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>
  <p:sldMasterIdLst>
    <p:sldMasterId id="2147483648" r:id="rId1"/>
    <p:sldMasterId id="2147483910" r:id="rId2"/>
    <p:sldMasterId id="2147483932" r:id="rId3"/>
  </p:sldMasterIdLst>
  <p:notesMasterIdLst>
    <p:notesMasterId r:id="rId15"/>
  </p:notesMasterIdLst>
  <p:sldIdLst>
    <p:sldId id="263" r:id="rId4"/>
    <p:sldId id="261" r:id="rId5"/>
    <p:sldId id="498" r:id="rId6"/>
    <p:sldId id="271" r:id="rId7"/>
    <p:sldId id="265" r:id="rId8"/>
    <p:sldId id="269" r:id="rId9"/>
    <p:sldId id="272" r:id="rId10"/>
    <p:sldId id="268" r:id="rId11"/>
    <p:sldId id="270" r:id="rId12"/>
    <p:sldId id="266" r:id="rId13"/>
    <p:sldId id="273" r:id="rId14"/>
  </p:sldIdLst>
  <p:sldSz cx="24384000" cy="1371600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itchFamily="18" charset="0"/>
        <a:ea typeface="Georgia" pitchFamily="18" charset="0"/>
        <a:cs typeface="Georgia" pitchFamily="18" charset="0"/>
        <a:sym typeface="Georgia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itchFamily="18" charset="0"/>
        <a:ea typeface="Georgia" pitchFamily="18" charset="0"/>
        <a:cs typeface="Georgia" pitchFamily="18" charset="0"/>
        <a:sym typeface="Georgia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itchFamily="18" charset="0"/>
        <a:ea typeface="Georgia" pitchFamily="18" charset="0"/>
        <a:cs typeface="Georgia" pitchFamily="18" charset="0"/>
        <a:sym typeface="Georgia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itchFamily="18" charset="0"/>
        <a:ea typeface="Georgia" pitchFamily="18" charset="0"/>
        <a:cs typeface="Georgia" pitchFamily="18" charset="0"/>
        <a:sym typeface="Georgia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itchFamily="18" charset="0"/>
        <a:ea typeface="Georgia" pitchFamily="18" charset="0"/>
        <a:cs typeface="Georgia" pitchFamily="18" charset="0"/>
        <a:sym typeface="Georgia" pitchFamily="18" charset="0"/>
      </a:defRPr>
    </a:lvl5pPr>
    <a:lvl6pPr marL="2286000" algn="l" defTabSz="914400" rtl="0" eaLnBrk="1" latinLnBrk="0" hangingPunct="1">
      <a:defRPr sz="2800" kern="1200">
        <a:solidFill>
          <a:srgbClr val="004F8F"/>
        </a:solidFill>
        <a:latin typeface="Georgia" pitchFamily="18" charset="0"/>
        <a:ea typeface="Georgia" pitchFamily="18" charset="0"/>
        <a:cs typeface="Georgia" pitchFamily="18" charset="0"/>
        <a:sym typeface="Georgia" pitchFamily="18" charset="0"/>
      </a:defRPr>
    </a:lvl6pPr>
    <a:lvl7pPr marL="2743200" algn="l" defTabSz="914400" rtl="0" eaLnBrk="1" latinLnBrk="0" hangingPunct="1">
      <a:defRPr sz="2800" kern="1200">
        <a:solidFill>
          <a:srgbClr val="004F8F"/>
        </a:solidFill>
        <a:latin typeface="Georgia" pitchFamily="18" charset="0"/>
        <a:ea typeface="Georgia" pitchFamily="18" charset="0"/>
        <a:cs typeface="Georgia" pitchFamily="18" charset="0"/>
        <a:sym typeface="Georgia" pitchFamily="18" charset="0"/>
      </a:defRPr>
    </a:lvl7pPr>
    <a:lvl8pPr marL="3200400" algn="l" defTabSz="914400" rtl="0" eaLnBrk="1" latinLnBrk="0" hangingPunct="1">
      <a:defRPr sz="2800" kern="1200">
        <a:solidFill>
          <a:srgbClr val="004F8F"/>
        </a:solidFill>
        <a:latin typeface="Georgia" pitchFamily="18" charset="0"/>
        <a:ea typeface="Georgia" pitchFamily="18" charset="0"/>
        <a:cs typeface="Georgia" pitchFamily="18" charset="0"/>
        <a:sym typeface="Georgia" pitchFamily="18" charset="0"/>
      </a:defRPr>
    </a:lvl8pPr>
    <a:lvl9pPr marL="3657600" algn="l" defTabSz="914400" rtl="0" eaLnBrk="1" latinLnBrk="0" hangingPunct="1">
      <a:defRPr sz="2800" kern="1200">
        <a:solidFill>
          <a:srgbClr val="004F8F"/>
        </a:solidFill>
        <a:latin typeface="Georgia" pitchFamily="18" charset="0"/>
        <a:ea typeface="Georgia" pitchFamily="18" charset="0"/>
        <a:cs typeface="Georgia" pitchFamily="18" charset="0"/>
        <a:sym typeface="Georgia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1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93" autoAdjust="0"/>
    <p:restoredTop sz="94628"/>
  </p:normalViewPr>
  <p:slideViewPr>
    <p:cSldViewPr>
      <p:cViewPr varScale="1">
        <p:scale>
          <a:sx n="53" d="100"/>
          <a:sy n="53" d="100"/>
        </p:scale>
        <p:origin x="248" y="46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sp>
      <p:sp>
        <p:nvSpPr>
          <p:cNvPr id="5122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bevel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>
                <a:sym typeface="Avenir Roman" charset="0"/>
              </a:rPr>
              <a:t>Click to edit Master text styles</a:t>
            </a:r>
          </a:p>
          <a:p>
            <a:pPr lvl="1"/>
            <a:r>
              <a:rPr lang="de-DE" altLang="de-DE" noProof="0">
                <a:sym typeface="Avenir Roman" charset="0"/>
              </a:rPr>
              <a:t>Second level</a:t>
            </a:r>
          </a:p>
          <a:p>
            <a:pPr lvl="2"/>
            <a:r>
              <a:rPr lang="de-DE" altLang="de-DE" noProof="0">
                <a:sym typeface="Avenir Roman" charset="0"/>
              </a:rPr>
              <a:t>Third level</a:t>
            </a:r>
          </a:p>
          <a:p>
            <a:pPr lvl="3"/>
            <a:r>
              <a:rPr lang="de-DE" altLang="de-DE" noProof="0">
                <a:sym typeface="Avenir Roman" charset="0"/>
              </a:rPr>
              <a:t>Fourth level</a:t>
            </a:r>
          </a:p>
          <a:p>
            <a:pPr lvl="4"/>
            <a:r>
              <a:rPr lang="de-DE" altLang="de-DE" noProof="0">
                <a:sym typeface="Avenir Roman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/>
      </a:defRPr>
    </a:lvl1pPr>
    <a:lvl2pPr indent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/>
      </a:defRPr>
    </a:lvl2pPr>
    <a:lvl3pPr indent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/>
      </a:defRPr>
    </a:lvl3pPr>
    <a:lvl4pPr indent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/>
      </a:defRPr>
    </a:lvl4pPr>
    <a:lvl5pPr indent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94068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3774472" y="3905671"/>
            <a:ext cx="19938808" cy="4896545"/>
          </a:xfrm>
          <a:prstGeom prst="rect">
            <a:avLst/>
          </a:prstGeom>
        </p:spPr>
        <p:txBody>
          <a:bodyPr anchor="t" anchorCtr="0"/>
          <a:lstStyle>
            <a:lvl1pPr algn="l">
              <a:defRPr sz="88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Untertitel 2"/>
          <p:cNvSpPr>
            <a:spLocks noGrp="1"/>
          </p:cNvSpPr>
          <p:nvPr>
            <p:ph type="subTitle" idx="1"/>
          </p:nvPr>
        </p:nvSpPr>
        <p:spPr>
          <a:xfrm>
            <a:off x="3774472" y="8946232"/>
            <a:ext cx="19938808" cy="3312368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2"/>
          </p:nvPr>
        </p:nvSpPr>
        <p:spPr>
          <a:xfrm>
            <a:off x="3774472" y="2178049"/>
            <a:ext cx="19938593" cy="1727621"/>
          </a:xfrm>
          <a:prstGeom prst="rect">
            <a:avLst/>
          </a:prstGeom>
        </p:spPr>
        <p:txBody>
          <a:bodyPr anchor="b" anchorCtr="0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4B9D4A-8980-4B55-B5B1-FEC6ED91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x-non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FC4B00-BDE3-4F60-A5EC-A384D7112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x-non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64D065-6C33-4881-88CC-6ACC9F06B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7891A6-102D-402A-98AF-DB3B0BEF5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F7CA54-68D9-404D-8B30-1359B9DC4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4211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E4898E-8FCF-47AB-8988-F1138B739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de-DE" dirty="0"/>
              <a:t>Mastertitelformat bearbeiten</a:t>
            </a:r>
            <a:endParaRPr lang="x-non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F5F947-00CC-42AB-A366-64A550790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4A170A-79A2-432B-9118-71805ABF8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1C3092-1837-44FD-BD08-84F4E4ECA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4BD14F-EFA2-49B8-81F2-4B1929F7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37043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17B2EA-D69A-4DB7-ABCF-E08FDC4D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x-non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E6C6A3-4B38-4017-9694-B0A673D282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x-non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B5D3A4D-E7F3-429C-92E9-634D849E4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x-non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1277220-CC8D-4D1A-920E-B71EB19BB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11DFDA-1170-4EB0-AACA-76B495422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D782D9-FCFF-489B-B84B-74F266C53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6787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0783E4-402B-457B-B28A-9F568F80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x-non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7F637B-7282-433B-9BD2-81E52E720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43E91F7-E452-46B6-A7D2-D23A026A4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x-non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DD6173B-4074-4278-963B-242EE83DA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078060D-205B-436E-A30C-07EBA361AA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x-none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D32CCB1-2D5B-4B22-B44E-11043D878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FAB61B3-F904-45BF-B4E1-CA5F88C6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16E914D-3B50-49B9-B34F-7400FFF0A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3370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2075D0-5591-4EDD-A947-A0C311172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x-non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E4C1F51-C9CA-4810-A471-A8F5FCDCA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1C6894-EF63-45A2-9633-AFE1B7B7C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408079-0C5A-4D8C-AD4C-CAD07CD1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34714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085DBA2-6790-482C-BCDF-DA9C92EA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6749B37-809C-4D4A-B033-3B7D988DA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A881A0B-00DC-4D01-A8AB-FDDF4B875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44887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E98F53-DA88-4B05-8AE0-6A3C64939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de-DE"/>
              <a:t>Mastertitelformat bearbeiten</a:t>
            </a:r>
            <a:endParaRPr lang="x-non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6AC165-B945-4D66-B844-4617B7390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x-non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F565BE2-FFC8-4059-A8FC-ECD638675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4F20888-A3E2-4D41-994B-EFA5D44D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A6DAA8-A15C-49DB-841B-B0E50B95B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7E8A674-302A-42B1-A6DF-95788541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57258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AFE3E0-E818-4B4C-98E5-65315922D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de-DE"/>
              <a:t>Mastertitelformat bearbeiten</a:t>
            </a:r>
            <a:endParaRPr lang="x-non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9FAFBFD-228F-4DBE-B4F3-74FF284F1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x-non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028FFB5-381A-4A8F-8132-411B64849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6FEB7E-C09E-4089-A1DB-152A186E1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A83A56-A1C1-4C9D-BF13-B719AE151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80E6798-20C8-4420-92E7-6170E5FC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32115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DC80E6-E8E5-485C-A95F-A55123A6B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x-non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7E01FE2-F61A-4323-841C-FAD65BB90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x-non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ECF336-AA46-4159-991E-76F8BC2C5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6D2D29-E04B-4D62-AD99-CF42BEBC2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EDAFF7-F05C-4BBA-AF48-361BD194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94891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E604DA5-CDC5-4F0C-A7CF-CAE5937AC0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x-non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A42455-D1EF-4985-BBD8-3116D07EB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x-non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BF9858-9D0F-4323-8FD0-38A61DA62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120481-05B3-4529-A26B-ED1D18011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208154-4082-4A97-9ED1-FE8C625AA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1216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1894856" y="2970213"/>
            <a:ext cx="20356141" cy="9848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alt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endParaRPr lang="de-DE" alt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EA342E42-CFED-45F5-8AB9-BADC1285B502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7FA3"/>
              </a:buClr>
              <a:buSzPct val="100000"/>
              <a:defRPr/>
            </a:lvl1pPr>
            <a:lvl2pPr>
              <a:buClr>
                <a:srgbClr val="007FA3"/>
              </a:buClr>
              <a:defRPr/>
            </a:lvl2pPr>
            <a:lvl3pPr>
              <a:buClr>
                <a:srgbClr val="007FA3"/>
              </a:buClr>
              <a:defRPr/>
            </a:lvl3pPr>
            <a:lvl4pPr>
              <a:buClr>
                <a:srgbClr val="007FA3"/>
              </a:buClr>
              <a:defRPr/>
            </a:lvl4pPr>
            <a:lvl5pPr>
              <a:buClr>
                <a:srgbClr val="007FA3"/>
              </a:buClr>
              <a:defRPr/>
            </a:lvl5pPr>
            <a:lvl6pPr>
              <a:buClr>
                <a:srgbClr val="007FA3"/>
              </a:buClr>
              <a:defRPr/>
            </a:lvl6pPr>
            <a:lvl7pPr>
              <a:buClr>
                <a:srgbClr val="007FA3"/>
              </a:buClr>
              <a:defRPr/>
            </a:lvl7pPr>
            <a:lvl8pPr>
              <a:buClr>
                <a:srgbClr val="007FA3"/>
              </a:buClr>
              <a:defRPr/>
            </a:lvl8pPr>
            <a:lvl9pPr>
              <a:buClr>
                <a:srgbClr val="007FA3"/>
              </a:buCl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584" y="12344403"/>
            <a:ext cx="22920960" cy="4709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6895234" y="226144"/>
            <a:ext cx="5689600" cy="365760"/>
          </a:xfrm>
          <a:prstGeom prst="rect">
            <a:avLst/>
          </a:prstGeom>
        </p:spPr>
        <p:txBody>
          <a:bodyPr/>
          <a:lstStyle/>
          <a:p>
            <a:fld id="{A9DF6EFB-3F44-496C-A842-1E0B3D3B975A}" type="datetimeFigureOut">
              <a:rPr lang="en-US" smtClean="0"/>
              <a:pPr/>
              <a:t>4/11/23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90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1894856" y="2969568"/>
            <a:ext cx="7200800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sz="4400"/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12"/>
          </p:nvPr>
        </p:nvSpPr>
        <p:spPr>
          <a:xfrm>
            <a:off x="9743728" y="2970213"/>
            <a:ext cx="14041785" cy="984885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>
              <a:sym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5DEAF801-391B-4EBE-A422-66D5391F303A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94856" y="2969568"/>
            <a:ext cx="9937104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923925" indent="-742950">
              <a:buClrTx/>
              <a:buSzPct val="100000"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2pPr>
            <a:lvl3pPr marL="1189038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3pPr>
            <a:lvl4pPr marL="1457325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4pPr>
            <a:lvl5pPr marL="1731963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2"/>
          <p:cNvSpPr>
            <a:spLocks noGrp="1"/>
          </p:cNvSpPr>
          <p:nvPr>
            <p:ph idx="12"/>
          </p:nvPr>
        </p:nvSpPr>
        <p:spPr>
          <a:xfrm>
            <a:off x="12408024" y="2969568"/>
            <a:ext cx="9937104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sz="4400"/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C848ACC4-28B5-4324-8493-2AC2A86B72B1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7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3774472" y="3905671"/>
            <a:ext cx="19938808" cy="4896545"/>
          </a:xfrm>
          <a:prstGeom prst="rect">
            <a:avLst/>
          </a:prstGeom>
        </p:spPr>
        <p:txBody>
          <a:bodyPr anchor="t" anchorCtr="0"/>
          <a:lstStyle>
            <a:lvl1pPr algn="l">
              <a:defRPr sz="88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Untertitel 2"/>
          <p:cNvSpPr>
            <a:spLocks noGrp="1"/>
          </p:cNvSpPr>
          <p:nvPr>
            <p:ph type="subTitle" idx="1"/>
          </p:nvPr>
        </p:nvSpPr>
        <p:spPr>
          <a:xfrm>
            <a:off x="3774472" y="8946232"/>
            <a:ext cx="19938808" cy="3312368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2"/>
          </p:nvPr>
        </p:nvSpPr>
        <p:spPr>
          <a:xfrm>
            <a:off x="3774472" y="2178049"/>
            <a:ext cx="19938593" cy="1727621"/>
          </a:xfrm>
          <a:prstGeom prst="rect">
            <a:avLst/>
          </a:prstGeom>
        </p:spPr>
        <p:txBody>
          <a:bodyPr anchor="b" anchorCtr="0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1894856" y="2970213"/>
            <a:ext cx="20356141" cy="9848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alt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endParaRPr lang="de-DE" alt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3"/>
          </p:nvPr>
        </p:nvSpPr>
        <p:spPr>
          <a:xfrm>
            <a:off x="22175788" y="13320713"/>
            <a:ext cx="1836737" cy="215900"/>
          </a:xfrm>
        </p:spPr>
        <p:txBody>
          <a:bodyPr/>
          <a:lstStyle>
            <a:lvl1pPr>
              <a:defRPr/>
            </a:lvl1pPr>
          </a:lstStyle>
          <a:p>
            <a:fld id="{01831413-40F7-4A63-BE30-A97DA839E732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2"/>
          </p:nvPr>
        </p:nvSpPr>
        <p:spPr>
          <a:xfrm>
            <a:off x="9743728" y="2970213"/>
            <a:ext cx="14041785" cy="984885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>
              <a:sym typeface="Arial" panose="020B0604020202020204" pitchFamily="34" charset="0"/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1894856" y="2969568"/>
            <a:ext cx="7200800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sz="4400"/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3"/>
          </p:nvPr>
        </p:nvSpPr>
        <p:spPr>
          <a:xfrm>
            <a:off x="22175788" y="13320713"/>
            <a:ext cx="1836737" cy="215900"/>
          </a:xfrm>
        </p:spPr>
        <p:txBody>
          <a:bodyPr/>
          <a:lstStyle>
            <a:lvl1pPr>
              <a:defRPr/>
            </a:lvl1pPr>
          </a:lstStyle>
          <a:p>
            <a:fld id="{6A51551D-4F54-4367-BB6F-EDBBEC2E4B81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94856" y="2969568"/>
            <a:ext cx="9937104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923925" indent="-742950">
              <a:buClrTx/>
              <a:buSzPct val="100000"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2pPr>
            <a:lvl3pPr marL="1189038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3pPr>
            <a:lvl4pPr marL="1457325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4pPr>
            <a:lvl5pPr marL="1731963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2"/>
          <p:cNvSpPr>
            <a:spLocks noGrp="1"/>
          </p:cNvSpPr>
          <p:nvPr>
            <p:ph idx="12"/>
          </p:nvPr>
        </p:nvSpPr>
        <p:spPr>
          <a:xfrm>
            <a:off x="12408024" y="2969568"/>
            <a:ext cx="9937104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sz="4400"/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3"/>
          </p:nvPr>
        </p:nvSpPr>
        <p:spPr>
          <a:xfrm>
            <a:off x="22175788" y="13320713"/>
            <a:ext cx="1836737" cy="215900"/>
          </a:xfrm>
        </p:spPr>
        <p:txBody>
          <a:bodyPr/>
          <a:lstStyle>
            <a:lvl1pPr>
              <a:defRPr/>
            </a:lvl1pPr>
          </a:lstStyle>
          <a:p>
            <a:fld id="{09696395-4B54-493C-8BB1-F076ADCCAB5E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7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FCE3DC-CFEF-4701-8CE8-B504110B1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/>
              <a:t>Mastertitelformat bearbeiten</a:t>
            </a:r>
            <a:endParaRPr lang="x-non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32C3A47-622D-41E4-BB5E-B5FE2D4882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de-DE" dirty="0"/>
              <a:t>Master-Untertitelformat bearbeiten</a:t>
            </a:r>
            <a:endParaRPr lang="x-non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3A2937-56BE-494F-BF65-FF7CB94E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49BA96-A0E2-4014-8C0A-1962D9689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33C26-4963-4212-8622-C21F62F26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01227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 userDrawn="1"/>
        </p:nvSpPr>
        <p:spPr bwMode="auto">
          <a:xfrm>
            <a:off x="8767763" y="6669088"/>
            <a:ext cx="182562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defPPr>
              <a:defRPr lang="de-DE"/>
            </a:defPPr>
            <a:lvl1pPr algn="r" rtl="0" eaLnBrk="1" fontAlgn="base" hangingPunct="0">
              <a:spcBef>
                <a:spcPct val="0"/>
              </a:spcBef>
              <a:spcAft>
                <a:spcPct val="0"/>
              </a:spcAft>
              <a:defRPr sz="1000" kern="1200" smtClean="0">
                <a:solidFill>
                  <a:srgbClr val="004F8F"/>
                </a:solidFill>
                <a:latin typeface="+mj-lt"/>
                <a:ea typeface="Georgia" panose="02040502050405020303" pitchFamily="18" charset="0"/>
                <a:cs typeface="+mn-cs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9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152400" y="13338175"/>
            <a:ext cx="10779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1pPr>
            <a:lvl2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2pPr>
            <a:lvl3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3pPr>
            <a:lvl4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4pPr>
            <a:lvl5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5pPr>
            <a:lvl6pPr marL="4572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6pPr>
            <a:lvl7pPr marL="9144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7pPr>
            <a:lvl8pPr marL="13716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8pPr>
            <a:lvl9pPr marL="18288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9pPr>
          </a:lstStyle>
          <a:p>
            <a:pPr eaLnBrk="1">
              <a:defRPr/>
            </a:pPr>
            <a:fld id="{B1653117-B3F9-4AC9-9C1A-504184EEB33D}" type="datetime4">
              <a:rPr lang="de-DE" altLang="de-DE" sz="1800" smtClean="0">
                <a:solidFill>
                  <a:srgbClr val="00618F"/>
                </a:solidFill>
                <a:latin typeface="+mj-lt"/>
              </a:rPr>
              <a:pPr eaLnBrk="1">
                <a:defRPr/>
              </a:pPr>
              <a:t>11. April 2023</a:t>
            </a:fld>
            <a:endParaRPr lang="de-DE" altLang="de-DE" sz="1800" dirty="0">
              <a:solidFill>
                <a:srgbClr val="00618F"/>
              </a:solidFill>
              <a:latin typeface="+mj-lt"/>
            </a:endParaRPr>
          </a:p>
        </p:txBody>
      </p:sp>
      <p:sp>
        <p:nvSpPr>
          <p:cNvPr id="9" name="Rectangle 3"/>
          <p:cNvSpPr>
            <a:spLocks noGrp="1"/>
          </p:cNvSpPr>
          <p:nvPr>
            <p:ph type="sldNum" sz="quarter" idx="4"/>
          </p:nvPr>
        </p:nvSpPr>
        <p:spPr>
          <a:xfrm>
            <a:off x="22175788" y="13320713"/>
            <a:ext cx="1836737" cy="215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5F481D96-573B-4A43-8730-4E911D86F3FD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1941513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4F8F"/>
          </a:solidFill>
          <a:latin typeface="+mj-lt"/>
          <a:ea typeface="+mj-ea"/>
          <a:cs typeface="+mj-cs"/>
          <a:sym typeface="Arial Narrow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itchFamily="34" charset="0"/>
        </a:defRPr>
      </a:lvl5pPr>
      <a:lvl6pPr marL="4572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6pPr>
      <a:lvl7pPr marL="9144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7pPr>
      <a:lvl8pPr marL="13716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8pPr>
      <a:lvl9pPr marL="18288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1pPr>
      <a:lvl2pPr marL="654050" indent="-473075" algn="l" rtl="0" eaLnBrk="0" fontAlgn="base" hangingPunct="0">
        <a:spcBef>
          <a:spcPts val="300"/>
        </a:spcBef>
        <a:spcAft>
          <a:spcPct val="0"/>
        </a:spcAft>
        <a:buSzPct val="100000"/>
        <a:buChar char="•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2pPr>
      <a:lvl3pPr marL="928688" indent="-48260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3pPr>
      <a:lvl4pPr marL="1196975" indent="-48260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4pPr>
      <a:lvl5pPr marL="1465263" indent="-47625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 userDrawn="1"/>
        </p:nvSpPr>
        <p:spPr bwMode="auto">
          <a:xfrm>
            <a:off x="8767763" y="6669088"/>
            <a:ext cx="182562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defPPr>
              <a:defRPr lang="de-DE"/>
            </a:defPPr>
            <a:lvl1pPr algn="r" rtl="0" eaLnBrk="1" fontAlgn="base" hangingPunct="0">
              <a:spcBef>
                <a:spcPct val="0"/>
              </a:spcBef>
              <a:spcAft>
                <a:spcPct val="0"/>
              </a:spcAft>
              <a:defRPr sz="1000" kern="1200" smtClean="0">
                <a:solidFill>
                  <a:srgbClr val="004F8F"/>
                </a:solidFill>
                <a:latin typeface="+mj-lt"/>
                <a:ea typeface="Georgia" panose="02040502050405020303" pitchFamily="18" charset="0"/>
                <a:cs typeface="+mn-cs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9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152400" y="13338175"/>
            <a:ext cx="10779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1pPr>
            <a:lvl2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2pPr>
            <a:lvl3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3pPr>
            <a:lvl4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4pPr>
            <a:lvl5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5pPr>
            <a:lvl6pPr marL="4572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6pPr>
            <a:lvl7pPr marL="9144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7pPr>
            <a:lvl8pPr marL="13716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8pPr>
            <a:lvl9pPr marL="18288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9pPr>
          </a:lstStyle>
          <a:p>
            <a:pPr eaLnBrk="1">
              <a:defRPr/>
            </a:pPr>
            <a:fld id="{B1653117-B3F9-4AC9-9C1A-504184EEB33D}" type="datetime4">
              <a:rPr lang="de-DE" altLang="de-DE" sz="1800" smtClean="0">
                <a:solidFill>
                  <a:srgbClr val="00618F"/>
                </a:solidFill>
                <a:latin typeface="+mj-lt"/>
              </a:rPr>
              <a:pPr eaLnBrk="1">
                <a:defRPr/>
              </a:pPr>
              <a:t>11. April 2023</a:t>
            </a:fld>
            <a:endParaRPr lang="de-DE" altLang="de-DE" sz="1800" dirty="0">
              <a:solidFill>
                <a:srgbClr val="00618F"/>
              </a:solidFill>
              <a:latin typeface="+mj-lt"/>
            </a:endParaRPr>
          </a:p>
        </p:txBody>
      </p:sp>
      <p:sp>
        <p:nvSpPr>
          <p:cNvPr id="9" name="Rectangle 3"/>
          <p:cNvSpPr>
            <a:spLocks noGrp="1"/>
          </p:cNvSpPr>
          <p:nvPr>
            <p:ph type="sldNum" sz="quarter" idx="4"/>
          </p:nvPr>
        </p:nvSpPr>
        <p:spPr>
          <a:xfrm>
            <a:off x="22175788" y="13320713"/>
            <a:ext cx="1836737" cy="214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830B5EEF-1434-46FA-8B05-AEBF0DE04F13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1941513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4F8F"/>
          </a:solidFill>
          <a:latin typeface="+mj-lt"/>
          <a:ea typeface="+mj-ea"/>
          <a:cs typeface="+mj-cs"/>
          <a:sym typeface="Arial Narrow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itchFamily="34" charset="0"/>
        </a:defRPr>
      </a:lvl5pPr>
      <a:lvl6pPr marL="4572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6pPr>
      <a:lvl7pPr marL="9144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7pPr>
      <a:lvl8pPr marL="13716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8pPr>
      <a:lvl9pPr marL="18288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1pPr>
      <a:lvl2pPr marL="654050" indent="-473075" algn="l" rtl="0" eaLnBrk="0" fontAlgn="base" hangingPunct="0">
        <a:spcBef>
          <a:spcPts val="300"/>
        </a:spcBef>
        <a:spcAft>
          <a:spcPct val="0"/>
        </a:spcAft>
        <a:buSzPct val="100000"/>
        <a:buChar char="•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2pPr>
      <a:lvl3pPr marL="928688" indent="-48260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3pPr>
      <a:lvl4pPr marL="1196975" indent="-48260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4pPr>
      <a:lvl5pPr marL="1465263" indent="-47625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DF150C9-5C4F-4734-8D29-E9A4530F9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x-non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E35B4F-E624-430B-936A-7FCA1F30A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x-non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8523DF-2C59-4C5A-AD01-7501E703F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49739-0861-4AAF-B241-32F246CD7F56}" type="datetimeFigureOut">
              <a:rPr lang="x-none" smtClean="0"/>
              <a:t>11.04.23</a:t>
            </a:fld>
            <a:endParaRPr lang="x-non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90372E-3589-4625-A26A-05C3DFF8E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1303C9-524F-48CC-BA79-1C8BFDB64A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50288-EFF5-431B-9154-7EF0FB753E2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2005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  <p:sldLayoutId id="2147483944" r:id="rId12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rgbClr val="4D4B46"/>
          </a:solidFill>
          <a:latin typeface="Meridien Roman" panose="020A0503050306020303" pitchFamily="18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rgbClr val="00618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rgbClr val="00618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rgbClr val="00618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rgbClr val="00618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rgbClr val="00618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5830D731-3BDE-B90E-4756-FBF57ED4596A}"/>
              </a:ext>
            </a:extLst>
          </p:cNvPr>
          <p:cNvSpPr txBox="1">
            <a:spLocks/>
          </p:cNvSpPr>
          <p:nvPr/>
        </p:nvSpPr>
        <p:spPr>
          <a:xfrm>
            <a:off x="838200" y="655635"/>
            <a:ext cx="20138776" cy="2853707"/>
          </a:xfrm>
          <a:prstGeom prst="rect">
            <a:avLst/>
          </a:prstGeom>
        </p:spPr>
        <p:txBody>
          <a:bodyPr anchor="t" anchorCtr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800" kern="1200">
                <a:solidFill>
                  <a:schemeClr val="tx1"/>
                </a:solidFill>
                <a:latin typeface="+mj-lt"/>
                <a:ea typeface="+mj-ea"/>
                <a:cs typeface="+mj-cs"/>
                <a:sym typeface="Arial Narrow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F8F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  <a:sym typeface="Arial Narrow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F8F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  <a:sym typeface="Arial Narrow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F8F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  <a:sym typeface="Arial Narrow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F8F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  <a:sym typeface="Arial Narrow" pitchFamily="34" charset="0"/>
              </a:defRPr>
            </a:lvl5pPr>
            <a:lvl6pPr marL="457200" algn="l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F8F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  <a:sym typeface="Arial Narrow" panose="020B0606020202030204" pitchFamily="34" charset="0"/>
              </a:defRPr>
            </a:lvl6pPr>
            <a:lvl7pPr marL="914400" algn="l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F8F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  <a:sym typeface="Arial Narrow" panose="020B0606020202030204" pitchFamily="34" charset="0"/>
              </a:defRPr>
            </a:lvl7pPr>
            <a:lvl8pPr marL="1371600" algn="l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F8F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  <a:sym typeface="Arial Narrow" panose="020B0606020202030204" pitchFamily="34" charset="0"/>
              </a:defRPr>
            </a:lvl8pPr>
            <a:lvl9pPr marL="1828800" algn="l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F8F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  <a:sym typeface="Arial Narrow" panose="020B0606020202030204" pitchFamily="34" charset="0"/>
              </a:defRPr>
            </a:lvl9pPr>
          </a:lstStyle>
          <a:p>
            <a:pPr algn="ctr"/>
            <a:r>
              <a:rPr lang="en-GB" dirty="0">
                <a:solidFill>
                  <a:schemeClr val="accent2">
                    <a:lumMod val="10000"/>
                  </a:schemeClr>
                </a:solidFill>
                <a:latin typeface="Calibri Light" panose="020F0302020204030204" pitchFamily="34" charset="0"/>
                <a:ea typeface="Malgun Gothic" panose="020B0503020000020004" pitchFamily="34" charset="-127"/>
                <a:cs typeface="Calibri Light" panose="020F0302020204030204" pitchFamily="34" charset="0"/>
              </a:rPr>
              <a:t>Social Psychology: The classic studies </a:t>
            </a:r>
            <a:br>
              <a:rPr lang="en-GB" dirty="0">
                <a:solidFill>
                  <a:schemeClr val="accent2">
                    <a:lumMod val="10000"/>
                  </a:schemeClr>
                </a:solidFill>
                <a:latin typeface="Calibri Light" panose="020F0302020204030204" pitchFamily="34" charset="0"/>
                <a:ea typeface="Malgun Gothic" panose="020B0503020000020004" pitchFamily="34" charset="-127"/>
                <a:cs typeface="Calibri Light" panose="020F0302020204030204" pitchFamily="34" charset="0"/>
              </a:rPr>
            </a:br>
            <a:r>
              <a:rPr lang="en-GB" dirty="0">
                <a:solidFill>
                  <a:schemeClr val="accent2">
                    <a:lumMod val="10000"/>
                  </a:schemeClr>
                </a:solidFill>
                <a:latin typeface="Calibri Light" panose="020F0302020204030204" pitchFamily="34" charset="0"/>
                <a:ea typeface="Malgun Gothic" panose="020B0503020000020004" pitchFamily="34" charset="-127"/>
                <a:cs typeface="Calibri Light" panose="020F0302020204030204" pitchFamily="34" charset="0"/>
              </a:rPr>
              <a:t>**Revisited**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A0B57BDA-A247-F93F-6ABB-2868832C041B}"/>
              </a:ext>
            </a:extLst>
          </p:cNvPr>
          <p:cNvSpPr/>
          <p:nvPr/>
        </p:nvSpPr>
        <p:spPr>
          <a:xfrm>
            <a:off x="2254896" y="533530"/>
            <a:ext cx="17209912" cy="2853707"/>
          </a:xfrm>
          <a:prstGeom prst="rect">
            <a:avLst/>
          </a:prstGeom>
          <a:solidFill>
            <a:srgbClr val="61967B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2">
                  <a:lumMod val="10000"/>
                </a:schemeClr>
              </a:solidFill>
              <a:latin typeface="Bangla Sangam MN" panose="02000000000000000000" pitchFamily="2" charset="0"/>
              <a:cs typeface="Bangla Sangam MN" panose="02000000000000000000" pitchFamily="2" charset="0"/>
            </a:endParaRPr>
          </a:p>
        </p:txBody>
      </p:sp>
      <p:pic>
        <p:nvPicPr>
          <p:cNvPr id="26" name="Picture 9" descr="page1image1259856">
            <a:extLst>
              <a:ext uri="{FF2B5EF4-FFF2-40B4-BE49-F238E27FC236}">
                <a16:creationId xmlns:a16="http://schemas.microsoft.com/office/drawing/2014/main" id="{C475D60E-E6E7-831E-2CD3-42C502E03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544" y="3761656"/>
            <a:ext cx="9193560" cy="37784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" descr="page1image1260192">
            <a:extLst>
              <a:ext uri="{FF2B5EF4-FFF2-40B4-BE49-F238E27FC236}">
                <a16:creationId xmlns:a16="http://schemas.microsoft.com/office/drawing/2014/main" id="{351195B3-EE57-DFA6-11B1-5B2795DD7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88" y="7776680"/>
            <a:ext cx="3828001" cy="36503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3" descr="page1image1255600">
            <a:extLst>
              <a:ext uri="{FF2B5EF4-FFF2-40B4-BE49-F238E27FC236}">
                <a16:creationId xmlns:a16="http://schemas.microsoft.com/office/drawing/2014/main" id="{B811441D-3AFC-0187-3EED-56257A0359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368" y="7776680"/>
            <a:ext cx="4868617" cy="36503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4" descr="page1image1256048">
            <a:extLst>
              <a:ext uri="{FF2B5EF4-FFF2-40B4-BE49-F238E27FC236}">
                <a16:creationId xmlns:a16="http://schemas.microsoft.com/office/drawing/2014/main" id="{62E9F69F-3D3D-BE61-0B91-5274BB64B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6135" y="3761656"/>
            <a:ext cx="4088920" cy="76653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page1image19181968">
            <a:extLst>
              <a:ext uri="{FF2B5EF4-FFF2-40B4-BE49-F238E27FC236}">
                <a16:creationId xmlns:a16="http://schemas.microsoft.com/office/drawing/2014/main" id="{40E701D6-CA82-3D95-B5C8-0E98214CC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8087" y="3761656"/>
            <a:ext cx="7994450" cy="37784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6" descr="page1image1246976">
            <a:extLst>
              <a:ext uri="{FF2B5EF4-FFF2-40B4-BE49-F238E27FC236}">
                <a16:creationId xmlns:a16="http://schemas.microsoft.com/office/drawing/2014/main" id="{24CEF004-DD4F-F495-3170-97A770A26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2981" y="7776680"/>
            <a:ext cx="7895331" cy="36503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feld 34">
            <a:extLst>
              <a:ext uri="{FF2B5EF4-FFF2-40B4-BE49-F238E27FC236}">
                <a16:creationId xmlns:a16="http://schemas.microsoft.com/office/drawing/2014/main" id="{A80EF13B-41A4-AE80-67B7-55F226DE0CC7}"/>
              </a:ext>
            </a:extLst>
          </p:cNvPr>
          <p:cNvSpPr txBox="1"/>
          <p:nvPr/>
        </p:nvSpPr>
        <p:spPr>
          <a:xfrm>
            <a:off x="3607467" y="12042576"/>
            <a:ext cx="130490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b="1" dirty="0">
                <a:solidFill>
                  <a:schemeClr val="accent2">
                    <a:lumMod val="1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Lecturers: Rolf van Dick, Kira </a:t>
            </a:r>
            <a:r>
              <a:rPr lang="en-GB" sz="4800" b="1" dirty="0" err="1">
                <a:solidFill>
                  <a:schemeClr val="accent2">
                    <a:lumMod val="1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Bibic</a:t>
            </a:r>
            <a:endParaRPr lang="en-GB" sz="4800" b="1" dirty="0">
              <a:solidFill>
                <a:schemeClr val="accent2">
                  <a:lumMod val="1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380FEB-406B-8D67-950E-06B72A946E2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4BA512-0460-3897-8739-7CFF9C4FA6E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342E42-CFED-45F5-8AB9-BADC1285B502}" type="slidenum">
              <a:rPr lang="de-DE" altLang="de-DE" smtClean="0"/>
              <a:pPr/>
              <a:t>10</a:t>
            </a:fld>
            <a:endParaRPr lang="de-DE" alt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BA352C3-71BB-F481-2F29-24375856771C}"/>
              </a:ext>
            </a:extLst>
          </p:cNvPr>
          <p:cNvSpPr txBox="1"/>
          <p:nvPr/>
        </p:nvSpPr>
        <p:spPr>
          <a:xfrm>
            <a:off x="4127104" y="409736"/>
            <a:ext cx="1219691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Group allocation</a:t>
            </a:r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AFE92A33-A6C4-29AA-DC3E-842BA065E8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61021"/>
              </p:ext>
            </p:extLst>
          </p:nvPr>
        </p:nvGraphicFramePr>
        <p:xfrm>
          <a:off x="1011825" y="2015679"/>
          <a:ext cx="22970552" cy="1060538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552566">
                  <a:extLst>
                    <a:ext uri="{9D8B030D-6E8A-4147-A177-3AD203B41FA5}">
                      <a16:colId xmlns:a16="http://schemas.microsoft.com/office/drawing/2014/main" val="2336939716"/>
                    </a:ext>
                  </a:extLst>
                </a:gridCol>
                <a:gridCol w="2664097">
                  <a:extLst>
                    <a:ext uri="{9D8B030D-6E8A-4147-A177-3AD203B41FA5}">
                      <a16:colId xmlns:a16="http://schemas.microsoft.com/office/drawing/2014/main" val="506103513"/>
                    </a:ext>
                  </a:extLst>
                </a:gridCol>
                <a:gridCol w="9082155">
                  <a:extLst>
                    <a:ext uri="{9D8B030D-6E8A-4147-A177-3AD203B41FA5}">
                      <a16:colId xmlns:a16="http://schemas.microsoft.com/office/drawing/2014/main" val="2809285331"/>
                    </a:ext>
                  </a:extLst>
                </a:gridCol>
                <a:gridCol w="8671734">
                  <a:extLst>
                    <a:ext uri="{9D8B030D-6E8A-4147-A177-3AD203B41FA5}">
                      <a16:colId xmlns:a16="http://schemas.microsoft.com/office/drawing/2014/main" val="1143137660"/>
                    </a:ext>
                  </a:extLst>
                </a:gridCol>
              </a:tblGrid>
              <a:tr h="997458">
                <a:tc>
                  <a:txBody>
                    <a:bodyPr/>
                    <a:lstStyle/>
                    <a:p>
                      <a:pPr algn="ctr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Seminar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Date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Topic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Group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274133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11.04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Introductory Session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610481"/>
                  </a:ext>
                </a:extLst>
              </a:tr>
              <a:tr h="692524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18.04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Social Facilitation and Social Loafing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 err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RvD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6710099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25.04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Attitudes and Behaviour 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1967B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1967B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754477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</a:t>
                      </a:r>
                      <a:endParaRPr lang="de-DE" sz="45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02.05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Cognitive Dissonance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Muriel, Carlina &amp; Lynn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9948133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09.05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Conformity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Tobias, Katharina &amp; Greta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316741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</a:t>
                      </a:r>
                      <a:endParaRPr lang="de-DE" sz="45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16.05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Minority Influence 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Lea &amp; Mirjana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48330739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7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23.05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Obedience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Matteo, </a:t>
                      </a:r>
                      <a:r>
                        <a:rPr lang="en-GB" sz="4500" b="0" i="0" dirty="0" err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Salsabil</a:t>
                      </a:r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&amp; Cora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941965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8</a:t>
                      </a:r>
                      <a:endParaRPr lang="de-DE" sz="45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30.05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Tyranny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Maren, Camilla &amp; </a:t>
                      </a:r>
                      <a:r>
                        <a:rPr lang="en-GB" sz="4500" b="0" i="0" dirty="0" err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Sina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6459983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06.06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Intergroup Relations and Conflict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r>
                        <a:rPr lang="en-GB" sz="4500" b="0" i="0" dirty="0" err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Malin</a:t>
                      </a:r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, Letizia &amp; Caro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523219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10</a:t>
                      </a:r>
                      <a:endParaRPr lang="de-DE" sz="45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23.06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Discrimination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r>
                        <a:rPr lang="en-GB" sz="4500" b="0" i="0" dirty="0" err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Sahithi</a:t>
                      </a:r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&amp; Surya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5073373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11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20.06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Group Decision-Making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Mohamed, Justus &amp; </a:t>
                      </a:r>
                      <a:r>
                        <a:rPr lang="en-GB" sz="4500" b="0" i="0" dirty="0" err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Artjom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189754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12</a:t>
                      </a:r>
                      <a:endParaRPr lang="de-DE" sz="45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27.06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Stereotypes and Performance 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51397728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13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04.07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-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934721"/>
                  </a:ext>
                </a:extLst>
              </a:tr>
              <a:tr h="651011"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14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11.07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5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Course evaluation </a:t>
                      </a:r>
                      <a:endParaRPr lang="de-DE" sz="45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5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de-DE" sz="45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134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92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66A7212-978E-4FDC-C6F2-925AFEFC9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Any questions?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EE9D1C-5321-441B-AB6A-D6DF69118DA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B7CCBEE-594D-4D12-5476-57C2D83B300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342E42-CFED-45F5-8AB9-BADC1285B502}" type="slidenum">
              <a:rPr lang="de-DE" altLang="de-DE" smtClean="0"/>
              <a:pPr/>
              <a:t>11</a:t>
            </a:fld>
            <a:endParaRPr lang="de-DE" altLang="de-DE"/>
          </a:p>
        </p:txBody>
      </p:sp>
      <p:pic>
        <p:nvPicPr>
          <p:cNvPr id="6146" name="Picture 2" descr="question-mark-1020165_1920_500px - TEAM GmbH">
            <a:extLst>
              <a:ext uri="{FF2B5EF4-FFF2-40B4-BE49-F238E27FC236}">
                <a16:creationId xmlns:a16="http://schemas.microsoft.com/office/drawing/2014/main" id="{E636B004-1889-D45E-00C7-B1A1E7513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9512" y="4049688"/>
            <a:ext cx="6350000" cy="635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302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ußzeilenplatzhalter 1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315" name="Inhaltsplatzhalter 8"/>
          <p:cNvSpPr>
            <a:spLocks noGrp="1"/>
          </p:cNvSpPr>
          <p:nvPr>
            <p:ph idx="12"/>
          </p:nvPr>
        </p:nvSpPr>
        <p:spPr bwMode="auto">
          <a:xfrm>
            <a:off x="1941513" y="3188073"/>
            <a:ext cx="20354925" cy="878445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57250" indent="-857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Brief round of introduction</a:t>
            </a:r>
          </a:p>
          <a:p>
            <a:pPr marL="857250" indent="-857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What are your expectations?</a:t>
            </a:r>
          </a:p>
          <a:p>
            <a:pPr marL="857250" indent="-857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Overview of contents</a:t>
            </a:r>
          </a:p>
          <a:p>
            <a:pPr marL="857250" indent="-857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Your task</a:t>
            </a:r>
          </a:p>
          <a:p>
            <a:pPr marL="857250" indent="-857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Group assignment</a:t>
            </a:r>
          </a:p>
          <a:p>
            <a:endParaRPr sz="6000" dirty="0"/>
          </a:p>
        </p:txBody>
      </p:sp>
      <p:sp>
        <p:nvSpPr>
          <p:cNvPr id="13316" name="Titel 7"/>
          <p:cNvSpPr>
            <a:spLocks noGrp="1"/>
          </p:cNvSpPr>
          <p:nvPr>
            <p:ph type="title"/>
          </p:nvPr>
        </p:nvSpPr>
        <p:spPr bwMode="auto">
          <a:xfrm>
            <a:off x="1921669" y="1173931"/>
            <a:ext cx="18873788" cy="14398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 sz="10000" dirty="0">
                <a:latin typeface="Calibri Light" panose="020F0302020204030204" pitchFamily="34" charset="0"/>
                <a:cs typeface="Calibri Light" panose="020F0302020204030204" pitchFamily="34" charset="0"/>
              </a:rPr>
              <a:t>Today’s session</a:t>
            </a:r>
            <a:endParaRPr lang="de-DE" sz="10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F4C058E-D863-405D-824F-F8CA00B2D5B5}" type="slidenum">
              <a:rPr lang="de-DE" altLang="de-DE"/>
              <a:pPr/>
              <a:t>2</a:t>
            </a:fld>
            <a:endParaRPr lang="de-DE" alt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0570E-0A83-1F4B-BFAF-CE70C4DB6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639" y="1080977"/>
            <a:ext cx="10447058" cy="3935102"/>
          </a:xfrm>
        </p:spPr>
        <p:txBody>
          <a:bodyPr vert="horz" lIns="182880" tIns="91440" rIns="182880" bIns="91440" rtlCol="0" anchor="ctr">
            <a:noAutofit/>
          </a:bodyPr>
          <a:lstStyle/>
          <a:p>
            <a:r>
              <a:rPr lang="en-US" sz="7200" b="1" dirty="0">
                <a:solidFill>
                  <a:schemeClr val="tx1"/>
                </a:solidFill>
                <a:latin typeface="+mj-lt"/>
                <a:cs typeface="+mj-cs"/>
              </a:rPr>
              <a:t>Prof. Dr. Rolf van Dick</a:t>
            </a:r>
            <a:br>
              <a:rPr lang="en-US" sz="7200" b="1" dirty="0">
                <a:solidFill>
                  <a:schemeClr val="tx1"/>
                </a:solidFill>
                <a:latin typeface="+mj-lt"/>
                <a:cs typeface="+mj-cs"/>
              </a:rPr>
            </a:br>
            <a:r>
              <a:rPr lang="en-US" sz="2000" b="1" dirty="0">
                <a:solidFill>
                  <a:schemeClr val="bg1"/>
                </a:solidFill>
                <a:latin typeface="+mj-lt"/>
                <a:cs typeface="+mj-cs"/>
              </a:rPr>
              <a:t>h</a:t>
            </a:r>
            <a:br>
              <a:rPr lang="en-US" sz="3600" dirty="0"/>
            </a:br>
            <a:r>
              <a:rPr lang="en-US" sz="4000" dirty="0" err="1"/>
              <a:t>Dr.rer.nat</a:t>
            </a:r>
            <a:r>
              <a:rPr lang="en-US" sz="4000" dirty="0"/>
              <a:t>. Marburg, 1999</a:t>
            </a:r>
            <a:br>
              <a:rPr lang="en-US" sz="4000" dirty="0"/>
            </a:br>
            <a:r>
              <a:rPr lang="en-US" sz="4000" dirty="0"/>
              <a:t>Aston Business School, UK 2003-2006</a:t>
            </a:r>
            <a:br>
              <a:rPr lang="en-US" sz="4000" dirty="0"/>
            </a:br>
            <a:r>
              <a:rPr lang="en-US" sz="4000" dirty="0"/>
              <a:t>Goethe University 2006-</a:t>
            </a:r>
            <a:br>
              <a:rPr lang="en-US" sz="4000" dirty="0"/>
            </a:br>
            <a:r>
              <a:rPr lang="en-US" sz="4000" dirty="0"/>
              <a:t>Visiting Professor: China, Italy, Greece, Nepal, Norway, US</a:t>
            </a:r>
            <a:br>
              <a:rPr lang="en-US" sz="4000" dirty="0"/>
            </a:br>
            <a:r>
              <a:rPr lang="en-US" sz="4000" dirty="0"/>
              <a:t>Dean 2011-2015, 2017/18</a:t>
            </a:r>
            <a:br>
              <a:rPr lang="en-US" sz="4000" dirty="0"/>
            </a:br>
            <a:r>
              <a:rPr lang="en-US" sz="4000" dirty="0"/>
              <a:t>Vice President 2018-2021</a:t>
            </a:r>
            <a:br>
              <a:rPr lang="en-US" sz="4000" dirty="0"/>
            </a:br>
            <a:endParaRPr lang="en-US" sz="3600" dirty="0">
              <a:solidFill>
                <a:schemeClr val="tx1"/>
              </a:solidFill>
              <a:latin typeface="+mj-lt"/>
              <a:cs typeface="+mj-cs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AB1B3F5-3CC4-E048-A9EC-5E1DF28FF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10643" y="5776368"/>
            <a:ext cx="10240226" cy="6924456"/>
          </a:xfrm>
        </p:spPr>
        <p:txBody>
          <a:bodyPr vert="horz" lIns="182880" tIns="91440" rIns="182880" bIns="91440" rtlCol="0">
            <a:no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tx1"/>
                </a:solidFill>
                <a:latin typeface="+mn-lt"/>
                <a:cs typeface="+mn-cs"/>
              </a:rPr>
              <a:t>Performance</a:t>
            </a:r>
            <a:endParaRPr lang="en-US" sz="3600" b="1" dirty="0"/>
          </a:p>
          <a:p>
            <a:pPr lvl="1"/>
            <a:r>
              <a:rPr lang="en-US" sz="3200" dirty="0"/>
              <a:t>(Sino Western) M&amp;As</a:t>
            </a:r>
          </a:p>
          <a:p>
            <a:pPr lvl="1"/>
            <a:r>
              <a:rPr lang="en-US" sz="3200" dirty="0"/>
              <a:t>Identity Performance</a:t>
            </a:r>
          </a:p>
          <a:p>
            <a:pPr marL="914400" lvl="1" indent="0">
              <a:buNone/>
            </a:pPr>
            <a:endParaRPr lang="en-US" sz="160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0" indent="0">
              <a:buNone/>
            </a:pPr>
            <a:r>
              <a:rPr lang="en-US" sz="3600" b="1" dirty="0"/>
              <a:t>Health</a:t>
            </a:r>
          </a:p>
          <a:p>
            <a:pPr lvl="1"/>
            <a:r>
              <a:rPr lang="en-US" sz="3200" dirty="0"/>
              <a:t>Group-level identity</a:t>
            </a:r>
          </a:p>
          <a:p>
            <a:pPr lvl="1"/>
            <a:r>
              <a:rPr lang="en-US" sz="3200" dirty="0"/>
              <a:t>Resilience (Support)</a:t>
            </a:r>
          </a:p>
          <a:p>
            <a:pPr lvl="1"/>
            <a:r>
              <a:rPr lang="en-US" sz="3200" dirty="0"/>
              <a:t>Groups4Health</a:t>
            </a:r>
          </a:p>
          <a:p>
            <a:pPr lvl="1"/>
            <a:endParaRPr lang="en-US" sz="3200" dirty="0"/>
          </a:p>
          <a:p>
            <a:pPr marL="914400" lvl="1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3600" b="1" dirty="0"/>
              <a:t>Leadership</a:t>
            </a:r>
          </a:p>
          <a:p>
            <a:pPr lvl="1"/>
            <a:r>
              <a:rPr lang="en-US" sz="3200" dirty="0"/>
              <a:t>Global Identity Leadership Development project</a:t>
            </a:r>
          </a:p>
          <a:p>
            <a:pPr marL="914400" lvl="1" indent="0">
              <a:buNone/>
            </a:pPr>
            <a:endParaRPr lang="en-US" sz="3200" dirty="0"/>
          </a:p>
        </p:txBody>
      </p:sp>
      <p:pic>
        <p:nvPicPr>
          <p:cNvPr id="6" name="Inhaltsplatzhalter 5" descr="Ein Bild, das Person, Mann, draußen, Gras enthält.&#10;&#10;Automatisch generierte Beschreibung">
            <a:extLst>
              <a:ext uri="{FF2B5EF4-FFF2-40B4-BE49-F238E27FC236}">
                <a16:creationId xmlns:a16="http://schemas.microsoft.com/office/drawing/2014/main" id="{75F89666-51DE-2848-B2D9-48B5A20AB24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757698" y="21"/>
            <a:ext cx="12626300" cy="13715974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  <p:pic>
        <p:nvPicPr>
          <p:cNvPr id="8" name="Grafik 7" descr="Herz pulsierend">
            <a:extLst>
              <a:ext uri="{FF2B5EF4-FFF2-40B4-BE49-F238E27FC236}">
                <a16:creationId xmlns:a16="http://schemas.microsoft.com/office/drawing/2014/main" id="{E097824B-7CD5-1841-804D-5F82993C0B9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10640" y="9191140"/>
            <a:ext cx="914400" cy="914400"/>
          </a:xfrm>
          <a:prstGeom prst="rect">
            <a:avLst/>
          </a:prstGeom>
        </p:spPr>
      </p:pic>
      <p:pic>
        <p:nvPicPr>
          <p:cNvPr id="9" name="Grafik 8" descr="Wegweiser">
            <a:extLst>
              <a:ext uri="{FF2B5EF4-FFF2-40B4-BE49-F238E27FC236}">
                <a16:creationId xmlns:a16="http://schemas.microsoft.com/office/drawing/2014/main" id="{436E837E-6C60-F54C-812E-0349F605086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10640" y="12415710"/>
            <a:ext cx="914400" cy="914400"/>
          </a:xfrm>
          <a:prstGeom prst="rect">
            <a:avLst/>
          </a:prstGeom>
        </p:spPr>
      </p:pic>
      <p:pic>
        <p:nvPicPr>
          <p:cNvPr id="10" name="Grafik 9" descr="Aufwärtstrend">
            <a:extLst>
              <a:ext uri="{FF2B5EF4-FFF2-40B4-BE49-F238E27FC236}">
                <a16:creationId xmlns:a16="http://schemas.microsoft.com/office/drawing/2014/main" id="{A9BF6F8A-6804-5540-9DD1-7B6F008A8780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10640" y="657304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66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A2DB81F-C627-B9B5-BD34-9D30A4B935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1357C80-0075-1F0B-B158-EF8934CB99E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342E42-CFED-45F5-8AB9-BADC1285B502}" type="slidenum">
              <a:rPr lang="de-DE" altLang="de-DE" smtClean="0"/>
              <a:pPr/>
              <a:t>4</a:t>
            </a:fld>
            <a:endParaRPr lang="de-DE" altLang="de-DE"/>
          </a:p>
        </p:txBody>
      </p:sp>
      <p:pic>
        <p:nvPicPr>
          <p:cNvPr id="7172" name="Picture 4" descr="Question mark - Free shapes and symbols icons">
            <a:extLst>
              <a:ext uri="{FF2B5EF4-FFF2-40B4-BE49-F238E27FC236}">
                <a16:creationId xmlns:a16="http://schemas.microsoft.com/office/drawing/2014/main" id="{FD5F1ACE-CD89-6155-9FA7-F95172091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448" y="3312877"/>
            <a:ext cx="8784976" cy="8075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98A271E8-471A-0A3E-FF19-35AB7CCEC2C2}"/>
              </a:ext>
            </a:extLst>
          </p:cNvPr>
          <p:cNvSpPr txBox="1"/>
          <p:nvPr/>
        </p:nvSpPr>
        <p:spPr>
          <a:xfrm>
            <a:off x="1941513" y="665312"/>
            <a:ext cx="1788333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0" dirty="0">
                <a:solidFill>
                  <a:srgbClr val="00618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do you expect from this course? </a:t>
            </a:r>
          </a:p>
        </p:txBody>
      </p:sp>
    </p:spTree>
    <p:extLst>
      <p:ext uri="{BB962C8B-B14F-4D97-AF65-F5344CB8AC3E}">
        <p14:creationId xmlns:p14="http://schemas.microsoft.com/office/powerpoint/2010/main" val="245724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2F7CC3A-CF45-2FE1-FC89-D59C8053513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F27C05-CF56-B2E4-C1B2-AC0EC4FCA4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342E42-CFED-45F5-8AB9-BADC1285B502}" type="slidenum">
              <a:rPr lang="de-DE" altLang="de-DE" smtClean="0"/>
              <a:pPr/>
              <a:t>5</a:t>
            </a:fld>
            <a:endParaRPr lang="de-DE" alt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8CDBB42-4344-DD24-3AF5-E2E7C4D772C6}"/>
              </a:ext>
            </a:extLst>
          </p:cNvPr>
          <p:cNvSpPr txBox="1"/>
          <p:nvPr/>
        </p:nvSpPr>
        <p:spPr>
          <a:xfrm>
            <a:off x="5555555" y="130431"/>
            <a:ext cx="12192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Course overview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DFB86B8B-25C3-C8CC-1A8C-EA964A98F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536022"/>
              </p:ext>
            </p:extLst>
          </p:nvPr>
        </p:nvGraphicFramePr>
        <p:xfrm>
          <a:off x="3970227" y="1873398"/>
          <a:ext cx="16057784" cy="1119964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746585">
                  <a:extLst>
                    <a:ext uri="{9D8B030D-6E8A-4147-A177-3AD203B41FA5}">
                      <a16:colId xmlns:a16="http://schemas.microsoft.com/office/drawing/2014/main" val="816020839"/>
                    </a:ext>
                  </a:extLst>
                </a:gridCol>
                <a:gridCol w="1766675">
                  <a:extLst>
                    <a:ext uri="{9D8B030D-6E8A-4147-A177-3AD203B41FA5}">
                      <a16:colId xmlns:a16="http://schemas.microsoft.com/office/drawing/2014/main" val="664788328"/>
                    </a:ext>
                  </a:extLst>
                </a:gridCol>
                <a:gridCol w="11544524">
                  <a:extLst>
                    <a:ext uri="{9D8B030D-6E8A-4147-A177-3AD203B41FA5}">
                      <a16:colId xmlns:a16="http://schemas.microsoft.com/office/drawing/2014/main" val="1559804978"/>
                    </a:ext>
                  </a:extLst>
                </a:gridCol>
              </a:tblGrid>
              <a:tr h="1250748">
                <a:tc>
                  <a:txBody>
                    <a:bodyPr/>
                    <a:lstStyle/>
                    <a:p>
                      <a:pPr algn="ctr"/>
                      <a:r>
                        <a:rPr lang="en-GB" sz="40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Seminar</a:t>
                      </a:r>
                      <a:endParaRPr lang="de-DE" sz="40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Date</a:t>
                      </a:r>
                      <a:endParaRPr lang="de-DE" sz="40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Topic</a:t>
                      </a:r>
                    </a:p>
                    <a:p>
                      <a:pPr algn="ctr"/>
                      <a:endParaRPr lang="de-DE" sz="40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32808"/>
                  </a:ext>
                </a:extLst>
              </a:tr>
              <a:tr h="1153942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11.04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Introductory Session</a:t>
                      </a:r>
                    </a:p>
                    <a:p>
                      <a:pPr algn="ctr"/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883784"/>
                  </a:ext>
                </a:extLst>
              </a:tr>
              <a:tr h="1529890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</a:t>
                      </a:r>
                      <a:endParaRPr lang="de-DE" sz="38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18.04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Social Facilitation and Social Loafing: 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Revisiting Triplet’s competition studies 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2873811"/>
                  </a:ext>
                </a:extLst>
              </a:tr>
              <a:tr h="1361936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25.04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Attitudes and Behaviour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Revisiting </a:t>
                      </a:r>
                      <a:r>
                        <a:rPr lang="en-GB" sz="3800" b="0" i="0" dirty="0" err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LaPiere’s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hospitality study </a:t>
                      </a:r>
                    </a:p>
                    <a:p>
                      <a:pPr algn="ctr"/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637428"/>
                  </a:ext>
                </a:extLst>
              </a:tr>
              <a:tr h="1529890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02.05</a:t>
                      </a:r>
                      <a:endParaRPr lang="de-DE" sz="38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Cognitive Dissonance: 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Revisiting Festinger’s End of the World study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6523919"/>
                  </a:ext>
                </a:extLst>
              </a:tr>
              <a:tr h="1250748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09.05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Conformity Revisiting: 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Asch’s line-judgement studies</a:t>
                      </a: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148674"/>
                  </a:ext>
                </a:extLst>
              </a:tr>
              <a:tr h="1529890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</a:t>
                      </a:r>
                      <a:endParaRPr lang="de-DE" sz="38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16.05</a:t>
                      </a:r>
                      <a:endParaRPr lang="de-DE" sz="38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Minority Influence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Revisiting Moscovici’s blue-green afterimage studies 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9839450"/>
                  </a:ext>
                </a:extLst>
              </a:tr>
              <a:tr h="1212880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7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23.05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Obedience: 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Revisiting Milgram’s shock experiments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14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09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2F7CC3A-CF45-2FE1-FC89-D59C8053513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F27C05-CF56-B2E4-C1B2-AC0EC4FCA4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342E42-CFED-45F5-8AB9-BADC1285B502}" type="slidenum">
              <a:rPr lang="de-DE" altLang="de-DE" smtClean="0"/>
              <a:pPr/>
              <a:t>6</a:t>
            </a:fld>
            <a:endParaRPr lang="de-DE" alt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8CDBB42-4344-DD24-3AF5-E2E7C4D772C6}"/>
              </a:ext>
            </a:extLst>
          </p:cNvPr>
          <p:cNvSpPr txBox="1"/>
          <p:nvPr/>
        </p:nvSpPr>
        <p:spPr>
          <a:xfrm>
            <a:off x="5555555" y="130431"/>
            <a:ext cx="12192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Course overview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F6F35E12-5950-A17F-B419-C019657DE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364028"/>
              </p:ext>
            </p:extLst>
          </p:nvPr>
        </p:nvGraphicFramePr>
        <p:xfrm>
          <a:off x="4163108" y="1883961"/>
          <a:ext cx="16057783" cy="1087110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691654">
                  <a:extLst>
                    <a:ext uri="{9D8B030D-6E8A-4147-A177-3AD203B41FA5}">
                      <a16:colId xmlns:a16="http://schemas.microsoft.com/office/drawing/2014/main" val="3906084900"/>
                    </a:ext>
                  </a:extLst>
                </a:gridCol>
                <a:gridCol w="1821606">
                  <a:extLst>
                    <a:ext uri="{9D8B030D-6E8A-4147-A177-3AD203B41FA5}">
                      <a16:colId xmlns:a16="http://schemas.microsoft.com/office/drawing/2014/main" val="210871158"/>
                    </a:ext>
                  </a:extLst>
                </a:gridCol>
                <a:gridCol w="11544523">
                  <a:extLst>
                    <a:ext uri="{9D8B030D-6E8A-4147-A177-3AD203B41FA5}">
                      <a16:colId xmlns:a16="http://schemas.microsoft.com/office/drawing/2014/main" val="2475671808"/>
                    </a:ext>
                  </a:extLst>
                </a:gridCol>
              </a:tblGrid>
              <a:tr h="1280821">
                <a:tc>
                  <a:txBody>
                    <a:bodyPr/>
                    <a:lstStyle/>
                    <a:p>
                      <a:pPr algn="ctr"/>
                      <a:r>
                        <a:rPr lang="en-GB" sz="40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Seminar</a:t>
                      </a:r>
                      <a:endParaRPr lang="de-DE" sz="40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Date</a:t>
                      </a:r>
                      <a:endParaRPr lang="de-DE" sz="40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Topic</a:t>
                      </a:r>
                    </a:p>
                    <a:p>
                      <a:pPr algn="ctr"/>
                      <a:endParaRPr lang="de-DE" sz="40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861163"/>
                  </a:ext>
                </a:extLst>
              </a:tr>
              <a:tr h="1566675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8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30.05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Tyranny: 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Zimbardo Revisiting Zimbardo’s Stanford Prison Experiment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811580"/>
                  </a:ext>
                </a:extLst>
              </a:tr>
              <a:tr h="1566675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06.06</a:t>
                      </a:r>
                      <a:endParaRPr lang="de-DE" sz="38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Intergroup Relations and Conflict: 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Revisiting </a:t>
                      </a:r>
                      <a:r>
                        <a:rPr lang="en-GB" sz="3800" b="0" i="0" dirty="0" err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Sherif’s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Boys’ Camp studies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6974344"/>
                  </a:ext>
                </a:extLst>
              </a:tr>
              <a:tr h="1170377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10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23.06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Discrimination: 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Revisiting Tajfel’s minimal group studies</a:t>
                      </a:r>
                    </a:p>
                    <a:p>
                      <a:pPr algn="ctr"/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6984023"/>
                  </a:ext>
                </a:extLst>
              </a:tr>
              <a:tr h="1921231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11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20.06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Group Decision-Making: </a:t>
                      </a:r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Revisiting Janis’ groupthink studies</a:t>
                      </a:r>
                    </a:p>
                    <a:p>
                      <a:pPr algn="ctr"/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3676107"/>
                  </a:ext>
                </a:extLst>
              </a:tr>
              <a:tr h="1566675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12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27.06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Stereotypes and Performance: </a:t>
                      </a:r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Revisiting Steele and Aronson’s stereotype threat experiments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18927"/>
                  </a:ext>
                </a:extLst>
              </a:tr>
              <a:tr h="640411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13</a:t>
                      </a:r>
                      <a:endParaRPr lang="de-DE" sz="38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04.07</a:t>
                      </a:r>
                      <a:endParaRPr lang="de-DE" sz="3800" b="0" i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800" b="1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-</a:t>
                      </a:r>
                      <a:endParaRPr lang="en-GB" sz="3800" b="1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4976611"/>
                  </a:ext>
                </a:extLst>
              </a:tr>
              <a:tr h="1115429"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14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11.07</a:t>
                      </a:r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800" b="0" i="0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Course evaluation </a:t>
                      </a:r>
                    </a:p>
                    <a:p>
                      <a:pPr algn="ctr"/>
                      <a:endParaRPr lang="de-DE" sz="3800" b="0" i="0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61967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862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6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F6B071D-385F-7F77-7F88-62643A9CC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8000" dirty="0">
                <a:latin typeface="Calibri Light" panose="020F0302020204030204" pitchFamily="34" charset="0"/>
                <a:cs typeface="Calibri Light" panose="020F0302020204030204" pitchFamily="34" charset="0"/>
              </a:rPr>
              <a:t>Textbook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2A6260-3656-33D3-1A43-3348924BB2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CD13B3E-7E8B-19B9-638A-91F399C06F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342E42-CFED-45F5-8AB9-BADC1285B502}" type="slidenum">
              <a:rPr lang="de-DE" altLang="de-DE" smtClean="0"/>
              <a:pPr/>
              <a:t>7</a:t>
            </a:fld>
            <a:endParaRPr lang="de-DE" altLang="de-DE"/>
          </a:p>
        </p:txBody>
      </p:sp>
      <p:pic>
        <p:nvPicPr>
          <p:cNvPr id="8194" name="Picture 2" descr="Social Psychology: Revisiting the Classic Studies : Smith, Joanne R.,  Haslam, S. Alexander: Amazon.de: Bücher">
            <a:extLst>
              <a:ext uri="{FF2B5EF4-FFF2-40B4-BE49-F238E27FC236}">
                <a16:creationId xmlns:a16="http://schemas.microsoft.com/office/drawing/2014/main" id="{36D00B1D-4BB0-8EF7-E2A3-04B5F91DC20E}"/>
              </a:ext>
            </a:extLst>
          </p:cNvPr>
          <p:cNvPicPr>
            <a:picLocks noGrp="1" noChangeAspect="1" noChangeArrowheads="1"/>
          </p:cNvPicPr>
          <p:nvPr>
            <p:ph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416" y="2159864"/>
            <a:ext cx="6296855" cy="8503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EA5450B8-4FC6-FE79-8CA5-495CA0EA7FC7}"/>
              </a:ext>
            </a:extLst>
          </p:cNvPr>
          <p:cNvSpPr txBox="1"/>
          <p:nvPr/>
        </p:nvSpPr>
        <p:spPr>
          <a:xfrm>
            <a:off x="5806245" y="11495911"/>
            <a:ext cx="12385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GB" sz="5500" dirty="0">
                <a:solidFill>
                  <a:schemeClr val="tx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(Most of the) relevant literature can be found on </a:t>
            </a:r>
            <a:r>
              <a:rPr lang="en-GB" sz="5500" dirty="0" err="1">
                <a:solidFill>
                  <a:schemeClr val="tx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moodle</a:t>
            </a:r>
            <a:r>
              <a:rPr lang="en-GB" sz="5500" dirty="0">
                <a:solidFill>
                  <a:schemeClr val="tx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7257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590D332-6872-75C5-09EC-64FBADE8F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3568" y="881336"/>
            <a:ext cx="4837397" cy="1439863"/>
          </a:xfrm>
        </p:spPr>
        <p:txBody>
          <a:bodyPr/>
          <a:lstStyle/>
          <a:p>
            <a:r>
              <a:rPr lang="en-GB" sz="8000" dirty="0">
                <a:latin typeface="Calibri Light" panose="020F0302020204030204" pitchFamily="34" charset="0"/>
                <a:cs typeface="Calibri Light" panose="020F0302020204030204" pitchFamily="34" charset="0"/>
              </a:rPr>
              <a:t>Your tasks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1F1F073-7479-DE5A-BDA8-FD00669B90B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BEAAD3-EE3A-F555-2A3E-645913B257E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342E42-CFED-45F5-8AB9-BADC1285B502}" type="slidenum">
              <a:rPr lang="de-DE" altLang="de-DE" smtClean="0"/>
              <a:pPr/>
              <a:t>8</a:t>
            </a:fld>
            <a:endParaRPr lang="de-DE" alt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339FD93-936B-4DA0-FD32-7FBB6A77BAC6}"/>
              </a:ext>
            </a:extLst>
          </p:cNvPr>
          <p:cNvSpPr txBox="1"/>
          <p:nvPr/>
        </p:nvSpPr>
        <p:spPr>
          <a:xfrm>
            <a:off x="886743" y="3617640"/>
            <a:ext cx="23125781" cy="670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GB" sz="7200" dirty="0">
                <a:solidFill>
                  <a:schemeClr val="accent2">
                    <a:lumMod val="1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Regular attendance</a:t>
            </a:r>
          </a:p>
          <a:p>
            <a:endParaRPr lang="en-GB" sz="7200" dirty="0">
              <a:solidFill>
                <a:schemeClr val="accent2">
                  <a:lumMod val="1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57250" indent="-857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7200" dirty="0">
                <a:solidFill>
                  <a:schemeClr val="accent2">
                    <a:lumMod val="1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Preparation and facilitation of a teaching unit.</a:t>
            </a:r>
          </a:p>
          <a:p>
            <a:pPr marL="1771650" lvl="2" indent="-857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7200" dirty="0">
                <a:solidFill>
                  <a:schemeClr val="accent2">
                    <a:lumMod val="1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Form groups of 2-3</a:t>
            </a:r>
          </a:p>
          <a:p>
            <a:endParaRPr lang="de-DE" sz="7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198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507F210-D3C5-0E08-6CC9-57BE255285B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894856" y="2970213"/>
            <a:ext cx="20161869" cy="9144371"/>
          </a:xfrm>
        </p:spPr>
        <p:txBody>
          <a:bodyPr/>
          <a:lstStyle/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5000" dirty="0">
                <a:latin typeface="Calibri Light" panose="020F0302020204030204" pitchFamily="34" charset="0"/>
                <a:cs typeface="Calibri Light" panose="020F0302020204030204" pitchFamily="34" charset="0"/>
              </a:rPr>
              <a:t>Start with a question/story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5000" dirty="0">
                <a:latin typeface="Calibri Light" panose="020F0302020204030204" pitchFamily="34" charset="0"/>
                <a:cs typeface="Calibri Light" panose="020F0302020204030204" pitchFamily="34" charset="0"/>
              </a:rPr>
              <a:t>Tell us about the researcher(s)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5000" dirty="0">
                <a:latin typeface="Calibri Light" panose="020F0302020204030204" pitchFamily="34" charset="0"/>
                <a:cs typeface="Calibri Light" panose="020F0302020204030204" pitchFamily="34" charset="0"/>
              </a:rPr>
              <a:t>Introduce the origin of the theory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5000" dirty="0">
                <a:latin typeface="Calibri Light" panose="020F0302020204030204" pitchFamily="34" charset="0"/>
                <a:cs typeface="Calibri Light" panose="020F0302020204030204" pitchFamily="34" charset="0"/>
              </a:rPr>
              <a:t>‘Show’ us the original experiment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5000" dirty="0">
                <a:latin typeface="Calibri Light" panose="020F0302020204030204" pitchFamily="34" charset="0"/>
                <a:cs typeface="Calibri Light" panose="020F0302020204030204" pitchFamily="34" charset="0"/>
              </a:rPr>
              <a:t>Explain Experiment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5000" dirty="0">
                <a:latin typeface="Calibri Light" panose="020F0302020204030204" pitchFamily="34" charset="0"/>
                <a:cs typeface="Calibri Light" panose="020F0302020204030204" pitchFamily="34" charset="0"/>
              </a:rPr>
              <a:t>Criticize &amp; Apply 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5000" dirty="0">
                <a:latin typeface="Calibri Light" panose="020F0302020204030204" pitchFamily="34" charset="0"/>
                <a:cs typeface="Calibri Light" panose="020F0302020204030204" pitchFamily="34" charset="0"/>
              </a:rPr>
              <a:t>New developments </a:t>
            </a:r>
          </a:p>
          <a:p>
            <a:pPr marL="1614488" lvl="2" indent="-685800">
              <a:lnSpc>
                <a:spcPct val="150000"/>
              </a:lnSpc>
            </a:pPr>
            <a:r>
              <a:rPr lang="en-GB" sz="5000" dirty="0">
                <a:latin typeface="Calibri Light" panose="020F0302020204030204" pitchFamily="34" charset="0"/>
                <a:cs typeface="Calibri Light" panose="020F0302020204030204" pitchFamily="34" charset="0"/>
              </a:rPr>
              <a:t>Prepare slides/handout (one week in advance, to be put on </a:t>
            </a:r>
            <a:r>
              <a:rPr lang="en-GB" sz="5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moodle</a:t>
            </a:r>
            <a:r>
              <a:rPr lang="en-GB" sz="5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66A7212-978E-4FDC-C6F2-925AFEFC9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How to design a good lesson</a:t>
            </a:r>
            <a:endParaRPr lang="de-DE" sz="7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EE9D1C-5321-441B-AB6A-D6DF69118DA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B7CCBEE-594D-4D12-5476-57C2D83B300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342E42-CFED-45F5-8AB9-BADC1285B502}" type="slidenum">
              <a:rPr lang="de-DE" altLang="de-DE" smtClean="0"/>
              <a:pPr/>
              <a:t>9</a:t>
            </a:fld>
            <a:endParaRPr lang="de-DE" altLang="de-DE"/>
          </a:p>
        </p:txBody>
      </p:sp>
      <p:pic>
        <p:nvPicPr>
          <p:cNvPr id="6146" name="Picture 2" descr="question-mark-1020165_1920_500px - TEAM GmbH">
            <a:extLst>
              <a:ext uri="{FF2B5EF4-FFF2-40B4-BE49-F238E27FC236}">
                <a16:creationId xmlns:a16="http://schemas.microsoft.com/office/drawing/2014/main" id="{E636B004-1889-D45E-00C7-B1A1E7513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8144" y="2950243"/>
            <a:ext cx="6350000" cy="635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0677388"/>
      </p:ext>
    </p:extLst>
  </p:cSld>
  <p:clrMapOvr>
    <a:masterClrMapping/>
  </p:clrMapOvr>
</p:sld>
</file>

<file path=ppt/theme/theme1.xml><?xml version="1.0" encoding="utf-8"?>
<a:theme xmlns:a="http://schemas.openxmlformats.org/drawingml/2006/main" name="GU-Design">
  <a:themeElements>
    <a:clrScheme name="GU Farben">
      <a:dk1>
        <a:srgbClr val="00618F"/>
      </a:dk1>
      <a:lt1>
        <a:srgbClr val="FFFFFF"/>
      </a:lt1>
      <a:dk2>
        <a:srgbClr val="4D4B46"/>
      </a:dk2>
      <a:lt2>
        <a:srgbClr val="F8F6F5"/>
      </a:lt2>
      <a:accent1>
        <a:srgbClr val="00618F"/>
      </a:accent1>
      <a:accent2>
        <a:srgbClr val="E4E3DD"/>
      </a:accent2>
      <a:accent3>
        <a:srgbClr val="A5AB52"/>
      </a:accent3>
      <a:accent4>
        <a:srgbClr val="4D4B46"/>
      </a:accent4>
      <a:accent5>
        <a:srgbClr val="B3062C"/>
      </a:accent5>
      <a:accent6>
        <a:srgbClr val="C96215"/>
      </a:accent6>
      <a:hlink>
        <a:srgbClr val="48A9DA"/>
      </a:hlink>
      <a:folHlink>
        <a:srgbClr val="00618F"/>
      </a:folHlink>
    </a:clrScheme>
    <a:fontScheme name="Goethe-Schriften">
      <a:majorFont>
        <a:latin typeface="Arial Narrow"/>
        <a:ea typeface="Arial Narrow"/>
        <a:cs typeface="Arial Narrow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50800" cap="flat" cmpd="sng" algn="ctr">
          <a:solidFill>
            <a:srgbClr val="004F8F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rgbClr val="004F8F"/>
            </a:solidFill>
            <a:effectLst/>
            <a:latin typeface="Georgia" panose="02040502050405020303" pitchFamily="18" charset="0"/>
            <a:ea typeface="Georgia" panose="02040502050405020303" pitchFamily="18" charset="0"/>
            <a:cs typeface="Georgia" panose="02040502050405020303" pitchFamily="18" charset="0"/>
            <a:sym typeface="Georgia" panose="02040502050405020303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50800" cap="flat" cmpd="sng" algn="ctr">
          <a:solidFill>
            <a:srgbClr val="004F8F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rgbClr val="004F8F"/>
            </a:solidFill>
            <a:effectLst/>
            <a:latin typeface="Georgia" panose="02040502050405020303" pitchFamily="18" charset="0"/>
            <a:ea typeface="Georgia" panose="02040502050405020303" pitchFamily="18" charset="0"/>
            <a:cs typeface="Georgia" panose="02040502050405020303" pitchFamily="18" charset="0"/>
            <a:sym typeface="Georgia" panose="02040502050405020303" pitchFamily="18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4400" dirty="0" err="1" smtClean="0">
            <a:solidFill>
              <a:schemeClr val="tx2">
                <a:lumMod val="50000"/>
              </a:schemeClr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U-Design ohne Goethekopf">
  <a:themeElements>
    <a:clrScheme name="GU Farben">
      <a:dk1>
        <a:srgbClr val="00618F"/>
      </a:dk1>
      <a:lt1>
        <a:srgbClr val="FFFFFF"/>
      </a:lt1>
      <a:dk2>
        <a:srgbClr val="4D4B46"/>
      </a:dk2>
      <a:lt2>
        <a:srgbClr val="F8F6F5"/>
      </a:lt2>
      <a:accent1>
        <a:srgbClr val="00618F"/>
      </a:accent1>
      <a:accent2>
        <a:srgbClr val="E4E3DD"/>
      </a:accent2>
      <a:accent3>
        <a:srgbClr val="A5AB52"/>
      </a:accent3>
      <a:accent4>
        <a:srgbClr val="4D4B46"/>
      </a:accent4>
      <a:accent5>
        <a:srgbClr val="B3062C"/>
      </a:accent5>
      <a:accent6>
        <a:srgbClr val="C96215"/>
      </a:accent6>
      <a:hlink>
        <a:srgbClr val="48A9DA"/>
      </a:hlink>
      <a:folHlink>
        <a:srgbClr val="00618F"/>
      </a:folHlink>
    </a:clrScheme>
    <a:fontScheme name="Goethe-Schriften">
      <a:majorFont>
        <a:latin typeface="Arial Narrow"/>
        <a:ea typeface="Arial Narrow"/>
        <a:cs typeface="Arial Narrow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50800" cap="flat" cmpd="sng" algn="ctr">
          <a:solidFill>
            <a:srgbClr val="004F8F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rgbClr val="004F8F"/>
            </a:solidFill>
            <a:effectLst/>
            <a:latin typeface="Georgia" panose="02040502050405020303" pitchFamily="18" charset="0"/>
            <a:ea typeface="Georgia" panose="02040502050405020303" pitchFamily="18" charset="0"/>
            <a:cs typeface="Georgia" panose="02040502050405020303" pitchFamily="18" charset="0"/>
            <a:sym typeface="Georgia" panose="02040502050405020303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50800" cap="flat" cmpd="sng" algn="ctr">
          <a:solidFill>
            <a:srgbClr val="004F8F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rgbClr val="004F8F"/>
            </a:solidFill>
            <a:effectLst/>
            <a:latin typeface="Georgia" panose="02040502050405020303" pitchFamily="18" charset="0"/>
            <a:ea typeface="Georgia" panose="02040502050405020303" pitchFamily="18" charset="0"/>
            <a:cs typeface="Georgia" panose="02040502050405020303" pitchFamily="18" charset="0"/>
            <a:sym typeface="Georgia" panose="02040502050405020303" pitchFamily="18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4400" dirty="0" err="1" smtClean="0">
            <a:solidFill>
              <a:schemeClr val="tx2">
                <a:lumMod val="50000"/>
              </a:schemeClr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4F8F"/>
      </a:accent1>
      <a:accent2>
        <a:srgbClr val="E4E3DD"/>
      </a:accent2>
      <a:accent3>
        <a:srgbClr val="FFFFFF"/>
      </a:accent3>
      <a:accent4>
        <a:srgbClr val="000000"/>
      </a:accent4>
      <a:accent5>
        <a:srgbClr val="AAB2C6"/>
      </a:accent5>
      <a:accent6>
        <a:srgbClr val="CFCEC8"/>
      </a:accent6>
      <a:hlink>
        <a:srgbClr val="0000FF"/>
      </a:hlink>
      <a:folHlink>
        <a:srgbClr val="FF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469</Words>
  <Application>Microsoft Macintosh PowerPoint</Application>
  <PresentationFormat>Benutzerdefiniert</PresentationFormat>
  <Paragraphs>158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11</vt:i4>
      </vt:variant>
    </vt:vector>
  </HeadingPairs>
  <TitlesOfParts>
    <vt:vector size="24" baseType="lpstr">
      <vt:lpstr>Arial</vt:lpstr>
      <vt:lpstr>Arial Narrow</vt:lpstr>
      <vt:lpstr>Avenir</vt:lpstr>
      <vt:lpstr>Bangla Sangam MN</vt:lpstr>
      <vt:lpstr>Calibri</vt:lpstr>
      <vt:lpstr>Calibri Light</vt:lpstr>
      <vt:lpstr>Georgia</vt:lpstr>
      <vt:lpstr>Meridien Roman</vt:lpstr>
      <vt:lpstr>Times New Roman</vt:lpstr>
      <vt:lpstr>Wingdings</vt:lpstr>
      <vt:lpstr>GU-Design</vt:lpstr>
      <vt:lpstr>GU-Design ohne Goethekopf</vt:lpstr>
      <vt:lpstr>Office</vt:lpstr>
      <vt:lpstr>PowerPoint-Präsentation</vt:lpstr>
      <vt:lpstr>Today’s session</vt:lpstr>
      <vt:lpstr>Prof. Dr. Rolf van Dick h Dr.rer.nat. Marburg, 1999 Aston Business School, UK 2003-2006 Goethe University 2006- Visiting Professor: China, Italy, Greece, Nepal, Norway, US Dean 2011-2015, 2017/18 Vice President 2018-2021 </vt:lpstr>
      <vt:lpstr>PowerPoint-Präsentation</vt:lpstr>
      <vt:lpstr>PowerPoint-Präsentation</vt:lpstr>
      <vt:lpstr>PowerPoint-Präsentation</vt:lpstr>
      <vt:lpstr>Textbook </vt:lpstr>
      <vt:lpstr>Your tasks </vt:lpstr>
      <vt:lpstr>How to design a good lesson</vt:lpstr>
      <vt:lpstr>PowerPoint-Präsentation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Arkadij Schewtschenko</dc:creator>
  <cp:lastModifiedBy>Microsoft Office User</cp:lastModifiedBy>
  <cp:revision>66</cp:revision>
  <dcterms:modified xsi:type="dcterms:W3CDTF">2023-04-11T15:52:26Z</dcterms:modified>
</cp:coreProperties>
</file>