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8" r:id="rId4"/>
    <p:sldId id="263" r:id="rId5"/>
    <p:sldId id="266" r:id="rId6"/>
    <p:sldId id="264" r:id="rId7"/>
    <p:sldId id="269" r:id="rId8"/>
    <p:sldId id="267" r:id="rId9"/>
    <p:sldId id="270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2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53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72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77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360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348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929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906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713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4264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21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501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FBEA0-4DAB-4EE8-9C55-FF21AD4FEF8B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46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youtube.com/watch?v=aBAQj_QUrE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4E98B87-CE75-4DD7-B720-271E0281F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3401"/>
            <a:ext cx="12192000" cy="91827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E29DF28-9392-468E-BA83-62F7FE27D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3267" y="2235200"/>
            <a:ext cx="9144000" cy="1655762"/>
          </a:xfrm>
        </p:spPr>
        <p:txBody>
          <a:bodyPr>
            <a:normAutofit/>
          </a:bodyPr>
          <a:lstStyle/>
          <a:p>
            <a:r>
              <a:rPr lang="de-DE" b="1" dirty="0">
                <a:latin typeface="Bembo" panose="02020502050201020203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Antike Götterdarstellungen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43ACEF0-F104-4B63-B37E-CD4C9C509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3267" y="3890962"/>
            <a:ext cx="9144000" cy="1121305"/>
          </a:xfrm>
        </p:spPr>
        <p:txBody>
          <a:bodyPr>
            <a:normAutofit/>
          </a:bodyPr>
          <a:lstStyle/>
          <a:p>
            <a:r>
              <a:rPr lang="de-DE" sz="4400" b="1" dirty="0">
                <a:latin typeface="Bembo" panose="02020502050201020203" pitchFamily="18" charset="0"/>
              </a:rPr>
              <a:t>-Dionysos-</a:t>
            </a:r>
          </a:p>
        </p:txBody>
      </p:sp>
    </p:spTree>
    <p:extLst>
      <p:ext uri="{BB962C8B-B14F-4D97-AF65-F5344CB8AC3E}">
        <p14:creationId xmlns:p14="http://schemas.microsoft.com/office/powerpoint/2010/main" val="2944441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accent5">
                <a:lumMod val="75000"/>
              </a:schemeClr>
            </a:gs>
            <a:gs pos="0">
              <a:schemeClr val="accent5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2">
            <a:extLst>
              <a:ext uri="{FF2B5EF4-FFF2-40B4-BE49-F238E27FC236}">
                <a16:creationId xmlns:a16="http://schemas.microsoft.com/office/drawing/2014/main" id="{7C929FAB-A6B0-4509-A7EC-B9E2231AC290}"/>
              </a:ext>
            </a:extLst>
          </p:cNvPr>
          <p:cNvSpPr txBox="1">
            <a:spLocks/>
          </p:cNvSpPr>
          <p:nvPr/>
        </p:nvSpPr>
        <p:spPr>
          <a:xfrm>
            <a:off x="6591300" y="5959158"/>
            <a:ext cx="4227285" cy="674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800" dirty="0" err="1">
                <a:solidFill>
                  <a:schemeClr val="bg1"/>
                </a:solidFill>
                <a:latin typeface="Bell MT" panose="02020503060305020303" pitchFamily="18" charset="0"/>
              </a:rPr>
              <a:t>CinderROSE</a:t>
            </a:r>
            <a:r>
              <a:rPr lang="de-DE" sz="1800" dirty="0">
                <a:solidFill>
                  <a:schemeClr val="bg1"/>
                </a:solidFill>
                <a:latin typeface="Bell MT" panose="02020503060305020303" pitchFamily="18" charset="0"/>
              </a:rPr>
              <a:t>, Dionysos </a:t>
            </a:r>
            <a:r>
              <a:rPr lang="de-DE" sz="1800" dirty="0" err="1">
                <a:solidFill>
                  <a:schemeClr val="bg1"/>
                </a:solidFill>
                <a:latin typeface="Bell MT" panose="02020503060305020303" pitchFamily="18" charset="0"/>
              </a:rPr>
              <a:t>Cthonos</a:t>
            </a:r>
            <a:r>
              <a:rPr lang="de-DE" sz="1800" dirty="0">
                <a:solidFill>
                  <a:schemeClr val="bg1"/>
                </a:solidFill>
                <a:latin typeface="Bell MT" panose="02020503060305020303" pitchFamily="18" charset="0"/>
              </a:rPr>
              <a:t>, 2019</a:t>
            </a:r>
          </a:p>
        </p:txBody>
      </p:sp>
      <p:pic>
        <p:nvPicPr>
          <p:cNvPr id="9218" name="Picture 2" descr="Dionysos Cthonos: Blood Moon by CinderR0SE&#10;“For if it were not Dionysos for whom they held their processions and sang their songs, it would be a completely shameful act to the reverent; Hades and Dionysos, for whom they go mad and rage, are one in...">
            <a:extLst>
              <a:ext uri="{FF2B5EF4-FFF2-40B4-BE49-F238E27FC236}">
                <a16:creationId xmlns:a16="http://schemas.microsoft.com/office/drawing/2014/main" id="{E36706F4-9C00-43E7-BFD4-A3890AFC3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775380"/>
            <a:ext cx="3749675" cy="482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ionysos portrait. | Greek mythology art, Greek and roman mythology,  Dionysus god">
            <a:extLst>
              <a:ext uri="{FF2B5EF4-FFF2-40B4-BE49-F238E27FC236}">
                <a16:creationId xmlns:a16="http://schemas.microsoft.com/office/drawing/2014/main" id="{28987CEE-24FE-4DEF-B274-D70060E00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647" y="775380"/>
            <a:ext cx="3553254" cy="482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22">
            <a:extLst>
              <a:ext uri="{FF2B5EF4-FFF2-40B4-BE49-F238E27FC236}">
                <a16:creationId xmlns:a16="http://schemas.microsoft.com/office/drawing/2014/main" id="{4F6F5D31-B10E-4F7F-96D4-D0599DB5CCE1}"/>
              </a:ext>
            </a:extLst>
          </p:cNvPr>
          <p:cNvSpPr txBox="1">
            <a:spLocks/>
          </p:cNvSpPr>
          <p:nvPr/>
        </p:nvSpPr>
        <p:spPr>
          <a:xfrm>
            <a:off x="1786631" y="5926728"/>
            <a:ext cx="4227285" cy="674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800" dirty="0" err="1">
                <a:solidFill>
                  <a:schemeClr val="bg1"/>
                </a:solidFill>
                <a:latin typeface="Bell MT" panose="02020503060305020303" pitchFamily="18" charset="0"/>
              </a:rPr>
              <a:t>Fedini</a:t>
            </a:r>
            <a:r>
              <a:rPr lang="de-DE" sz="1800" dirty="0">
                <a:solidFill>
                  <a:schemeClr val="bg1"/>
                </a:solidFill>
                <a:latin typeface="Bell MT" panose="02020503060305020303" pitchFamily="18" charset="0"/>
              </a:rPr>
              <a:t>, Dionysus, 2014</a:t>
            </a:r>
          </a:p>
        </p:txBody>
      </p:sp>
    </p:spTree>
    <p:extLst>
      <p:ext uri="{BB962C8B-B14F-4D97-AF65-F5344CB8AC3E}">
        <p14:creationId xmlns:p14="http://schemas.microsoft.com/office/powerpoint/2010/main" val="1850234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accent5">
                <a:lumMod val="75000"/>
              </a:schemeClr>
            </a:gs>
            <a:gs pos="0">
              <a:schemeClr val="accent5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2">
            <a:extLst>
              <a:ext uri="{FF2B5EF4-FFF2-40B4-BE49-F238E27FC236}">
                <a16:creationId xmlns:a16="http://schemas.microsoft.com/office/drawing/2014/main" id="{4F6F5D31-B10E-4F7F-96D4-D0599DB5CCE1}"/>
              </a:ext>
            </a:extLst>
          </p:cNvPr>
          <p:cNvSpPr txBox="1">
            <a:spLocks/>
          </p:cNvSpPr>
          <p:nvPr/>
        </p:nvSpPr>
        <p:spPr>
          <a:xfrm>
            <a:off x="3982357" y="5713664"/>
            <a:ext cx="4227285" cy="67421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100" dirty="0">
                <a:solidFill>
                  <a:schemeClr val="bg1"/>
                </a:solidFill>
                <a:latin typeface="Bell MT" panose="02020503060305020303" pitchFamily="18" charset="0"/>
              </a:rPr>
              <a:t>Dionysos in Disneys Fantasia, 1940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1800" dirty="0">
                <a:solidFill>
                  <a:schemeClr val="bg1"/>
                </a:solidFill>
                <a:latin typeface="Bell MT" panose="02020503060305020303" pitchFamily="18" charset="0"/>
                <a:hlinkClick r:id="rId2"/>
              </a:rPr>
              <a:t>https://www.youtube.com/watch?v=aBAQj_QUrEY</a:t>
            </a:r>
            <a:r>
              <a:rPr lang="de-DE" sz="1800" dirty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</a:p>
        </p:txBody>
      </p:sp>
      <p:pic>
        <p:nvPicPr>
          <p:cNvPr id="1028" name="Picture 4" descr="400+ ideeën over Tattoo | tatoeage ideeën, tatoeages, tatoeage">
            <a:extLst>
              <a:ext uri="{FF2B5EF4-FFF2-40B4-BE49-F238E27FC236}">
                <a16:creationId xmlns:a16="http://schemas.microsoft.com/office/drawing/2014/main" id="{05554834-01BC-4F76-BEE9-BC86300CA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4" y="1233816"/>
            <a:ext cx="45148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481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accent5">
                <a:lumMod val="75000"/>
              </a:schemeClr>
            </a:gs>
            <a:gs pos="0">
              <a:schemeClr val="accent5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2">
            <a:extLst>
              <a:ext uri="{FF2B5EF4-FFF2-40B4-BE49-F238E27FC236}">
                <a16:creationId xmlns:a16="http://schemas.microsoft.com/office/drawing/2014/main" id="{7C929FAB-A6B0-4509-A7EC-B9E2231AC290}"/>
              </a:ext>
            </a:extLst>
          </p:cNvPr>
          <p:cNvSpPr txBox="1">
            <a:spLocks/>
          </p:cNvSpPr>
          <p:nvPr/>
        </p:nvSpPr>
        <p:spPr>
          <a:xfrm>
            <a:off x="1373414" y="5622050"/>
            <a:ext cx="9445171" cy="6742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800" dirty="0">
                <a:solidFill>
                  <a:schemeClr val="bg1"/>
                </a:solidFill>
                <a:latin typeface="Bell MT" panose="02020503060305020303" pitchFamily="18" charset="0"/>
              </a:rPr>
              <a:t>Dionysos fährt über das Meer, Augenschale des Malers </a:t>
            </a:r>
            <a:r>
              <a:rPr lang="de-DE" sz="1800" dirty="0" err="1">
                <a:solidFill>
                  <a:schemeClr val="bg1"/>
                </a:solidFill>
                <a:latin typeface="Bell MT" panose="02020503060305020303" pitchFamily="18" charset="0"/>
              </a:rPr>
              <a:t>Exekias</a:t>
            </a:r>
            <a:r>
              <a:rPr lang="de-DE" sz="1800" dirty="0">
                <a:solidFill>
                  <a:schemeClr val="bg1"/>
                </a:solidFill>
                <a:latin typeface="Bell MT" panose="02020503060305020303" pitchFamily="18" charset="0"/>
              </a:rPr>
              <a:t>, um 530 v. Chr.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1800" dirty="0">
                <a:solidFill>
                  <a:schemeClr val="bg1"/>
                </a:solidFill>
                <a:latin typeface="Bell MT" panose="02020503060305020303" pitchFamily="18" charset="0"/>
              </a:rPr>
              <a:t>- Staatliche Antikensammlung, München -  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B8B0D09B-5FFA-4F9C-845F-8BFC5C01A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731" y="561733"/>
            <a:ext cx="4290536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601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accent5">
                <a:lumMod val="75000"/>
              </a:schemeClr>
            </a:gs>
            <a:gs pos="0">
              <a:schemeClr val="accent5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2">
            <a:extLst>
              <a:ext uri="{FF2B5EF4-FFF2-40B4-BE49-F238E27FC236}">
                <a16:creationId xmlns:a16="http://schemas.microsoft.com/office/drawing/2014/main" id="{7C929FAB-A6B0-4509-A7EC-B9E2231AC290}"/>
              </a:ext>
            </a:extLst>
          </p:cNvPr>
          <p:cNvSpPr txBox="1">
            <a:spLocks/>
          </p:cNvSpPr>
          <p:nvPr/>
        </p:nvSpPr>
        <p:spPr>
          <a:xfrm>
            <a:off x="1373414" y="5622050"/>
            <a:ext cx="9445171" cy="674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800" dirty="0">
                <a:solidFill>
                  <a:schemeClr val="bg1"/>
                </a:solidFill>
                <a:latin typeface="Bell MT" panose="02020503060305020303" pitchFamily="18" charset="0"/>
              </a:rPr>
              <a:t>Dionysos auf einem </a:t>
            </a:r>
            <a:r>
              <a:rPr lang="de-DE" sz="1800" dirty="0" err="1">
                <a:solidFill>
                  <a:schemeClr val="bg1"/>
                </a:solidFill>
                <a:latin typeface="Bell MT" panose="02020503060305020303" pitchFamily="18" charset="0"/>
              </a:rPr>
              <a:t>Stater</a:t>
            </a:r>
            <a:r>
              <a:rPr lang="de-DE" sz="1800" dirty="0">
                <a:solidFill>
                  <a:schemeClr val="bg1"/>
                </a:solidFill>
                <a:latin typeface="Bell MT" panose="02020503060305020303" pitchFamily="18" charset="0"/>
              </a:rPr>
              <a:t> aus Theben, um 400 v. Chr.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58A9EC0-99F6-4B0A-8518-1E251BA57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299" y="1115891"/>
            <a:ext cx="6629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578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accent5">
                <a:lumMod val="75000"/>
              </a:schemeClr>
            </a:gs>
            <a:gs pos="0">
              <a:schemeClr val="accent5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2">
            <a:extLst>
              <a:ext uri="{FF2B5EF4-FFF2-40B4-BE49-F238E27FC236}">
                <a16:creationId xmlns:a16="http://schemas.microsoft.com/office/drawing/2014/main" id="{7C929FAB-A6B0-4509-A7EC-B9E2231AC290}"/>
              </a:ext>
            </a:extLst>
          </p:cNvPr>
          <p:cNvSpPr txBox="1">
            <a:spLocks/>
          </p:cNvSpPr>
          <p:nvPr/>
        </p:nvSpPr>
        <p:spPr>
          <a:xfrm>
            <a:off x="1373414" y="5622050"/>
            <a:ext cx="9445171" cy="6742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800" dirty="0">
                <a:solidFill>
                  <a:schemeClr val="bg1"/>
                </a:solidFill>
                <a:latin typeface="Bell MT" panose="02020503060305020303" pitchFamily="18" charset="0"/>
              </a:rPr>
              <a:t>Statue des Dionysos, römische Kopie um 50 n. Chr. von einem griechischen Original um 340 v. Chr.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1800" dirty="0">
                <a:solidFill>
                  <a:schemeClr val="bg1"/>
                </a:solidFill>
                <a:latin typeface="Bell MT" panose="02020503060305020303" pitchFamily="18" charset="0"/>
              </a:rPr>
              <a:t>- British Museum, London -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863DC5-5D05-4F2E-BC71-1DBBAE667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870" y="780419"/>
            <a:ext cx="414030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982B216-C62A-4644-BB59-5222D9458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824" y="780419"/>
            <a:ext cx="2209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981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accent5">
                <a:lumMod val="75000"/>
              </a:schemeClr>
            </a:gs>
            <a:gs pos="0">
              <a:schemeClr val="accent5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2">
            <a:extLst>
              <a:ext uri="{FF2B5EF4-FFF2-40B4-BE49-F238E27FC236}">
                <a16:creationId xmlns:a16="http://schemas.microsoft.com/office/drawing/2014/main" id="{7C929FAB-A6B0-4509-A7EC-B9E2231AC290}"/>
              </a:ext>
            </a:extLst>
          </p:cNvPr>
          <p:cNvSpPr txBox="1">
            <a:spLocks/>
          </p:cNvSpPr>
          <p:nvPr/>
        </p:nvSpPr>
        <p:spPr>
          <a:xfrm>
            <a:off x="1373414" y="5622050"/>
            <a:ext cx="9445171" cy="6742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800" dirty="0">
                <a:solidFill>
                  <a:schemeClr val="bg1"/>
                </a:solidFill>
                <a:latin typeface="Bell MT" panose="02020503060305020303" pitchFamily="18" charset="0"/>
              </a:rPr>
              <a:t>Die Erziehung des Dionysos, Rom um 20 n. Chr.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1800" dirty="0">
                <a:solidFill>
                  <a:schemeClr val="bg1"/>
                </a:solidFill>
                <a:latin typeface="Bell MT" panose="02020503060305020303" pitchFamily="18" charset="0"/>
              </a:rPr>
              <a:t>- Museo </a:t>
            </a:r>
            <a:r>
              <a:rPr lang="de-DE" sz="1800" dirty="0" err="1">
                <a:solidFill>
                  <a:schemeClr val="bg1"/>
                </a:solidFill>
                <a:latin typeface="Bell MT" panose="02020503060305020303" pitchFamily="18" charset="0"/>
              </a:rPr>
              <a:t>Nazionale</a:t>
            </a:r>
            <a:r>
              <a:rPr lang="de-DE" sz="1800" dirty="0">
                <a:solidFill>
                  <a:schemeClr val="bg1"/>
                </a:solidFill>
                <a:latin typeface="Bell MT" panose="02020503060305020303" pitchFamily="18" charset="0"/>
              </a:rPr>
              <a:t> Romano, Rom -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E5D5873-6A65-4615-A643-E98A84D8B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22"/>
          <a:stretch/>
        </p:blipFill>
        <p:spPr bwMode="auto">
          <a:xfrm>
            <a:off x="3980513" y="561733"/>
            <a:ext cx="4230972" cy="477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320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accent5">
                <a:lumMod val="75000"/>
              </a:schemeClr>
            </a:gs>
            <a:gs pos="0">
              <a:schemeClr val="accent5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2">
            <a:extLst>
              <a:ext uri="{FF2B5EF4-FFF2-40B4-BE49-F238E27FC236}">
                <a16:creationId xmlns:a16="http://schemas.microsoft.com/office/drawing/2014/main" id="{7C929FAB-A6B0-4509-A7EC-B9E2231AC290}"/>
              </a:ext>
            </a:extLst>
          </p:cNvPr>
          <p:cNvSpPr txBox="1">
            <a:spLocks/>
          </p:cNvSpPr>
          <p:nvPr/>
        </p:nvSpPr>
        <p:spPr>
          <a:xfrm>
            <a:off x="1373414" y="5622050"/>
            <a:ext cx="9445171" cy="6742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800" dirty="0">
                <a:solidFill>
                  <a:schemeClr val="bg1"/>
                </a:solidFill>
                <a:latin typeface="Bell MT" panose="02020503060305020303" pitchFamily="18" charset="0"/>
              </a:rPr>
              <a:t>Statue des Dionysos, um 138 n. Chr.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1800" dirty="0">
                <a:solidFill>
                  <a:schemeClr val="bg1"/>
                </a:solidFill>
                <a:latin typeface="Bell MT" panose="02020503060305020303" pitchFamily="18" charset="0"/>
              </a:rPr>
              <a:t>- Museo </a:t>
            </a:r>
            <a:r>
              <a:rPr lang="de-DE" sz="1800" dirty="0" err="1">
                <a:solidFill>
                  <a:schemeClr val="bg1"/>
                </a:solidFill>
                <a:latin typeface="Bell MT" panose="02020503060305020303" pitchFamily="18" charset="0"/>
              </a:rPr>
              <a:t>Nazionale</a:t>
            </a:r>
            <a:r>
              <a:rPr lang="de-DE" sz="1800" dirty="0">
                <a:solidFill>
                  <a:schemeClr val="bg1"/>
                </a:solidFill>
                <a:latin typeface="Bell MT" panose="02020503060305020303" pitchFamily="18" charset="0"/>
              </a:rPr>
              <a:t> Romano, Rom -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7360601-1B96-4566-B113-E86564670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874" y="299976"/>
            <a:ext cx="2121156" cy="512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ichel Lara on Twitter: &quot;Dionysus bronze statue [head detail]- found in the  Tiber-117-138 AD-Museo Nazionale Romano-photo by Nick Thompson… &quot;">
            <a:extLst>
              <a:ext uri="{FF2B5EF4-FFF2-40B4-BE49-F238E27FC236}">
                <a16:creationId xmlns:a16="http://schemas.microsoft.com/office/drawing/2014/main" id="{816C2BE7-9AB7-47A6-BB69-E0D813633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99977"/>
            <a:ext cx="3419724" cy="512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396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accent5">
                <a:lumMod val="75000"/>
              </a:schemeClr>
            </a:gs>
            <a:gs pos="0">
              <a:schemeClr val="accent5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2">
            <a:extLst>
              <a:ext uri="{FF2B5EF4-FFF2-40B4-BE49-F238E27FC236}">
                <a16:creationId xmlns:a16="http://schemas.microsoft.com/office/drawing/2014/main" id="{7C929FAB-A6B0-4509-A7EC-B9E2231AC290}"/>
              </a:ext>
            </a:extLst>
          </p:cNvPr>
          <p:cNvSpPr txBox="1">
            <a:spLocks/>
          </p:cNvSpPr>
          <p:nvPr/>
        </p:nvSpPr>
        <p:spPr>
          <a:xfrm>
            <a:off x="1373414" y="5825808"/>
            <a:ext cx="9445171" cy="6742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800" dirty="0">
                <a:solidFill>
                  <a:schemeClr val="bg1"/>
                </a:solidFill>
                <a:latin typeface="Bell MT" panose="02020503060305020303" pitchFamily="18" charset="0"/>
              </a:rPr>
              <a:t>Statue des Dionysos,  2. Jh. n. Chr.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1800" dirty="0">
                <a:solidFill>
                  <a:schemeClr val="bg1"/>
                </a:solidFill>
                <a:latin typeface="Bell MT" panose="02020503060305020303" pitchFamily="18" charset="0"/>
              </a:rPr>
              <a:t>- Louvre, Paris - 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1B8A2DB-1C27-4454-872D-8F01EED3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533399"/>
            <a:ext cx="2365313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4D1B8BB2-0F17-45A9-B5F1-F035B100D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" r="2877"/>
          <a:stretch/>
        </p:blipFill>
        <p:spPr bwMode="auto">
          <a:xfrm>
            <a:off x="4457700" y="533399"/>
            <a:ext cx="6191250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84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accent5">
                <a:lumMod val="75000"/>
              </a:schemeClr>
            </a:gs>
            <a:gs pos="0">
              <a:schemeClr val="accent5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2">
            <a:extLst>
              <a:ext uri="{FF2B5EF4-FFF2-40B4-BE49-F238E27FC236}">
                <a16:creationId xmlns:a16="http://schemas.microsoft.com/office/drawing/2014/main" id="{7C929FAB-A6B0-4509-A7EC-B9E2231AC290}"/>
              </a:ext>
            </a:extLst>
          </p:cNvPr>
          <p:cNvSpPr txBox="1">
            <a:spLocks/>
          </p:cNvSpPr>
          <p:nvPr/>
        </p:nvSpPr>
        <p:spPr>
          <a:xfrm>
            <a:off x="1373414" y="5959158"/>
            <a:ext cx="9445171" cy="674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800" dirty="0">
                <a:solidFill>
                  <a:schemeClr val="bg1"/>
                </a:solidFill>
                <a:latin typeface="Bell MT" panose="02020503060305020303" pitchFamily="18" charset="0"/>
              </a:rPr>
              <a:t>Geburt des Dionysos auf dem Berg Nysa, Mosaik im „Haus des </a:t>
            </a:r>
            <a:r>
              <a:rPr lang="de-DE" sz="1800" dirty="0" err="1">
                <a:solidFill>
                  <a:schemeClr val="bg1"/>
                </a:solidFill>
                <a:latin typeface="Bell MT" panose="02020503060305020303" pitchFamily="18" charset="0"/>
              </a:rPr>
              <a:t>Aion</a:t>
            </a:r>
            <a:r>
              <a:rPr lang="de-DE" sz="1800" dirty="0">
                <a:solidFill>
                  <a:schemeClr val="bg1"/>
                </a:solidFill>
                <a:latin typeface="Bell MT" panose="02020503060305020303" pitchFamily="18" charset="0"/>
              </a:rPr>
              <a:t>“, Paphos, 4. Jh. n. Chr. 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3197DC7-3101-496C-866A-E03009B9B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144" y="561733"/>
            <a:ext cx="6461275" cy="506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914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accent5">
                <a:lumMod val="75000"/>
              </a:schemeClr>
            </a:gs>
            <a:gs pos="0">
              <a:schemeClr val="accent5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2">
            <a:extLst>
              <a:ext uri="{FF2B5EF4-FFF2-40B4-BE49-F238E27FC236}">
                <a16:creationId xmlns:a16="http://schemas.microsoft.com/office/drawing/2014/main" id="{7C929FAB-A6B0-4509-A7EC-B9E2231AC290}"/>
              </a:ext>
            </a:extLst>
          </p:cNvPr>
          <p:cNvSpPr txBox="1">
            <a:spLocks/>
          </p:cNvSpPr>
          <p:nvPr/>
        </p:nvSpPr>
        <p:spPr>
          <a:xfrm>
            <a:off x="1576889" y="5782280"/>
            <a:ext cx="4722585" cy="6742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800" dirty="0">
                <a:solidFill>
                  <a:schemeClr val="bg1"/>
                </a:solidFill>
                <a:latin typeface="Bell MT" panose="02020503060305020303" pitchFamily="18" charset="0"/>
              </a:rPr>
              <a:t>Guido Reni, Trinkender </a:t>
            </a:r>
            <a:r>
              <a:rPr lang="de-DE" sz="1800" dirty="0" err="1">
                <a:solidFill>
                  <a:schemeClr val="bg1"/>
                </a:solidFill>
                <a:latin typeface="Bell MT" panose="02020503060305020303" pitchFamily="18" charset="0"/>
              </a:rPr>
              <a:t>Bacchusknabe</a:t>
            </a:r>
            <a:r>
              <a:rPr lang="de-DE" sz="1800" dirty="0">
                <a:solidFill>
                  <a:schemeClr val="bg1"/>
                </a:solidFill>
                <a:latin typeface="Bell MT" panose="02020503060305020303" pitchFamily="18" charset="0"/>
              </a:rPr>
              <a:t>, um 1623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1800" dirty="0">
                <a:solidFill>
                  <a:schemeClr val="bg1"/>
                </a:solidFill>
                <a:latin typeface="Bell MT" panose="02020503060305020303" pitchFamily="18" charset="0"/>
              </a:rPr>
              <a:t>- Staatliche Kunstsammlung Dresden -</a:t>
            </a:r>
          </a:p>
        </p:txBody>
      </p:sp>
      <p:pic>
        <p:nvPicPr>
          <p:cNvPr id="8194" name="Picture 2" descr="Guido Reni: Trinkender Bacchusknabe. Kunstdruck, Leinwandbild, Gerahmtes  Bild">
            <a:extLst>
              <a:ext uri="{FF2B5EF4-FFF2-40B4-BE49-F238E27FC236}">
                <a16:creationId xmlns:a16="http://schemas.microsoft.com/office/drawing/2014/main" id="{44C6F6F7-E4C3-477C-B00A-87B6BF175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658585"/>
            <a:ext cx="3829050" cy="492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acchus">
            <a:extLst>
              <a:ext uri="{FF2B5EF4-FFF2-40B4-BE49-F238E27FC236}">
                <a16:creationId xmlns:a16="http://schemas.microsoft.com/office/drawing/2014/main" id="{A15B4F0F-D002-42D2-9F17-01FF64CA3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623524"/>
            <a:ext cx="4123736" cy="495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22">
            <a:extLst>
              <a:ext uri="{FF2B5EF4-FFF2-40B4-BE49-F238E27FC236}">
                <a16:creationId xmlns:a16="http://schemas.microsoft.com/office/drawing/2014/main" id="{7EBDC183-0932-4AEC-8EEA-335E4A13892E}"/>
              </a:ext>
            </a:extLst>
          </p:cNvPr>
          <p:cNvSpPr txBox="1">
            <a:spLocks/>
          </p:cNvSpPr>
          <p:nvPr/>
        </p:nvSpPr>
        <p:spPr>
          <a:xfrm>
            <a:off x="6477001" y="5782280"/>
            <a:ext cx="4123736" cy="6742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800" dirty="0">
                <a:solidFill>
                  <a:schemeClr val="bg1"/>
                </a:solidFill>
                <a:latin typeface="Bell MT" panose="02020503060305020303" pitchFamily="18" charset="0"/>
              </a:rPr>
              <a:t>Peter Paul Rubens, Bacchus, 1638-1640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1800" dirty="0">
                <a:solidFill>
                  <a:schemeClr val="bg1"/>
                </a:solidFill>
                <a:latin typeface="Bell MT" panose="02020503060305020303" pitchFamily="18" charset="0"/>
              </a:rPr>
              <a:t>- </a:t>
            </a:r>
            <a:r>
              <a:rPr lang="de-DE" sz="1800" dirty="0" err="1">
                <a:solidFill>
                  <a:schemeClr val="bg1"/>
                </a:solidFill>
                <a:latin typeface="Bell MT" panose="02020503060305020303" pitchFamily="18" charset="0"/>
              </a:rPr>
              <a:t>Hermitagemuseum</a:t>
            </a:r>
            <a:r>
              <a:rPr lang="de-DE" sz="1800" dirty="0">
                <a:solidFill>
                  <a:schemeClr val="bg1"/>
                </a:solidFill>
                <a:latin typeface="Bell MT" panose="02020503060305020303" pitchFamily="18" charset="0"/>
              </a:rPr>
              <a:t>, St. Petersburg -</a:t>
            </a:r>
          </a:p>
        </p:txBody>
      </p:sp>
    </p:spTree>
    <p:extLst>
      <p:ext uri="{BB962C8B-B14F-4D97-AF65-F5344CB8AC3E}">
        <p14:creationId xmlns:p14="http://schemas.microsoft.com/office/powerpoint/2010/main" val="680904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205</Words>
  <Application>Microsoft Office PowerPoint</Application>
  <PresentationFormat>Breitbild</PresentationFormat>
  <Paragraphs>22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Bell MT</vt:lpstr>
      <vt:lpstr>Bembo</vt:lpstr>
      <vt:lpstr>Calibri</vt:lpstr>
      <vt:lpstr>Calibri Light</vt:lpstr>
      <vt:lpstr>Office Theme</vt:lpstr>
      <vt:lpstr>Antike Götterdarstellungen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Antike Götterdarstellungen</dc:title>
  <dc:creator>Nadine Haas</dc:creator>
  <cp:lastModifiedBy>Nadine Haas</cp:lastModifiedBy>
  <cp:revision>48</cp:revision>
  <dcterms:created xsi:type="dcterms:W3CDTF">2020-10-07T20:15:43Z</dcterms:created>
  <dcterms:modified xsi:type="dcterms:W3CDTF">2021-02-02T09:11:48Z</dcterms:modified>
</cp:coreProperties>
</file>