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0"/>
  </p:notesMasterIdLst>
  <p:sldIdLst>
    <p:sldId id="520" r:id="rId2"/>
    <p:sldId id="521" r:id="rId3"/>
    <p:sldId id="558" r:id="rId4"/>
    <p:sldId id="560" r:id="rId5"/>
    <p:sldId id="559" r:id="rId6"/>
    <p:sldId id="562" r:id="rId7"/>
    <p:sldId id="565" r:id="rId8"/>
    <p:sldId id="557" r:id="rId9"/>
  </p:sldIdLst>
  <p:sldSz cx="9144000" cy="6858000" type="screen4x3"/>
  <p:notesSz cx="10693400" cy="7556500"/>
  <p:defaultTextStyle>
    <a:defPPr>
      <a:defRPr lang="de-DE"/>
    </a:defPPr>
    <a:lvl1pPr marL="0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1pPr>
    <a:lvl2pPr marL="400873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2pPr>
    <a:lvl3pPr marL="801746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3pPr>
    <a:lvl4pPr marL="1202619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4pPr>
    <a:lvl5pPr marL="1603492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5pPr>
    <a:lvl6pPr marL="2004365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6pPr>
    <a:lvl7pPr marL="2405238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7pPr>
    <a:lvl8pPr marL="2806111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8pPr>
    <a:lvl9pPr marL="3206984" algn="l" defTabSz="801746" rtl="0" eaLnBrk="1" latinLnBrk="0" hangingPunct="1">
      <a:defRPr sz="15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07331A-19CC-8340-8CB2-307E662A2274}" v="44" dt="2022-10-13T22:09:09.2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5"/>
    <p:restoredTop sz="95414" autoAdjust="0"/>
  </p:normalViewPr>
  <p:slideViewPr>
    <p:cSldViewPr>
      <p:cViewPr varScale="1">
        <p:scale>
          <a:sx n="131" d="100"/>
          <a:sy n="131" d="100"/>
        </p:scale>
        <p:origin x="1002" y="126"/>
      </p:cViewPr>
      <p:guideLst>
        <p:guide orient="horz" pos="2640"/>
        <p:guide pos="1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1pPr>
    <a:lvl2pPr marL="400873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2pPr>
    <a:lvl3pPr marL="801746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3pPr>
    <a:lvl4pPr marL="1202619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4pPr>
    <a:lvl5pPr marL="1603492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5pPr>
    <a:lvl6pPr marL="2004365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6pPr>
    <a:lvl7pPr marL="2405238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7pPr>
    <a:lvl8pPr marL="2806111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8pPr>
    <a:lvl9pPr marL="3206984" algn="l" defTabSz="801746" rtl="0" eaLnBrk="1" latinLnBrk="0" hangingPunct="1">
      <a:defRPr sz="10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dirty="0"/>
              <a:t>Renaler Blutfluss: </a:t>
            </a:r>
            <a:r>
              <a:rPr lang="de-DE" sz="1050" b="1" dirty="0"/>
              <a:t>1440 l/d (60 l/h)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dirty="0"/>
              <a:t>Glomeruläre Filtration: </a:t>
            </a:r>
            <a:r>
              <a:rPr lang="de-DE" sz="1050" b="1" dirty="0"/>
              <a:t>180 l/d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dirty="0"/>
              <a:t>99% tubulär </a:t>
            </a:r>
            <a:r>
              <a:rPr lang="de-DE" sz="1050" dirty="0" err="1"/>
              <a:t>reabsorbiert</a:t>
            </a:r>
            <a:r>
              <a:rPr lang="de-DE" sz="1050" dirty="0"/>
              <a:t>: </a:t>
            </a:r>
            <a:r>
              <a:rPr lang="de-DE" sz="1050" b="1" dirty="0"/>
              <a:t>1,8 l Urin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Passes total </a:t>
            </a:r>
            <a:r>
              <a:rPr lang="de-DE" sz="1050" b="1" dirty="0" err="1"/>
              <a:t>blood</a:t>
            </a:r>
            <a:r>
              <a:rPr lang="de-DE" sz="1050" b="1" dirty="0"/>
              <a:t> </a:t>
            </a:r>
            <a:r>
              <a:rPr lang="de-DE" sz="1050" b="1" dirty="0" err="1"/>
              <a:t>volume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 err="1"/>
              <a:t>every</a:t>
            </a:r>
            <a:r>
              <a:rPr lang="de-DE" sz="1050" b="1" dirty="0"/>
              <a:t> 4-5 </a:t>
            </a:r>
            <a:r>
              <a:rPr lang="de-DE" sz="1050" b="1" dirty="0" err="1"/>
              <a:t>minutes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– Filters 180 l per </a:t>
            </a:r>
            <a:r>
              <a:rPr lang="de-DE" sz="1050" b="1" dirty="0" err="1"/>
              <a:t>day</a:t>
            </a:r>
            <a:r>
              <a:rPr lang="de-DE" sz="1050" b="1" dirty="0"/>
              <a:t> and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 err="1"/>
              <a:t>reabsorbs</a:t>
            </a:r>
            <a:r>
              <a:rPr lang="de-DE" sz="1050" b="1" dirty="0"/>
              <a:t> 178.5 l </a:t>
            </a:r>
            <a:r>
              <a:rPr lang="de-DE" sz="1050" b="1" dirty="0" err="1"/>
              <a:t>of</a:t>
            </a:r>
            <a:r>
              <a:rPr lang="de-DE" sz="1050" b="1" dirty="0"/>
              <a:t> </a:t>
            </a:r>
            <a:r>
              <a:rPr lang="de-DE" sz="1050" b="1" dirty="0" err="1"/>
              <a:t>it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– </a:t>
            </a:r>
            <a:r>
              <a:rPr lang="de-DE" sz="1050" b="1" dirty="0" err="1"/>
              <a:t>Produces</a:t>
            </a:r>
            <a:r>
              <a:rPr lang="de-DE" sz="1050" b="1" dirty="0"/>
              <a:t> 1.5 l </a:t>
            </a:r>
            <a:r>
              <a:rPr lang="de-DE" sz="1050" b="1" dirty="0" err="1"/>
              <a:t>of</a:t>
            </a:r>
            <a:r>
              <a:rPr lang="de-DE" sz="1050" b="1" dirty="0"/>
              <a:t> </a:t>
            </a:r>
            <a:r>
              <a:rPr lang="de-DE" sz="1050" b="1" dirty="0" err="1"/>
              <a:t>acidic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(pH~6) </a:t>
            </a:r>
            <a:r>
              <a:rPr lang="de-DE" sz="1050" b="1" dirty="0" err="1"/>
              <a:t>urine</a:t>
            </a:r>
            <a:r>
              <a:rPr lang="de-DE" sz="1050" b="1" dirty="0"/>
              <a:t> per </a:t>
            </a:r>
            <a:r>
              <a:rPr lang="de-DE" sz="1050" b="1" dirty="0" err="1"/>
              <a:t>day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– 5% </a:t>
            </a:r>
            <a:r>
              <a:rPr lang="de-DE" sz="1050" b="1" dirty="0" err="1"/>
              <a:t>increase</a:t>
            </a:r>
            <a:r>
              <a:rPr lang="de-DE" sz="1050" b="1" dirty="0"/>
              <a:t> in </a:t>
            </a:r>
            <a:r>
              <a:rPr lang="de-DE" sz="1050" b="1" dirty="0" err="1"/>
              <a:t>filtration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 err="1"/>
              <a:t>would</a:t>
            </a:r>
            <a:r>
              <a:rPr lang="de-DE" sz="1050" b="1" dirty="0"/>
              <a:t> </a:t>
            </a:r>
            <a:r>
              <a:rPr lang="de-DE" sz="1050" b="1" dirty="0" err="1"/>
              <a:t>generate</a:t>
            </a:r>
            <a:r>
              <a:rPr lang="de-DE" sz="1050" b="1" dirty="0"/>
              <a:t> 9 l </a:t>
            </a:r>
            <a:r>
              <a:rPr lang="de-DE" sz="1050" b="1" dirty="0" err="1"/>
              <a:t>urine</a:t>
            </a:r>
            <a:r>
              <a:rPr lang="de-DE" sz="1050" b="1" dirty="0"/>
              <a:t> per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 err="1"/>
              <a:t>day</a:t>
            </a:r>
            <a:r>
              <a:rPr lang="de-DE" sz="1050" b="1" dirty="0"/>
              <a:t>!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– Regulation </a:t>
            </a:r>
            <a:r>
              <a:rPr lang="de-DE" sz="1050" b="1" dirty="0" err="1"/>
              <a:t>of</a:t>
            </a:r>
            <a:r>
              <a:rPr lang="de-DE" sz="1050" b="1" dirty="0"/>
              <a:t> </a:t>
            </a:r>
            <a:r>
              <a:rPr lang="de-DE" sz="1050" b="1" dirty="0" err="1"/>
              <a:t>kidney</a:t>
            </a:r>
            <a:endParaRPr lang="de-DE" sz="1050" b="1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 err="1"/>
              <a:t>ensures</a:t>
            </a:r>
            <a:r>
              <a:rPr lang="de-DE" sz="1050" b="1" dirty="0"/>
              <a:t> </a:t>
            </a:r>
            <a:r>
              <a:rPr lang="de-DE" sz="1050" b="1" dirty="0" err="1"/>
              <a:t>that</a:t>
            </a:r>
            <a:r>
              <a:rPr lang="de-DE" sz="1050" b="1" dirty="0"/>
              <a:t> </a:t>
            </a:r>
            <a:r>
              <a:rPr lang="de-DE" sz="1050" b="1" dirty="0" err="1"/>
              <a:t>this</a:t>
            </a:r>
            <a:r>
              <a:rPr lang="de-DE" sz="1050" b="1" dirty="0"/>
              <a:t> </a:t>
            </a:r>
            <a:r>
              <a:rPr lang="de-DE" sz="1050" b="1" dirty="0" err="1"/>
              <a:t>does</a:t>
            </a:r>
            <a:r>
              <a:rPr lang="de-DE" sz="1050" b="1" dirty="0"/>
              <a:t> not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de-DE" sz="1050" b="1" dirty="0"/>
              <a:t>happen.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4C8C3-40BA-F649-B520-2E7368DAA1B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53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7" descr="Goethe-Logo 080508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246063"/>
            <a:ext cx="11525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1" descr="kopf2.w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3514725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x-none" sz="2800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8" name="Rechteck 9"/>
          <p:cNvSpPr>
            <a:spLocks noChangeArrowheads="1"/>
          </p:cNvSpPr>
          <p:nvPr userDrawn="1"/>
        </p:nvSpPr>
        <p:spPr bwMode="auto">
          <a:xfrm rot="5400000" flipH="1">
            <a:off x="-2429669" y="3013869"/>
            <a:ext cx="5259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x-none" sz="2000" b="1">
                <a:solidFill>
                  <a:srgbClr val="4C7CA6"/>
                </a:solidFill>
              </a:rPr>
              <a:t>Z</a:t>
            </a:r>
            <a:r>
              <a:rPr lang="de-DE" altLang="x-none" sz="1200" b="1">
                <a:solidFill>
                  <a:srgbClr val="4C7CA6"/>
                </a:solidFill>
              </a:rPr>
              <a:t>entrale</a:t>
            </a:r>
            <a:r>
              <a:rPr lang="de-DE" altLang="x-none" sz="2000" b="1">
                <a:solidFill>
                  <a:srgbClr val="4C7CA6"/>
                </a:solidFill>
              </a:rPr>
              <a:t>U</a:t>
            </a:r>
            <a:r>
              <a:rPr lang="de-DE" altLang="x-none" sz="1200" b="1">
                <a:solidFill>
                  <a:srgbClr val="4C7CA6"/>
                </a:solidFill>
              </a:rPr>
              <a:t>nterrichtswoche</a:t>
            </a:r>
            <a:r>
              <a:rPr lang="de-DE" altLang="x-none" sz="2000" b="1">
                <a:solidFill>
                  <a:srgbClr val="4C7CA6"/>
                </a:solidFill>
              </a:rPr>
              <a:t>B</a:t>
            </a:r>
            <a:r>
              <a:rPr lang="de-DE" altLang="x-none" sz="1200" b="1">
                <a:solidFill>
                  <a:srgbClr val="4C7CA6"/>
                </a:solidFill>
              </a:rPr>
              <a:t>lockpraktikum</a:t>
            </a:r>
            <a:r>
              <a:rPr lang="de-DE" altLang="x-none" sz="2000" b="1">
                <a:solidFill>
                  <a:srgbClr val="4C7CA6"/>
                </a:solidFill>
              </a:rPr>
              <a:t> Innere Medizin</a:t>
            </a:r>
          </a:p>
        </p:txBody>
      </p:sp>
      <p:sp>
        <p:nvSpPr>
          <p:cNvPr id="245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200">
                <a:solidFill>
                  <a:srgbClr val="404040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219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2000">
                <a:solidFill>
                  <a:srgbClr val="404040"/>
                </a:solidFill>
                <a:latin typeface="Arial" pitchFamily="-65" charset="0"/>
                <a:cs typeface="Arial" pitchFamily="-65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7" descr="Goethe-Logo 080508.w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3" y="246063"/>
            <a:ext cx="11525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89AB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de-DE" altLang="x-none" sz="2800">
              <a:solidFill>
                <a:srgbClr val="000000"/>
              </a:solidFill>
              <a:latin typeface="Arial Black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8264525" y="6605588"/>
            <a:ext cx="457200" cy="23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46800" rIns="0" bIns="0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6666E153-3ED2-A643-855D-9FDDA7246B0F}" type="slidenum">
              <a:rPr lang="de-DE" altLang="x-none" sz="800">
                <a:solidFill>
                  <a:srgbClr val="000000"/>
                </a:solidFill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x-none" sz="800">
              <a:solidFill>
                <a:srgbClr val="000000"/>
              </a:solidFill>
            </a:endParaRPr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998538"/>
            <a:ext cx="9144000" cy="0"/>
          </a:xfrm>
          <a:prstGeom prst="line">
            <a:avLst/>
          </a:prstGeom>
          <a:noFill/>
          <a:ln w="57150">
            <a:solidFill>
              <a:srgbClr val="89ABC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1524000" indent="-269875"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>
                <a:solidFill>
                  <a:srgbClr val="262626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3716340"/>
            <a:ext cx="9144000" cy="2236253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2050" name="Picture 2" descr="P:\Kunden\KGU\Bildmaterial\Gebäude\Gebäude Uniklinikum u. EWbau\Erweiterungsbau\Bilder frei für klinikinterne Zwecke 300dpi\EWbau_Ostseite_Landeplattform WernerHuthmacher 72dp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 bwMode="auto">
          <a:xfrm>
            <a:off x="6115792" y="3860339"/>
            <a:ext cx="3048014" cy="19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:\Kunden\KGU\Einzelprojekte\2012\Jahresbericht 2011\Inhalte, Lieferungen\Fotos\Gebäude\Titelbilder\Uniklinik_28062012_08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53" r="725" b="22235"/>
          <a:stretch/>
        </p:blipFill>
        <p:spPr bwMode="auto">
          <a:xfrm>
            <a:off x="1" y="3788340"/>
            <a:ext cx="4527999" cy="201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8"/>
          <p:cNvCxnSpPr/>
          <p:nvPr userDrawn="1"/>
        </p:nvCxnSpPr>
        <p:spPr>
          <a:xfrm rot="10800000">
            <a:off x="0" y="1268413"/>
            <a:ext cx="9144000" cy="0"/>
          </a:xfrm>
          <a:prstGeom prst="line">
            <a:avLst/>
          </a:prstGeom>
          <a:ln w="19050">
            <a:solidFill>
              <a:srgbClr val="006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484786"/>
            <a:ext cx="7772400" cy="1470025"/>
          </a:xfrm>
        </p:spPr>
        <p:txBody>
          <a:bodyPr>
            <a:normAutofit/>
          </a:bodyPr>
          <a:lstStyle>
            <a:lvl1pPr>
              <a:defRPr sz="3000">
                <a:solidFill>
                  <a:srgbClr val="64646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456386" y="6376245"/>
            <a:ext cx="591581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4D4B46"/>
                </a:solidFill>
              </a:rPr>
              <a:t>Das Universitätsklinikum Frankfurt/ 01.01.2017/ Prof. NN</a:t>
            </a:r>
            <a:endParaRPr lang="de-DE" dirty="0"/>
          </a:p>
        </p:txBody>
      </p:sp>
      <p:sp>
        <p:nvSpPr>
          <p:cNvPr id="9" name="Rechteck 11"/>
          <p:cNvSpPr/>
          <p:nvPr userDrawn="1"/>
        </p:nvSpPr>
        <p:spPr>
          <a:xfrm>
            <a:off x="0" y="3716338"/>
            <a:ext cx="9144000" cy="144000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/>
          </a:p>
        </p:txBody>
      </p:sp>
      <p:pic>
        <p:nvPicPr>
          <p:cNvPr id="1026" name="Picture 2" descr="P:\Kunden\KGU\Basis-Material\Logos\KGU - Klinikum\Logos KGU\Logostudien 2012\Ausarbeitung final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27492" r="22888" b="36887"/>
          <a:stretch/>
        </p:blipFill>
        <p:spPr bwMode="auto">
          <a:xfrm>
            <a:off x="6166641" y="44626"/>
            <a:ext cx="2632304" cy="112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663" y="3860341"/>
            <a:ext cx="1296766" cy="194514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7618120" y="6237289"/>
            <a:ext cx="1160755" cy="504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>
                <a:solidFill>
                  <a:srgbClr val="FF0000"/>
                </a:solidFill>
              </a:rPr>
              <a:t>Ihr Logo</a:t>
            </a:r>
          </a:p>
        </p:txBody>
      </p:sp>
    </p:spTree>
    <p:extLst>
      <p:ext uri="{BB962C8B-B14F-4D97-AF65-F5344CB8AC3E}">
        <p14:creationId xmlns:p14="http://schemas.microsoft.com/office/powerpoint/2010/main" val="144876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213" y="150813"/>
            <a:ext cx="73453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13" rIns="0" bIns="4571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x-none"/>
              <a:t>Slide title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0213" y="1449388"/>
            <a:ext cx="82804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x-none"/>
              <a:t>Body text</a:t>
            </a:r>
          </a:p>
          <a:p>
            <a:pPr lvl="1"/>
            <a:r>
              <a:rPr lang="de-DE" altLang="x-none"/>
              <a:t>First level</a:t>
            </a:r>
          </a:p>
          <a:p>
            <a:pPr lvl="2"/>
            <a:r>
              <a:rPr lang="de-DE" altLang="x-none"/>
              <a:t>Second level</a:t>
            </a:r>
          </a:p>
          <a:p>
            <a:pPr lvl="3"/>
            <a:r>
              <a:rPr lang="de-DE" altLang="x-none"/>
              <a:t>Third level</a:t>
            </a:r>
          </a:p>
          <a:p>
            <a:pPr lvl="4"/>
            <a:r>
              <a:rPr lang="de-DE" altLang="x-none"/>
              <a:t>Forth level</a:t>
            </a:r>
          </a:p>
          <a:p>
            <a:pPr lvl="4"/>
            <a:r>
              <a:rPr lang="de-DE" altLang="x-none"/>
              <a:t>Fifth level</a:t>
            </a:r>
          </a:p>
          <a:p>
            <a:pPr lvl="4"/>
            <a:r>
              <a:rPr lang="de-DE" altLang="x-none"/>
              <a:t>Sixth level</a:t>
            </a:r>
          </a:p>
          <a:p>
            <a:pPr lvl="4"/>
            <a:r>
              <a:rPr lang="de-DE" altLang="x-none"/>
              <a:t>Seventh level</a:t>
            </a:r>
          </a:p>
          <a:p>
            <a:pPr lvl="4"/>
            <a:r>
              <a:rPr lang="de-DE" altLang="x-none"/>
              <a:t>Eigth level</a:t>
            </a:r>
          </a:p>
          <a:p>
            <a:pPr lvl="4"/>
            <a:endParaRPr lang="de-DE" altLang="x-none"/>
          </a:p>
        </p:txBody>
      </p:sp>
      <p:sp>
        <p:nvSpPr>
          <p:cNvPr id="9" name="Rectangle 5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6550" y="6605588"/>
            <a:ext cx="3384550" cy="230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45720" rIns="0" bIns="64800" numCol="1" anchor="b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262626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9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 (Headings)"/>
          <a:ea typeface="ＭＳ Ｐゴシック" charset="0"/>
          <a:cs typeface=" (Headings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 (Headings)"/>
          <a:ea typeface="ＭＳ Ｐゴシック" charset="0"/>
          <a:cs typeface=" (Headings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 (Headings)"/>
          <a:ea typeface="ＭＳ Ｐゴシック" charset="0"/>
          <a:cs typeface=" (Headings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 (Headings)"/>
          <a:ea typeface="ＭＳ Ｐゴシック" charset="0"/>
          <a:cs typeface=" (Headings)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 b="1">
          <a:solidFill>
            <a:schemeClr val="accent1"/>
          </a:solidFill>
          <a:latin typeface="Arial" charset="0"/>
          <a:ea typeface="+mn-ea"/>
          <a:cs typeface="+mn-cs"/>
        </a:defRPr>
      </a:lvl1pPr>
      <a:lvl2pPr marL="447675" indent="-2667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accent1"/>
          </a:solidFill>
          <a:latin typeface="Arial" charset="0"/>
          <a:ea typeface="+mn-ea"/>
          <a:cs typeface="+mn-cs"/>
        </a:defRPr>
      </a:lvl2pPr>
      <a:lvl3pPr marL="717550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Arial" charset="0"/>
          <a:ea typeface="+mn-ea"/>
          <a:cs typeface="+mn-cs"/>
        </a:defRPr>
      </a:lvl3pPr>
      <a:lvl4pPr marL="985838" indent="-2714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Arial" charset="0"/>
          <a:ea typeface="+mn-ea"/>
          <a:cs typeface="+mn-cs"/>
        </a:defRPr>
      </a:lvl4pPr>
      <a:lvl5pPr marL="1257300" indent="-2682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>
          <a:solidFill>
            <a:schemeClr val="accent1"/>
          </a:solidFill>
          <a:latin typeface="Arial" charset="0"/>
          <a:ea typeface="+mn-ea"/>
          <a:cs typeface="+mn-cs"/>
        </a:defRPr>
      </a:lvl5pPr>
      <a:lvl6pPr marL="152400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6pPr>
      <a:lvl7pPr marL="1793875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rgbClr val="000000"/>
          </a:solidFill>
          <a:latin typeface="+mn-lt"/>
          <a:cs typeface="+mn-cs"/>
        </a:defRPr>
      </a:lvl7pPr>
      <a:lvl8pPr marL="2063750" indent="-2698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8pPr>
      <a:lvl9pPr marL="2330450" indent="-2667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1600" baseline="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s.glomcon.org/sle-lupus-nephritis-pathophysiology-diagnosis/" TargetMode="External"/><Relationship Id="rId4" Type="http://schemas.openxmlformats.org/officeDocument/2006/relationships/hyperlink" Target="https://www.mayoclinic.org/diseases-conditions/lupus-nephritis/symptoms-causes/syc-203543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406773" y="6172200"/>
            <a:ext cx="1432427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184" dirty="0"/>
          </a:p>
        </p:txBody>
      </p:sp>
      <p:sp>
        <p:nvSpPr>
          <p:cNvPr id="4" name="Textfeld 3"/>
          <p:cNvSpPr txBox="1"/>
          <p:nvPr/>
        </p:nvSpPr>
        <p:spPr>
          <a:xfrm>
            <a:off x="1143000" y="19050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Theoretisch Pathophysiologie Pharmakologie WS 2022/23</a:t>
            </a:r>
          </a:p>
          <a:p>
            <a:pPr algn="ctr"/>
            <a:r>
              <a:rPr lang="de-DE" sz="2000" dirty="0" smtClean="0"/>
              <a:t>Vorbereitungsmaterialien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2895600" y="2819400"/>
            <a:ext cx="3505200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Dr. Sarah Rudolf </a:t>
            </a:r>
            <a:r>
              <a:rPr lang="de-DE" dirty="0" smtClean="0"/>
              <a:t>&amp; Dr</a:t>
            </a:r>
            <a:r>
              <a:rPr lang="de-DE" dirty="0" smtClean="0"/>
              <a:t>. Stefan Büttner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42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" y="2209800"/>
            <a:ext cx="2676899" cy="4363059"/>
          </a:xfrm>
          <a:prstGeom prst="rect">
            <a:avLst/>
          </a:prstGeom>
        </p:spPr>
      </p:pic>
      <p:pic>
        <p:nvPicPr>
          <p:cNvPr id="1026" name="Picture 2" descr="Selena Gomez: &quot;Lupus ist eine große Sache.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69" y="1524000"/>
            <a:ext cx="5261035" cy="2957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feld 2"/>
          <p:cNvSpPr txBox="1"/>
          <p:nvPr/>
        </p:nvSpPr>
        <p:spPr>
          <a:xfrm>
            <a:off x="3048000" y="4876800"/>
            <a:ext cx="5943600" cy="1036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Selena</a:t>
            </a:r>
            <a:r>
              <a:rPr lang="de-DE" b="1" dirty="0" smtClean="0"/>
              <a:t> Gomez</a:t>
            </a:r>
            <a:r>
              <a:rPr lang="de-DE" dirty="0" smtClean="0"/>
              <a:t>: 	„Lupus ist eine große Sache.“ </a:t>
            </a:r>
          </a:p>
          <a:p>
            <a:r>
              <a:rPr lang="de-DE" dirty="0"/>
              <a:t>	</a:t>
            </a:r>
            <a:r>
              <a:rPr lang="de-DE" dirty="0" smtClean="0"/>
              <a:t>	„Ich bin glücklich am Leben zu sein.“</a:t>
            </a:r>
          </a:p>
          <a:p>
            <a:endParaRPr lang="de-DE" dirty="0" smtClean="0"/>
          </a:p>
          <a:p>
            <a:r>
              <a:rPr lang="de-DE" sz="1400" dirty="0" smtClean="0"/>
              <a:t>			</a:t>
            </a:r>
            <a:r>
              <a:rPr lang="de-DE" sz="1400" dirty="0" smtClean="0"/>
              <a:t>Spiegel </a:t>
            </a:r>
            <a:r>
              <a:rPr lang="de-DE" sz="1400" dirty="0" smtClean="0"/>
              <a:t>Panorama 09.01.2020</a:t>
            </a:r>
            <a:endParaRPr lang="de-DE" sz="1400" dirty="0"/>
          </a:p>
        </p:txBody>
      </p:sp>
      <p:sp>
        <p:nvSpPr>
          <p:cNvPr id="5" name="Textfeld 4"/>
          <p:cNvSpPr txBox="1"/>
          <p:nvPr/>
        </p:nvSpPr>
        <p:spPr>
          <a:xfrm>
            <a:off x="24161" y="6567123"/>
            <a:ext cx="9577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Spiegel </a:t>
            </a:r>
            <a:r>
              <a:rPr lang="de-DE" sz="1100" dirty="0"/>
              <a:t>Panorama </a:t>
            </a:r>
            <a:r>
              <a:rPr lang="de-DE" sz="1100" dirty="0" smtClean="0"/>
              <a:t>09.01.2020</a:t>
            </a:r>
            <a:endParaRPr lang="de-DE" sz="1100" dirty="0"/>
          </a:p>
        </p:txBody>
      </p:sp>
      <p:sp>
        <p:nvSpPr>
          <p:cNvPr id="6" name="Textfeld 5"/>
          <p:cNvSpPr txBox="1"/>
          <p:nvPr/>
        </p:nvSpPr>
        <p:spPr>
          <a:xfrm>
            <a:off x="1102591" y="228600"/>
            <a:ext cx="7777018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Systemischer Lupus </a:t>
            </a:r>
            <a:r>
              <a:rPr lang="de-DE" dirty="0" err="1" smtClean="0"/>
              <a:t>erythematodes</a:t>
            </a:r>
            <a:r>
              <a:rPr lang="de-DE" dirty="0" smtClean="0"/>
              <a:t> – </a:t>
            </a:r>
          </a:p>
          <a:p>
            <a:r>
              <a:rPr lang="de-DE" dirty="0"/>
              <a:t>	</a:t>
            </a:r>
            <a:r>
              <a:rPr lang="de-DE" dirty="0" smtClean="0"/>
              <a:t>	Die schwierige Diagnose und das </a:t>
            </a:r>
            <a:r>
              <a:rPr lang="de-DE" dirty="0" smtClean="0"/>
              <a:t>Leben </a:t>
            </a:r>
            <a:r>
              <a:rPr lang="de-DE" dirty="0" smtClean="0"/>
              <a:t>mit SLE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7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" y="2209800"/>
            <a:ext cx="2676899" cy="4363059"/>
          </a:xfrm>
          <a:prstGeom prst="rect">
            <a:avLst/>
          </a:prstGeom>
        </p:spPr>
      </p:pic>
      <p:pic>
        <p:nvPicPr>
          <p:cNvPr id="1026" name="Picture 2" descr="Selena Gomez: &quot;Lupus ist eine große Sache.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3" y="1371600"/>
            <a:ext cx="4901094" cy="27555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feld 2"/>
          <p:cNvSpPr txBox="1"/>
          <p:nvPr/>
        </p:nvSpPr>
        <p:spPr>
          <a:xfrm>
            <a:off x="2179807" y="4414696"/>
            <a:ext cx="5943600" cy="1870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Gomez, </a:t>
            </a:r>
            <a:r>
              <a:rPr lang="de-DE" b="1" dirty="0" err="1" smtClean="0"/>
              <a:t>Selena</a:t>
            </a:r>
            <a:r>
              <a:rPr lang="de-DE" b="1" dirty="0" smtClean="0"/>
              <a:t> *22.07.1992</a:t>
            </a:r>
          </a:p>
          <a:p>
            <a:endParaRPr lang="de-DE" b="1" dirty="0" smtClean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Systemischer Lupus </a:t>
            </a:r>
            <a:r>
              <a:rPr lang="de-DE" sz="1400" dirty="0" err="1" smtClean="0"/>
              <a:t>Erythematodes</a:t>
            </a:r>
            <a:r>
              <a:rPr lang="de-DE" sz="1400" dirty="0" smtClean="0"/>
              <a:t> ED 2013</a:t>
            </a:r>
          </a:p>
          <a:p>
            <a:pPr marL="285750" indent="-285750">
              <a:buFontTx/>
              <a:buChar char="-"/>
            </a:pPr>
            <a:r>
              <a:rPr lang="de-DE" sz="1400" i="1" dirty="0" smtClean="0"/>
              <a:t>„Chemotherapie“ </a:t>
            </a:r>
            <a:r>
              <a:rPr lang="de-DE" sz="1400" dirty="0" smtClean="0"/>
              <a:t>folgte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Depression, </a:t>
            </a:r>
            <a:r>
              <a:rPr lang="de-DE" sz="1400" dirty="0" smtClean="0"/>
              <a:t>Angststörung</a:t>
            </a:r>
            <a:endParaRPr lang="de-DE" sz="1400" dirty="0" smtClean="0"/>
          </a:p>
          <a:p>
            <a:pPr marL="285750" indent="-285750">
              <a:buFontTx/>
              <a:buChar char="-"/>
            </a:pPr>
            <a:r>
              <a:rPr lang="de-DE" sz="1400" i="1" dirty="0" smtClean="0"/>
              <a:t>Lebendnierentransplantation</a:t>
            </a:r>
            <a:r>
              <a:rPr lang="de-DE" sz="1400" dirty="0" smtClean="0"/>
              <a:t> </a:t>
            </a:r>
            <a:r>
              <a:rPr lang="de-DE" sz="1400" dirty="0" smtClean="0"/>
              <a:t>durch Freundin 2017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Positive Familienanamnese: Tante mit SLE mit letalem Ausgang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Bipolare Störung ED 2018</a:t>
            </a:r>
            <a:endParaRPr lang="de-DE" sz="1400" dirty="0"/>
          </a:p>
        </p:txBody>
      </p:sp>
      <p:pic>
        <p:nvPicPr>
          <p:cNvPr id="5" name="Picture 2" descr="Lupus Grafik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05" y="1219200"/>
            <a:ext cx="3307853" cy="298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4161" y="6567123"/>
            <a:ext cx="9577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https</a:t>
            </a:r>
            <a:r>
              <a:rPr lang="de-DE" sz="1100" dirty="0"/>
              <a:t>://lupus-rheumanet.net/diagnose-lupus-und-nun/systemischer-lupus-erythematodes/leben-mit-lupus-erythematodes-beitrag-einer-patientin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5371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" y="2209800"/>
            <a:ext cx="2676899" cy="436305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819400" y="387001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Weitere Prominente mit SLE</a:t>
            </a:r>
            <a:endParaRPr lang="de-DE" sz="2000" dirty="0"/>
          </a:p>
        </p:txBody>
      </p:sp>
      <p:pic>
        <p:nvPicPr>
          <p:cNvPr id="4098" name="Picture 2" descr="Selena Gomez: Lupus: Auch diese Stars haben die Autoimmunkrankheit - FOCUS 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3470629" cy="26029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Textfeld 2"/>
          <p:cNvSpPr txBox="1"/>
          <p:nvPr/>
        </p:nvSpPr>
        <p:spPr>
          <a:xfrm>
            <a:off x="5791200" y="1531312"/>
            <a:ext cx="3200400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Hautmanifestation von SLE</a:t>
            </a:r>
          </a:p>
          <a:p>
            <a:r>
              <a:rPr lang="de-DE" dirty="0" smtClean="0"/>
              <a:t>Lupus von lat. Wolf, Abheilen der Hautmanifestationen in Form von Narben, früher Vergleich mit Wolfsbissen</a:t>
            </a:r>
            <a:endParaRPr lang="de-DE" dirty="0"/>
          </a:p>
        </p:txBody>
      </p:sp>
      <p:pic>
        <p:nvPicPr>
          <p:cNvPr id="4104" name="Picture 8" descr="Lady Gaga zieht bei den SAG Awards alle Blick auf sich – dank dieser Robe |  Vogue Germa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77" y="-25603200"/>
            <a:ext cx="8228491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Lady GaGa - FILMSTARTS.d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52" y="4092520"/>
            <a:ext cx="1616910" cy="2155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" name="Picture 6" descr="Toni Braxton –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80" y="4092519"/>
            <a:ext cx="1407400" cy="2155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0" name="Textfeld 9"/>
          <p:cNvSpPr txBox="1"/>
          <p:nvPr/>
        </p:nvSpPr>
        <p:spPr>
          <a:xfrm>
            <a:off x="4411318" y="6109899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Toni Braxton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3615922" y="3607472"/>
            <a:ext cx="505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Seal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4755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" y="2209800"/>
            <a:ext cx="2676899" cy="4363059"/>
          </a:xfrm>
          <a:prstGeom prst="rect">
            <a:avLst/>
          </a:prstGeom>
        </p:spPr>
      </p:pic>
      <p:pic>
        <p:nvPicPr>
          <p:cNvPr id="2050" name="Picture 2" descr="Aufgrund der Krankheit musste sich die 29-Jährige im Jahr 2017 einer Nierentransplantation unterziehen. Das Organ spendete ihre enge Freundin Francia Raisa, der sie in einem emotionalen Instagram-Post «für das ultimative Geschenk und Opfer» dankt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08903"/>
            <a:ext cx="3825875" cy="382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feld 3"/>
          <p:cNvSpPr txBox="1"/>
          <p:nvPr/>
        </p:nvSpPr>
        <p:spPr>
          <a:xfrm>
            <a:off x="1981200" y="5638800"/>
            <a:ext cx="3991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Nierentransplantation 2017</a:t>
            </a:r>
          </a:p>
          <a:p>
            <a:r>
              <a:rPr lang="de-DE" sz="1400" dirty="0" smtClean="0"/>
              <a:t>Spenderin enge Freundin </a:t>
            </a:r>
            <a:r>
              <a:rPr lang="de-DE" sz="1400" dirty="0" err="1" smtClean="0"/>
              <a:t>Francia</a:t>
            </a:r>
            <a:r>
              <a:rPr lang="de-DE" sz="1400" dirty="0" smtClean="0"/>
              <a:t> Raisa</a:t>
            </a:r>
            <a:endParaRPr lang="de-DE" sz="1400" dirty="0"/>
          </a:p>
        </p:txBody>
      </p:sp>
      <p:pic>
        <p:nvPicPr>
          <p:cNvPr id="2052" name="Picture 4" descr="Für zwei Stunden war die Operation angesetzt, aufgrund von Komplikationen hat sie laut Gomez sieben Stunden gedauert. Ihre Narbe zeigte sie anschliessend ihren Followerinnen und Followern. 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64004"/>
            <a:ext cx="2727325" cy="2727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feld 4"/>
          <p:cNvSpPr txBox="1"/>
          <p:nvPr/>
        </p:nvSpPr>
        <p:spPr>
          <a:xfrm>
            <a:off x="6088062" y="4494684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Implantation in die </a:t>
            </a:r>
            <a:r>
              <a:rPr lang="de-DE" sz="1400" dirty="0" err="1" smtClean="0"/>
              <a:t>Fossa</a:t>
            </a:r>
            <a:r>
              <a:rPr lang="de-DE" sz="1400" dirty="0" smtClean="0"/>
              <a:t> </a:t>
            </a:r>
            <a:r>
              <a:rPr lang="de-DE" sz="1400" dirty="0" err="1" smtClean="0"/>
              <a:t>iliaca</a:t>
            </a:r>
            <a:r>
              <a:rPr lang="de-DE" sz="1400" dirty="0" smtClean="0"/>
              <a:t> </a:t>
            </a:r>
            <a:r>
              <a:rPr lang="de-DE" sz="1400" dirty="0" err="1" smtClean="0"/>
              <a:t>re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168275" y="6573152"/>
            <a:ext cx="9296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/>
              <a:t>https</a:t>
            </a:r>
            <a:r>
              <a:rPr lang="de-DE" sz="1100" dirty="0"/>
              <a:t>://www.20min.ch/story/selena-gomez-fans-wegen-tiktok-video-in-sorge-darum-zittern-ihre-haende-512260447097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048000" y="267982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„Das ultimative Geschenk“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1376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" y="2209800"/>
            <a:ext cx="2676899" cy="4363059"/>
          </a:xfrm>
          <a:prstGeom prst="rect">
            <a:avLst/>
          </a:prstGeom>
        </p:spPr>
      </p:pic>
      <p:pic>
        <p:nvPicPr>
          <p:cNvPr id="4104" name="Picture 8" descr="Lady Gaga zieht bei den SAG Awards alle Blick auf sich – dank dieser Robe |  Vogue Germ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77" y="-25603200"/>
            <a:ext cx="8228491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photos.desired.de/ba/f6/f5/f8d65f55b7ed7227e38b7fd3ad_cmUgOTUwIDADYjZmNjU3Nzc4ZmE=_swedish-royals-visit-the-ambulance-service-in-the-stockholm-reg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23" y="1256602"/>
            <a:ext cx="2209800" cy="1474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feld 3"/>
          <p:cNvSpPr txBox="1"/>
          <p:nvPr/>
        </p:nvSpPr>
        <p:spPr>
          <a:xfrm>
            <a:off x="5100690" y="1389986"/>
            <a:ext cx="3657600" cy="1306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Prinz Daniel von Schweden</a:t>
            </a:r>
          </a:p>
          <a:p>
            <a:r>
              <a:rPr lang="de-DE" dirty="0" smtClean="0"/>
              <a:t>Lebendnierenspende durch Vater 2009</a:t>
            </a:r>
          </a:p>
          <a:p>
            <a:r>
              <a:rPr lang="de-DE" dirty="0" smtClean="0"/>
              <a:t>„Es ist ein bisschen so, als ob Sie Farbe im Leben sehen, dass Sie Farbe statt Grau sehen.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53699" y="9071340"/>
            <a:ext cx="2387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Quelle: https</a:t>
            </a:r>
            <a:r>
              <a:rPr lang="de-DE" sz="1400" dirty="0"/>
              <a:t>://www.desired.de/stars/bilderstrecke/stars-organspende/#page-9</a:t>
            </a:r>
          </a:p>
        </p:txBody>
      </p:sp>
      <p:pic>
        <p:nvPicPr>
          <p:cNvPr id="6148" name="Picture 4" descr="https://photos.desired.de/35/69/d1/b0e6b4467a4f80d64b29629915_cmUgOTUwIDADMzliNjRhODYyMjE=_poland-v-croatia-group-b-euro-20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1" y="3086094"/>
            <a:ext cx="2561215" cy="1779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6" name="Textfeld 5"/>
          <p:cNvSpPr txBox="1"/>
          <p:nvPr/>
        </p:nvSpPr>
        <p:spPr>
          <a:xfrm>
            <a:off x="3276600" y="3106786"/>
            <a:ext cx="5715000" cy="106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Ivan Klasnic</a:t>
            </a:r>
          </a:p>
          <a:p>
            <a:r>
              <a:rPr lang="de-DE" dirty="0" err="1" smtClean="0"/>
              <a:t>Z.n</a:t>
            </a:r>
            <a:r>
              <a:rPr lang="de-DE" dirty="0" smtClean="0"/>
              <a:t>. dreimaliger </a:t>
            </a:r>
            <a:r>
              <a:rPr lang="de-DE" dirty="0" err="1" smtClean="0"/>
              <a:t>NTx</a:t>
            </a:r>
            <a:r>
              <a:rPr lang="de-DE" dirty="0" smtClean="0"/>
              <a:t>; </a:t>
            </a:r>
            <a:r>
              <a:rPr lang="de-DE" dirty="0" err="1" smtClean="0"/>
              <a:t>SpenderIn</a:t>
            </a:r>
            <a:r>
              <a:rPr lang="de-DE" dirty="0" smtClean="0"/>
              <a:t> Mutter, Vater, postmortal</a:t>
            </a:r>
          </a:p>
          <a:p>
            <a:r>
              <a:rPr lang="de-DE" dirty="0" smtClean="0"/>
              <a:t>„Ich weiß, dass sie von einer jungen Dame stammt, die leider gestorben ist. Aber sie hat fünf Menschen das Leben gerettet. </a:t>
            </a:r>
          </a:p>
        </p:txBody>
      </p:sp>
      <p:pic>
        <p:nvPicPr>
          <p:cNvPr id="17" name="Picture 8" descr="Kinderdienst: Politiker Frank-Walter Steinmeier spendet seiner Frau eine Nie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80" y="4800600"/>
            <a:ext cx="2506689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Textfeld 7"/>
          <p:cNvSpPr txBox="1"/>
          <p:nvPr/>
        </p:nvSpPr>
        <p:spPr>
          <a:xfrm>
            <a:off x="6069531" y="5562600"/>
            <a:ext cx="2971800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Frank-Walter Steinmeier</a:t>
            </a:r>
          </a:p>
          <a:p>
            <a:r>
              <a:rPr lang="de-DE" dirty="0" smtClean="0"/>
              <a:t>Organspende an Ehefrau 2010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429000" y="364745"/>
            <a:ext cx="3218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Nierentransplantation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212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" y="2209800"/>
            <a:ext cx="2676899" cy="4363059"/>
          </a:xfrm>
          <a:prstGeom prst="rect">
            <a:avLst/>
          </a:prstGeom>
        </p:spPr>
      </p:pic>
      <p:pic>
        <p:nvPicPr>
          <p:cNvPr id="4104" name="Picture 8" descr="Lady Gaga zieht bei den SAG Awards alle Blick auf sich – dank dieser Robe |  Vogue Germa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77" y="-25603200"/>
            <a:ext cx="8228491" cy="123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62200" y="1447800"/>
            <a:ext cx="6553200" cy="324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>
                <a:solidFill>
                  <a:srgbClr val="000000"/>
                </a:solidFill>
                <a:ea typeface="MS PGothic"/>
              </a:rPr>
              <a:t>Der SLE steht exemplarisch für Nierenerkrankungen und deren Konsequenzen, so dass anhand der </a:t>
            </a:r>
            <a:r>
              <a:rPr lang="de-DE" dirty="0" err="1" smtClean="0">
                <a:solidFill>
                  <a:srgbClr val="000000"/>
                </a:solidFill>
                <a:ea typeface="MS PGothic"/>
              </a:rPr>
              <a:t>Lupusnephritis</a:t>
            </a:r>
            <a:r>
              <a:rPr lang="de-DE" dirty="0">
                <a:solidFill>
                  <a:srgbClr val="000000"/>
                </a:solidFill>
                <a:ea typeface="MS PGothic"/>
              </a:rPr>
              <a:t> </a:t>
            </a:r>
            <a:r>
              <a:rPr lang="de-DE" dirty="0" smtClean="0">
                <a:solidFill>
                  <a:srgbClr val="000000"/>
                </a:solidFill>
                <a:ea typeface="MS PGothic"/>
              </a:rPr>
              <a:t>folgende Punkte dargestellt werden können: </a:t>
            </a:r>
            <a:endParaRPr kumimoji="0" lang="de-DE" sz="1578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/>
            </a:endParaRPr>
          </a:p>
          <a:p>
            <a:pPr marL="0" marR="0" lvl="0" indent="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>
              <a:solidFill>
                <a:srgbClr val="000000"/>
              </a:solidFill>
              <a:ea typeface="MS PGothic"/>
            </a:endParaRPr>
          </a:p>
          <a:p>
            <a:pPr marL="0" marR="0" lvl="0" indent="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>
              <a:solidFill>
                <a:srgbClr val="000000"/>
              </a:solidFill>
              <a:ea typeface="MS PGothic"/>
            </a:endParaRPr>
          </a:p>
          <a:p>
            <a:pPr marL="285750" marR="0" lvl="0" indent="-28575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smtClean="0">
                <a:solidFill>
                  <a:srgbClr val="000000"/>
                </a:solidFill>
                <a:ea typeface="MS PGothic"/>
              </a:rPr>
              <a:t>Pathophysiologie und Therapie des SLE und der </a:t>
            </a:r>
            <a:r>
              <a:rPr lang="de-DE" dirty="0" err="1" smtClean="0">
                <a:solidFill>
                  <a:srgbClr val="000000"/>
                </a:solidFill>
                <a:ea typeface="MS PGothic"/>
              </a:rPr>
              <a:t>Lupusnephritis</a:t>
            </a:r>
            <a:endParaRPr lang="de-DE" dirty="0" smtClean="0">
              <a:solidFill>
                <a:srgbClr val="000000"/>
              </a:solidFill>
              <a:ea typeface="MS PGothic"/>
            </a:endParaRPr>
          </a:p>
          <a:p>
            <a:pPr marL="285750" marR="0" lvl="0" indent="-28575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578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/>
              </a:rPr>
              <a:t>Diagnostik</a:t>
            </a:r>
            <a:r>
              <a:rPr kumimoji="0" lang="de-DE" sz="1578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/>
              </a:rPr>
              <a:t> von Nierenerkrankungen/Beteiligung der Niere bei Systemerkrankungen</a:t>
            </a:r>
          </a:p>
          <a:p>
            <a:pPr marL="285750" marR="0" lvl="0" indent="-28575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>
                <a:solidFill>
                  <a:srgbClr val="000000"/>
                </a:solidFill>
                <a:ea typeface="MS PGothic"/>
              </a:rPr>
              <a:t>c</a:t>
            </a:r>
            <a:r>
              <a:rPr lang="de-DE" dirty="0" smtClean="0">
                <a:solidFill>
                  <a:srgbClr val="000000"/>
                </a:solidFill>
                <a:ea typeface="MS PGothic"/>
              </a:rPr>
              <a:t>hronische Niereninsuffizienz und deren Bedeutung</a:t>
            </a:r>
          </a:p>
          <a:p>
            <a:pPr marL="285750" marR="0" lvl="0" indent="-28575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578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/>
              </a:rPr>
              <a:t>Therapieoptionen bei terminalem Nierenversagen</a:t>
            </a:r>
          </a:p>
          <a:p>
            <a:pPr marL="686623" lvl="1" indent="-285750">
              <a:buFontTx/>
              <a:buChar char="-"/>
            </a:pPr>
            <a:r>
              <a:rPr lang="de-DE" dirty="0" smtClean="0">
                <a:solidFill>
                  <a:srgbClr val="000000"/>
                </a:solidFill>
                <a:ea typeface="MS PGothic"/>
              </a:rPr>
              <a:t>Transplantation und Dialyse</a:t>
            </a:r>
            <a:endParaRPr kumimoji="0" lang="de-DE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/>
            </a:endParaRPr>
          </a:p>
          <a:p>
            <a:pPr marL="0" marR="0" lvl="0" indent="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8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  <a:p>
            <a:pPr marL="0" marR="0" lvl="0" indent="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578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MS PGothic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53699" y="9071340"/>
            <a:ext cx="2387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7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/>
              </a:rPr>
              <a:t>Quelle: https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MS PGothic"/>
              </a:rPr>
              <a:t>://www.desired.de/stars/bilderstrecke/stars-organspende/#page-9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24200" y="364745"/>
            <a:ext cx="3523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SLE und Niereninsuffizienz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9197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" y="4114800"/>
            <a:ext cx="1496049" cy="24384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47800" y="1524000"/>
            <a:ext cx="6858000" cy="276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Weiterführende Literatur</a:t>
            </a:r>
          </a:p>
          <a:p>
            <a:endParaRPr lang="de-DE" dirty="0"/>
          </a:p>
          <a:p>
            <a:r>
              <a:rPr lang="de-DE" dirty="0">
                <a:hlinkClick r:id="rId4"/>
              </a:rPr>
              <a:t>https://</a:t>
            </a:r>
            <a:r>
              <a:rPr lang="de-DE" dirty="0" smtClean="0">
                <a:hlinkClick r:id="rId4"/>
              </a:rPr>
              <a:t>www.mayoclinic.org/diseases-conditions/lupus-nephritis/symptoms-causes/syc-20354335</a:t>
            </a:r>
            <a:endParaRPr lang="de-DE" dirty="0" smtClean="0"/>
          </a:p>
          <a:p>
            <a:endParaRPr lang="de-DE" dirty="0"/>
          </a:p>
          <a:p>
            <a:r>
              <a:rPr lang="de-DE" dirty="0">
                <a:hlinkClick r:id="rId5"/>
              </a:rPr>
              <a:t>https://pubs.glomcon.org/sle-lupus-nephritis-pathophysiology-diagnosis</a:t>
            </a:r>
            <a:r>
              <a:rPr lang="de-DE" dirty="0" smtClean="0">
                <a:hlinkClick r:id="rId5"/>
              </a:rPr>
              <a:t>/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Deutsche </a:t>
            </a:r>
            <a:r>
              <a:rPr lang="de-DE" dirty="0" smtClean="0"/>
              <a:t>Stiftung Organtransplantation </a:t>
            </a:r>
            <a:r>
              <a:rPr lang="de-DE" dirty="0" smtClean="0"/>
              <a:t>www.dso.de</a:t>
            </a:r>
          </a:p>
          <a:p>
            <a:endParaRPr lang="de-DE" dirty="0"/>
          </a:p>
          <a:p>
            <a:r>
              <a:rPr lang="en-US" dirty="0" smtClean="0"/>
              <a:t>Anders HJ. A </a:t>
            </a:r>
            <a:r>
              <a:rPr lang="en-US" dirty="0"/>
              <a:t>pathophysiology-based approach to </a:t>
            </a:r>
            <a:r>
              <a:rPr lang="en-US" dirty="0" smtClean="0"/>
              <a:t>the diagnosis </a:t>
            </a:r>
            <a:r>
              <a:rPr lang="en-US" dirty="0"/>
              <a:t>and treatment of lupus </a:t>
            </a:r>
            <a:r>
              <a:rPr lang="en-US" dirty="0" smtClean="0"/>
              <a:t>nephritis. </a:t>
            </a:r>
            <a:r>
              <a:rPr lang="en-US" i="1" dirty="0" smtClean="0"/>
              <a:t>Kidney </a:t>
            </a:r>
            <a:r>
              <a:rPr lang="en-US" i="1" dirty="0"/>
              <a:t>International (2016) </a:t>
            </a:r>
            <a:r>
              <a:rPr lang="en-US" i="1" dirty="0" smtClean="0"/>
              <a:t>90,493–501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54774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GoetheDesign1">
  <a:themeElements>
    <a:clrScheme name="Goethe Universität">
      <a:dk1>
        <a:srgbClr val="000000"/>
      </a:dk1>
      <a:lt1>
        <a:srgbClr val="FFFFFF"/>
      </a:lt1>
      <a:dk2>
        <a:srgbClr val="AF1D1D"/>
      </a:dk2>
      <a:lt2>
        <a:srgbClr val="ECA394"/>
      </a:lt2>
      <a:accent1>
        <a:srgbClr val="00498D"/>
      </a:accent1>
      <a:accent2>
        <a:srgbClr val="7FA4C4"/>
      </a:accent2>
      <a:accent3>
        <a:srgbClr val="608955"/>
      </a:accent3>
      <a:accent4>
        <a:srgbClr val="9BBB8F"/>
      </a:accent4>
      <a:accent5>
        <a:srgbClr val="F8994A"/>
      </a:accent5>
      <a:accent6>
        <a:srgbClr val="F9D349"/>
      </a:accent6>
      <a:hlink>
        <a:srgbClr val="608955"/>
      </a:hlink>
      <a:folHlink>
        <a:srgbClr val="9BBB8F"/>
      </a:folHlink>
    </a:clrScheme>
    <a:fontScheme name="3_GoetheDesign1">
      <a:majorFont>
        <a:latin typeface=" (Headings)"/>
        <a:ea typeface=" (Headings)"/>
        <a:cs typeface=" (Headings)"/>
      </a:majorFont>
      <a:minorFont>
        <a:latin typeface=""/>
        <a:ea typeface="MS PGothic"/>
        <a:cs typeface="MS PGothic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9525" algn="ctr">
          <a:solidFill>
            <a:srgbClr val="00648C"/>
          </a:solidFill>
          <a:miter lim="800000"/>
          <a:headEnd/>
          <a:tailEnd/>
        </a:ln>
        <a:effectLst/>
      </a:spPr>
      <a:bodyPr anchor="ctr" anchorCtr="1"/>
      <a:lstStyle>
        <a:defPPr eaLnBrk="0" hangingPunct="0">
          <a:defRPr sz="1600" b="1" smtClean="0">
            <a:solidFill>
              <a:schemeClr val="bg1"/>
            </a:solidFill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lg" len="lg"/>
          <a:tailEnd type="none" w="lg" len="lg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GoetheDesign1 1">
        <a:dk1>
          <a:srgbClr val="000000"/>
        </a:dk1>
        <a:lt1>
          <a:srgbClr val="FFFFFF"/>
        </a:lt1>
        <a:dk2>
          <a:srgbClr val="AF1D1D"/>
        </a:dk2>
        <a:lt2>
          <a:srgbClr val="ECA394"/>
        </a:lt2>
        <a:accent1>
          <a:srgbClr val="00498D"/>
        </a:accent1>
        <a:accent2>
          <a:srgbClr val="7FA4C4"/>
        </a:accent2>
        <a:accent3>
          <a:srgbClr val="FFFFFF"/>
        </a:accent3>
        <a:accent4>
          <a:srgbClr val="000000"/>
        </a:accent4>
        <a:accent5>
          <a:srgbClr val="AAB1C5"/>
        </a:accent5>
        <a:accent6>
          <a:srgbClr val="7294B1"/>
        </a:accent6>
        <a:hlink>
          <a:srgbClr val="608955"/>
        </a:hlink>
        <a:folHlink>
          <a:srgbClr val="9BBB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401</Words>
  <Application>Microsoft Office PowerPoint</Application>
  <PresentationFormat>Bildschirmpräsentation (4:3)</PresentationFormat>
  <Paragraphs>74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ＭＳ Ｐゴシック</vt:lpstr>
      <vt:lpstr>ＭＳ Ｐゴシック</vt:lpstr>
      <vt:lpstr> (Headings)</vt:lpstr>
      <vt:lpstr>Arial</vt:lpstr>
      <vt:lpstr>Arial Black</vt:lpstr>
      <vt:lpstr>Calibri</vt:lpstr>
      <vt:lpstr>3_GoetheDesign1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Koch, Benjamin Dr.</dc:creator>
  <cp:lastModifiedBy>Stefan Büttner</cp:lastModifiedBy>
  <cp:revision>1250</cp:revision>
  <cp:lastPrinted>2022-09-04T00:29:55Z</cp:lastPrinted>
  <dcterms:created xsi:type="dcterms:W3CDTF">2017-07-03T13:25:53Z</dcterms:created>
  <dcterms:modified xsi:type="dcterms:W3CDTF">2022-10-24T08:24:44Z</dcterms:modified>
</cp:coreProperties>
</file>