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322" r:id="rId12"/>
    <p:sldId id="323" r:id="rId13"/>
    <p:sldId id="325" r:id="rId14"/>
    <p:sldId id="324" r:id="rId15"/>
    <p:sldId id="301" r:id="rId16"/>
    <p:sldId id="320" r:id="rId17"/>
    <p:sldId id="321" r:id="rId18"/>
    <p:sldId id="272" r:id="rId19"/>
    <p:sldId id="319" r:id="rId20"/>
    <p:sldId id="273" r:id="rId21"/>
    <p:sldId id="280" r:id="rId22"/>
    <p:sldId id="303" r:id="rId23"/>
    <p:sldId id="311" r:id="rId24"/>
    <p:sldId id="312" r:id="rId25"/>
    <p:sldId id="302" r:id="rId26"/>
    <p:sldId id="304" r:id="rId27"/>
    <p:sldId id="281" r:id="rId28"/>
    <p:sldId id="326" r:id="rId29"/>
    <p:sldId id="327" r:id="rId30"/>
    <p:sldId id="328" r:id="rId31"/>
    <p:sldId id="297" r:id="rId32"/>
    <p:sldId id="288" r:id="rId33"/>
    <p:sldId id="313" r:id="rId34"/>
    <p:sldId id="305" r:id="rId35"/>
    <p:sldId id="315" r:id="rId36"/>
    <p:sldId id="316" r:id="rId37"/>
    <p:sldId id="306" r:id="rId38"/>
    <p:sldId id="318" r:id="rId39"/>
    <p:sldId id="308" r:id="rId40"/>
    <p:sldId id="309" r:id="rId41"/>
    <p:sldId id="307" r:id="rId42"/>
    <p:sldId id="298" r:id="rId43"/>
    <p:sldId id="329" r:id="rId44"/>
    <p:sldId id="330" r:id="rId45"/>
    <p:sldId id="299" r:id="rId46"/>
    <p:sldId id="300" r:id="rId47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Veith" initials="N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83554" autoAdjust="0"/>
  </p:normalViewPr>
  <p:slideViewPr>
    <p:cSldViewPr>
      <p:cViewPr varScale="1">
        <p:scale>
          <a:sx n="53" d="100"/>
          <a:sy n="53" d="100"/>
        </p:scale>
        <p:origin x="1296" y="36"/>
      </p:cViewPr>
      <p:guideLst>
        <p:guide orient="horz" pos="32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86580C-F028-4AED-8404-F362BED932A7}" type="datetimeFigureOut">
              <a:rPr lang="de-DE"/>
              <a:t>07.11.2025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648F12-046E-4127-8C7D-7D95814B055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bd-2024-0042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bd-2024-0042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bd-2024-0042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eval.studiumdigitale.uni-frankfurt.de/evasys/online.php?p=SURF5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C85CAA-E573-0730-2D7A-4F0AE960DFBF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4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Modelle: </a:t>
            </a:r>
            <a:br>
              <a:rPr lang="de-DE" dirty="0"/>
            </a:br>
            <a:r>
              <a:rPr lang="de-DE" dirty="0"/>
              <a:t>Säulen, Schnittmenge, Vorrang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620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583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42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55F63-C263-084D-8D67-A286EA8E366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6CE542-347B-06C7-AB89-26B0A9BD8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18F17E-F6EB-A570-2950-5903F20F47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C63534-8403-5712-9265-8CBA30F98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305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991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260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1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C9CFCC-A0A6-D46A-6194-FC6A3EA24859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2D4A3F-F90C-CAB5-863F-1EE3E7943D29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dirty="0" err="1">
                <a:latin typeface="Calibri"/>
                <a:ea typeface="Calibri"/>
                <a:cs typeface="Arial"/>
              </a:rPr>
              <a:t>Mentimeter</a:t>
            </a:r>
            <a:r>
              <a:rPr lang="en-GB" sz="1800" dirty="0">
                <a:latin typeface="+mn-lt"/>
                <a:ea typeface="Calibri"/>
                <a:cs typeface="+mn-cs"/>
              </a:rPr>
              <a:t>: https://www.menti.com/al55jfu4ceqq</a:t>
            </a: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5F814-7977-ED51-CF25-595409CBEF6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7F4969A-8987-C629-CAA8-FEA29BF11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5E7909-D5CA-F2E9-A3FA-1B8833E835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800" dirty="0">
                <a:latin typeface="+mn-lt"/>
                <a:ea typeface="Calibri"/>
                <a:cs typeface="+mn-cs"/>
              </a:rPr>
              <a:t>Budde, J., </a:t>
            </a:r>
            <a:r>
              <a:rPr lang="de-DE" sz="1800" dirty="0" err="1">
                <a:latin typeface="+mn-lt"/>
                <a:ea typeface="Calibri"/>
                <a:cs typeface="+mn-cs"/>
              </a:rPr>
              <a:t>Tobor</a:t>
            </a:r>
            <a:r>
              <a:rPr lang="de-DE" sz="1800" dirty="0">
                <a:latin typeface="+mn-lt"/>
                <a:ea typeface="Calibri"/>
                <a:cs typeface="+mn-cs"/>
              </a:rPr>
              <a:t>, J., Friedrich J. (2024). Künstliche Intelligenz. Wo stehen die deutschen Hochschulen?. Berlin: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800" dirty="0">
                <a:latin typeface="+mn-lt"/>
                <a:ea typeface="Calibri"/>
                <a:cs typeface="+mn-cs"/>
              </a:rPr>
              <a:t>Hochschulforum Digitalisierung.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de-DE" sz="1800" dirty="0">
              <a:latin typeface="+mn-lt"/>
              <a:ea typeface="Calibri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800" dirty="0">
                <a:latin typeface="+mn-lt"/>
                <a:ea typeface="Calibri"/>
                <a:cs typeface="+mn-cs"/>
              </a:rPr>
              <a:t>Gottschling, S., Seidl, T. &amp; </a:t>
            </a:r>
            <a:r>
              <a:rPr lang="de-DE" sz="1800" dirty="0" err="1">
                <a:latin typeface="+mn-lt"/>
                <a:ea typeface="Calibri"/>
                <a:cs typeface="+mn-cs"/>
              </a:rPr>
              <a:t>Vonhof</a:t>
            </a:r>
            <a:r>
              <a:rPr lang="de-DE" sz="1800" dirty="0">
                <a:latin typeface="+mn-lt"/>
                <a:ea typeface="Calibri"/>
                <a:cs typeface="+mn-cs"/>
              </a:rPr>
              <a:t>, C. (2024). Nutzung von KI-Tools durch Studie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800" dirty="0" err="1">
                <a:latin typeface="+mn-lt"/>
                <a:ea typeface="Calibri"/>
                <a:cs typeface="+mn-cs"/>
              </a:rPr>
              <a:t>rende</a:t>
            </a:r>
            <a:r>
              <a:rPr lang="de-DE" sz="1800" dirty="0">
                <a:latin typeface="+mn-lt"/>
                <a:ea typeface="Calibri"/>
                <a:cs typeface="+mn-cs"/>
              </a:rPr>
              <a:t>. Eine exemplarische Untersuchung studentischer Nutzungsszenarien. die hochschullehre,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800" dirty="0">
                <a:latin typeface="+mn-lt"/>
                <a:ea typeface="Calibri"/>
                <a:cs typeface="+mn-cs"/>
              </a:rPr>
              <a:t>Jahrgang 10/2024. DOI: 10.3278/HSL2411W. Online unter: wbv.de/die-hochschullehre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de-DE" sz="1800" dirty="0">
              <a:latin typeface="+mn-lt"/>
              <a:ea typeface="Calibri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ea typeface="Calibri"/>
                <a:cs typeface="+mn-cs"/>
              </a:rPr>
              <a:t>von Garrel, J., Mayer, J. Artificial Intelligence in studies—use of ChatGPT and AI-based tools among students in Germany. </a:t>
            </a:r>
            <a:r>
              <a:rPr lang="en-GB" sz="1800" dirty="0" err="1">
                <a:latin typeface="+mn-lt"/>
                <a:ea typeface="Calibri"/>
                <a:cs typeface="+mn-cs"/>
              </a:rPr>
              <a:t>Humanit</a:t>
            </a:r>
            <a:r>
              <a:rPr lang="en-GB" sz="1800" dirty="0">
                <a:latin typeface="+mn-lt"/>
                <a:ea typeface="Calibri"/>
                <a:cs typeface="+mn-cs"/>
              </a:rPr>
              <a:t> Soc Sci Commun 10, 799 (2023). https://doi.org/10.1057/s41599-023-02304-7 (</a:t>
            </a:r>
            <a:r>
              <a:rPr lang="en-GB" sz="1800" dirty="0" err="1">
                <a:latin typeface="+mn-lt"/>
                <a:ea typeface="Calibri"/>
                <a:cs typeface="+mn-cs"/>
              </a:rPr>
              <a:t>zuletzt</a:t>
            </a:r>
            <a:r>
              <a:rPr lang="en-GB" sz="1800" dirty="0">
                <a:latin typeface="+mn-lt"/>
                <a:ea typeface="Calibri"/>
                <a:cs typeface="+mn-cs"/>
              </a:rPr>
              <a:t> </a:t>
            </a:r>
            <a:r>
              <a:rPr lang="en-GB" sz="1800" dirty="0" err="1">
                <a:latin typeface="+mn-lt"/>
                <a:ea typeface="Calibri"/>
                <a:cs typeface="+mn-cs"/>
              </a:rPr>
              <a:t>aufgerufen</a:t>
            </a:r>
            <a:r>
              <a:rPr lang="en-GB" sz="1800" dirty="0">
                <a:latin typeface="+mn-lt"/>
                <a:ea typeface="Calibri"/>
                <a:cs typeface="+mn-cs"/>
              </a:rPr>
              <a:t> am 10.05.2024).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44FB5F-066C-D22C-E077-8378A9F4C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036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BF1C2-A55B-F853-9963-85A11DC8F5C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202191-2411-135E-F242-7E813C625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22A023-F171-86FB-6BB4-4687D8484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/>
              <a:t>Gottschling, S., Seidl, T. &amp; </a:t>
            </a:r>
            <a:r>
              <a:rPr lang="de-DE" sz="1800" dirty="0" err="1"/>
              <a:t>Vonhof</a:t>
            </a:r>
            <a:r>
              <a:rPr lang="de-DE" sz="1800" dirty="0"/>
              <a:t>, C. (2024). Nutzung von KI-Tools durch Studie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 err="1"/>
              <a:t>rende</a:t>
            </a:r>
            <a:r>
              <a:rPr lang="de-DE" sz="1800" dirty="0"/>
              <a:t>. Eine exemplarische Untersuchung studentischer Nutzungsszenarien. die hochschullehre,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/>
              <a:t>Jahrgang 10/2024. DOI: 10.3278/HSL2411W. Online unter: wbv.de/die-hochschullehre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C5751C-418E-DBEF-7850-7F478DF97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969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228AE-65E1-6289-1C24-CDCF9620054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EDEF6AE-E8DA-E9DB-3701-5E4B1B9CB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448AE00-8302-6C38-1268-54047D20C9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/>
              <a:t>Häufige KI-Tools nach Rohde (2024): ChatGPT 3.5. (71%), DeepL (50%), Copilot (23%), ChatGPT 4.0. (20%), DALL-E (17%), Midjourney (8%), keine (8%), Sonstige (11%, 4 Nennungen </a:t>
            </a:r>
            <a:r>
              <a:rPr lang="de-DE" sz="1800" dirty="0" err="1"/>
              <a:t>Github</a:t>
            </a:r>
            <a:r>
              <a:rPr lang="de-DE" sz="1800" dirty="0"/>
              <a:t> Copilot, </a:t>
            </a:r>
            <a:r>
              <a:rPr lang="de-DE" sz="1800" dirty="0" err="1"/>
              <a:t>Stable</a:t>
            </a:r>
            <a:r>
              <a:rPr lang="de-DE" sz="1800" dirty="0"/>
              <a:t> Diffusion, Gemini, 2 Nennungen </a:t>
            </a:r>
            <a:r>
              <a:rPr lang="de-DE" sz="1800" dirty="0" err="1"/>
              <a:t>Reseach</a:t>
            </a:r>
            <a:r>
              <a:rPr lang="de-DE" sz="1800" dirty="0"/>
              <a:t> Rabbit)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dirty="0"/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/>
              <a:t>Erfahrungen mit KI-Anwendungen nach Rohde (2024): Gar keine (6%), wenig (31%), </a:t>
            </a:r>
            <a:r>
              <a:rPr lang="de-DE" sz="1800" b="1" dirty="0"/>
              <a:t>etwas</a:t>
            </a:r>
            <a:r>
              <a:rPr lang="de-DE" sz="1800" dirty="0"/>
              <a:t> (36%), recht viel (21%), sehr viel (5%)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dirty="0"/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/>
              <a:t>Erfahrungen mit KI-Anwendungen nach Rohde (2023): Gar keine (13%), </a:t>
            </a:r>
            <a:r>
              <a:rPr lang="de-DE" sz="1800" b="1" dirty="0"/>
              <a:t>wenig</a:t>
            </a:r>
            <a:r>
              <a:rPr lang="de-DE" sz="1800" dirty="0"/>
              <a:t> (52%), </a:t>
            </a:r>
            <a:r>
              <a:rPr lang="de-DE" sz="1800" b="0" dirty="0"/>
              <a:t>etwas</a:t>
            </a:r>
            <a:r>
              <a:rPr lang="de-DE" sz="1800" dirty="0"/>
              <a:t> (27%), recht viel (5%), sehr viel (3%)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C787F3-A7AA-303B-B8AA-DC4B78703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188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667B7-435C-09DA-702A-1A28BEFF10E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D3C8CE-392E-3B36-DE5A-B1D5FF6CF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DC8C9D-F8A9-E5C5-FB35-0DD71A1096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b="1" dirty="0">
                <a:latin typeface="Calibri"/>
                <a:ea typeface="Calibri"/>
                <a:cs typeface="Arial"/>
              </a:rPr>
              <a:t>Material: Framework des </a:t>
            </a:r>
            <a:r>
              <a:rPr lang="en-GB" sz="1800" b="1" dirty="0" err="1">
                <a:latin typeface="Calibri"/>
                <a:ea typeface="Calibri"/>
                <a:cs typeface="Arial"/>
              </a:rPr>
              <a:t>Schreibzentrum</a:t>
            </a:r>
            <a:endParaRPr lang="en-GB" sz="1800" b="1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201795-3701-0898-3A2E-FB08548E5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942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44CEC-AEB3-96AA-E543-1A9113F1ED8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FE5F463-A525-AA43-25E1-AACAC6968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AEDA13A-FF60-2CB2-4781-BE78633FE1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b="1" dirty="0">
                <a:latin typeface="Calibri"/>
                <a:ea typeface="Calibri"/>
                <a:cs typeface="Arial"/>
              </a:rPr>
              <a:t>Material: Karten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0509CE-F24D-A118-5C68-9A91E7107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40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672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39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9312BE-37ED-C934-9DC1-6F8EFB436DFA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195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C88533-A960-ACB5-29BB-892D8DBC1334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55CA3-AA9B-FA84-71FB-DC23AF59014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771C19C-6959-0DCC-8DCD-6F3F6017B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A309722-5358-4064-9A6E-1F565D21FA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/>
              <a:t>Gottschling, S., Seidl, T. &amp; </a:t>
            </a:r>
            <a:r>
              <a:rPr lang="de-DE" sz="1800" dirty="0" err="1"/>
              <a:t>Vonhof</a:t>
            </a:r>
            <a:r>
              <a:rPr lang="de-DE" sz="1800" dirty="0"/>
              <a:t>, C. (2024). Nutzung von KI-Tools durch Studie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 err="1"/>
              <a:t>rende</a:t>
            </a:r>
            <a:r>
              <a:rPr lang="de-DE" sz="1800" dirty="0"/>
              <a:t>. Eine exemplarische Untersuchung studentischer Nutzungsszenarien. die hochschullehre,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/>
              <a:t>Jahrgang 10/2024. DOI: 10.3278/HSL2411W. Online unter: wbv.de/die-hochschullehre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0443D1-CF70-582E-9DE5-12AF4C454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807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F7216-210A-EBC9-B540-1DF3FDB8ED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B092B80-43F5-5DF9-D261-0E0BC6883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FD70E5-5C9B-F28E-993E-4CA2CAE367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Vgl</a:t>
            </a:r>
            <a:r>
              <a:rPr lang="en-GB" dirty="0"/>
              <a:t>. </a:t>
            </a:r>
            <a:r>
              <a:rPr lang="de-DE" dirty="0"/>
              <a:t>M. </a:t>
            </a:r>
            <a:r>
              <a:rPr lang="de-DE" dirty="0" err="1"/>
              <a:t>Oertner</a:t>
            </a:r>
            <a:r>
              <a:rPr lang="de-DE" dirty="0"/>
              <a:t>, ChatGPT als Recherchetool? Fehlertypologie, technische Ursachenanalyse und hochschuldidaktische Implikationen, </a:t>
            </a:r>
            <a:r>
              <a:rPr lang="de-DE" i="1" dirty="0"/>
              <a:t>Bibliotheksdienst</a:t>
            </a:r>
            <a:r>
              <a:rPr lang="de-DE" dirty="0"/>
              <a:t> 58 (5), 259-297, 2024, entnommen aus: </a:t>
            </a:r>
            <a:r>
              <a:rPr lang="de-DE" u="sng" dirty="0">
                <a:hlinkClick r:id="rId3"/>
              </a:rPr>
              <a:t>https://doi.org/10.1515/bd-2024-0042</a:t>
            </a:r>
            <a:r>
              <a:rPr lang="de-DE" dirty="0"/>
              <a:t> (zuletzt eingesehen am 16.06.2025) </a:t>
            </a:r>
            <a:r>
              <a:rPr lang="de-DE" dirty="0">
                <a:sym typeface="Wingdings" panose="05000000000000000000" pitchFamily="2" charset="2"/>
              </a:rPr>
              <a:t> S.262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Bucher, Ulrich; Klein, Nicole (2023): ChatGPT. Are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AI </a:t>
            </a:r>
            <a:r>
              <a:rPr lang="de-DE" dirty="0" err="1"/>
              <a:t>age</a:t>
            </a:r>
            <a:r>
              <a:rPr lang="de-DE" dirty="0"/>
              <a:t>? Duale Hochschule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Baden-Württemberg. Stuttgart. </a:t>
            </a:r>
            <a:r>
              <a:rPr lang="de-DE" dirty="0">
                <a:sym typeface="Wingdings" panose="05000000000000000000" pitchFamily="2" charset="2"/>
              </a:rPr>
              <a:t> S. 16 und 22</a:t>
            </a:r>
            <a:endParaRPr lang="de-DE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568A33-3FA3-8252-56BD-A3D157DF9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125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18B3D-EFDE-0D41-14C1-8F57FF797EE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143EB20-B20E-7D14-FD1E-3D1AB51E4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E35C67-96EE-C370-B09D-2C22FA3F6D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de-DE" dirty="0"/>
              <a:t>M. </a:t>
            </a:r>
            <a:r>
              <a:rPr lang="de-DE" dirty="0" err="1"/>
              <a:t>Oertner</a:t>
            </a:r>
            <a:r>
              <a:rPr lang="de-DE" dirty="0"/>
              <a:t>, ChatGPT als Recherchetool? Fehlertypologie, technische Ursachenanalyse und hochschuldidaktische Implikationen, </a:t>
            </a:r>
            <a:r>
              <a:rPr lang="de-DE" i="1" dirty="0"/>
              <a:t>Bibliotheksdienst</a:t>
            </a:r>
            <a:r>
              <a:rPr lang="de-DE" dirty="0"/>
              <a:t> 58 (5), 259-297, 2024, entnommen aus: </a:t>
            </a:r>
            <a:r>
              <a:rPr lang="de-DE" u="sng" dirty="0">
                <a:hlinkClick r:id="rId3"/>
              </a:rPr>
              <a:t>https://doi.org/10.1515/bd-2024-0042</a:t>
            </a:r>
            <a:r>
              <a:rPr lang="de-DE" dirty="0"/>
              <a:t> (zuletzt eingesehen am 16.06.2025) </a:t>
            </a:r>
            <a:endParaRPr lang="de-DE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Y. Kim, Y. Chang, M.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Karpinska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Garimella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V.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Manjunatha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Lo, T.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Goyal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 M.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Iyyer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FABLES: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Evaluating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faithfulness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book-length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summarization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arXiv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https://doi.org/10.48550/ARXIV.2404.01261, 2024 </a:t>
            </a:r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dirty="0"/>
              <a:t>https://arxiv.org/pdf/2404.01261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E98902-7B2E-36CC-F9C8-AB6CE8C5A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738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17375-E3A5-8570-5571-F0A74607194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5799CCF-AAEE-18F0-CEAF-9F6723E16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0D46528-8E83-9BAE-12E1-D6776AF31A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de-DE" dirty="0"/>
              <a:t>M. </a:t>
            </a:r>
            <a:r>
              <a:rPr lang="de-DE" dirty="0" err="1"/>
              <a:t>Oertner</a:t>
            </a:r>
            <a:r>
              <a:rPr lang="de-DE" dirty="0"/>
              <a:t>, ChatGPT als Recherchetool? Fehlertypologie, technische Ursachenanalyse und hochschuldidaktische Implikationen, </a:t>
            </a:r>
            <a:r>
              <a:rPr lang="de-DE" i="1" dirty="0"/>
              <a:t>Bibliotheksdienst</a:t>
            </a:r>
            <a:r>
              <a:rPr lang="de-DE" dirty="0"/>
              <a:t> 58 (5), 259-297, 2024, entnommen aus: </a:t>
            </a:r>
            <a:r>
              <a:rPr lang="de-DE" u="sng" dirty="0">
                <a:hlinkClick r:id="rId3"/>
              </a:rPr>
              <a:t>https://doi.org/10.1515/bd-2024-0042</a:t>
            </a:r>
            <a:r>
              <a:rPr lang="de-DE" dirty="0"/>
              <a:t> (zuletzt eingesehen am 16.06.2025)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B9D4BE-6DA8-BBCB-2753-F41D930A5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549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0A077-60BD-1292-120B-942EF606945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C59986-3580-F522-89FA-4FBF832EF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7571DC-C064-B0C0-EF4F-966936E577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dirty="0">
                <a:latin typeface="Calibri"/>
                <a:ea typeface="Calibri"/>
                <a:cs typeface="Arial"/>
              </a:rPr>
              <a:t>Flipchart? Folie!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 dirty="0">
              <a:latin typeface="Calibri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b="1" dirty="0">
                <a:latin typeface="Calibri"/>
                <a:ea typeface="Calibri"/>
                <a:cs typeface="Arial"/>
              </a:rPr>
              <a:t>Material: </a:t>
            </a:r>
            <a:r>
              <a:rPr lang="en-GB" sz="1800" b="1" dirty="0" err="1">
                <a:latin typeface="Calibri"/>
                <a:ea typeface="Calibri"/>
                <a:cs typeface="Arial"/>
              </a:rPr>
              <a:t>Handreichung</a:t>
            </a:r>
            <a:endParaRPr lang="en-GB" sz="1800" b="1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CF5443-8B8F-C4B0-AE25-80F3F95EE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065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1FF0E-59AD-BF4C-4797-82E50617D6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D02EE8-CADF-0A96-E59C-DEF1E4257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A3F9D3-AB17-82DB-BCFC-6FC55A2E16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0F33C5-975C-4EE8-89F7-A3866E73A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4184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B70C9-F4EA-E52A-7B7A-778661C076E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DD7676-121E-1BA9-BD67-CEEB3C345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620F62-6D54-8711-9822-CA0CCDC91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83E454-B93B-D9F7-7191-FB62B09F2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38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BCD16B-0903-5681-C38D-DE8ADFEB717A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86387-8E67-2F81-E8EC-09E903B0315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A22A53-37F8-EB1F-07C0-25013881D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B457D2B-D1BF-25E2-00DA-1CCE887192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97CD60-9388-1DFF-1AFB-714F44F03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3691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97645-999A-624E-D799-48D842B476F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56EC980-DF5A-BA28-1053-72AD26B1D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22A976-B7C1-DE7A-BFC7-24804BACA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8BE48C-FB15-5380-B549-8E12A5E3D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9378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0E7713-8E05-AE0B-DB23-069471C70C87}" type="slidenum">
              <a:rPr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3230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0766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800">
              <a:latin typeface="Calibri"/>
              <a:ea typeface="Calibri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de-DE" sz="7200" dirty="0"/>
              <a:t>Nachhaltiger KI-Einsatz in der </a:t>
            </a:r>
            <a:r>
              <a:rPr lang="de-DE" sz="7200" dirty="0" err="1"/>
              <a:t>Tutorienarbeit</a:t>
            </a:r>
            <a:r>
              <a:rPr lang="de-DE" sz="7200" dirty="0"/>
              <a:t> (GW3b)_November: </a:t>
            </a:r>
            <a:r>
              <a:rPr lang="de-DE" sz="7200" dirty="0">
                <a:hlinkClick r:id="rId3"/>
              </a:rPr>
              <a:t>https://online-eval.studiumdigitale.uni-frankfurt.de/evasys/online.php?p=SURF5</a:t>
            </a:r>
            <a:r>
              <a:rPr lang="de-DE" sz="7200" dirty="0"/>
              <a:t> oder https://tinygu.de/GW3b-07112025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3A043C-315B-1F78-3414-B4F7CCD7A3AD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5634F4-4AAF-5A27-789F-8813212A542E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C69670-7503-81BB-8ED4-A59FBBAC1D7E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b="1" dirty="0">
                <a:latin typeface="Calibri"/>
                <a:ea typeface="Calibri"/>
                <a:cs typeface="Arial"/>
              </a:rPr>
              <a:t>Material: Karten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648F12-046E-4127-8C7D-7D95814B0551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76FF0B-01DD-47CC-9E72-18AA85D89101}" type="datetime1">
              <a:rPr lang="de-DE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9006F7-167C-4C9F-8913-57BE30861911}" type="datetime1">
              <a:rPr lang="de-DE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A6D0BC-EAC8-4F5E-A472-E35DAF8E4121}" type="datetime1">
              <a:rPr lang="de-DE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44CA4D-E28C-4132-A9D8-72E138CA3579}" type="datetime1">
              <a:rPr lang="de-DE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6324D8-54CB-4F50-8FF1-0CF2FE1E47A2}" type="datetime1">
              <a:rPr lang="de-DE"/>
              <a:t>07.11.2025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EF4B49-6ECF-4C22-AC2E-E6A617E144BD}" type="datetime1">
              <a:rPr lang="de-DE"/>
              <a:t>07.11.2025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23FF2D-761D-4F99-8067-D96EAECE9823}" type="datetime1">
              <a:rPr lang="de-DE"/>
              <a:t>07.11.2025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923C53-15E2-418C-9D8E-88AA45DBB1C1}" type="datetime1">
              <a:rPr lang="de-DE"/>
              <a:t>07.11.2025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8CD8BF3-A5DC-443E-8A2A-1944A6D5202E}" type="datetime1">
              <a:rPr lang="de-DE"/>
              <a:t>07.11.2025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71428-8878-4663-8DC4-FD46917F313A}" type="datetime1">
              <a:rPr lang="de-DE"/>
              <a:t>07.11.2025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21AA86-C391-4C2B-875E-4006F235EC1C}" type="datetime1">
              <a:rPr lang="de-DE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Grundlagenworkshop „Planung und Organisation von Tutorien“ (GW1)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76C43D-096E-4A8C-BEF8-A9E087FB7937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656/01:2763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.hessenrecht.hessen.de/bshe/document/jlr-HSchulGHE2022V1P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v.hessenrecht.hessen.de/bshe/document/jlr-HSchulGHE2022pP1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83027947/5fc7f08b73?share=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476-04901-8_2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978-3-658-42993-5_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441/4427.184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3681-023-00314-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48441/4427.184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55jfu4ceq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ww.menti.com/al6ymthw23t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005.14165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bd-2024-0042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bd-2024-004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515/bd-2024-0042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eval.studiumdigitale.uni-frankfurt.de/evasys/online.php?p=SURF5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289226" y="2366378"/>
            <a:ext cx="9432312" cy="278239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3052802" y="2217954"/>
            <a:ext cx="336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>
                <a:solidFill>
                  <a:srgbClr val="004F8F"/>
                </a:solidFill>
                <a:latin typeface="Calibri"/>
                <a:cs typeface="Calibri"/>
              </a:rPr>
              <a:t>Willkommen bei der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6358" y="626555"/>
            <a:ext cx="1644735" cy="471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05382" y="609601"/>
            <a:ext cx="1429146" cy="6931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722923" y="302316"/>
            <a:ext cx="1835815" cy="1000445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72D53A-90F3-45F8-BC22-823AA2E9F470}" type="datetime1">
              <a:rPr lang="de-DE"/>
              <a:t>07.11.2025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9CD1CC-DF60-4F1E-922E-A77BD97CE53D}" type="datetime1">
              <a:rPr lang="de-DE"/>
              <a:t>07.11.2025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10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 bwMode="auto">
          <a:xfrm>
            <a:off x="2222500" y="5271459"/>
            <a:ext cx="7759700" cy="145001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de-DE" sz="4400" b="1" dirty="0">
                <a:solidFill>
                  <a:srgbClr val="004F8F"/>
                </a:solidFill>
              </a:rPr>
              <a:t>Was bedeutet „Nachhaltigkeit“?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3754" y="124484"/>
            <a:ext cx="5157192" cy="5157192"/>
          </a:xfrm>
          <a:prstGeom prst="rect">
            <a:avLst/>
          </a:prstGeom>
        </p:spPr>
      </p:pic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AD87C648-ACD5-4155-8EFD-689C4660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792591"/>
            <a:ext cx="9722296" cy="27877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2000" dirty="0"/>
              <a:t>Zukunftsgerichtetes Konzept: </a:t>
            </a:r>
          </a:p>
          <a:p>
            <a:pPr marL="457200" lvl="1" indent="0">
              <a:buNone/>
              <a:defRPr/>
            </a:pPr>
            <a:r>
              <a:rPr lang="de-DE" sz="2000" dirty="0"/>
              <a:t>„Nachhaltige Entwicklung steht […] für die Idee </a:t>
            </a:r>
            <a:r>
              <a:rPr lang="de-DE" sz="2000" b="1" dirty="0"/>
              <a:t>inter- und intragenerationeller Gerechtigkeit</a:t>
            </a:r>
            <a:r>
              <a:rPr lang="de-DE" sz="2000" dirty="0"/>
              <a:t>, die eine Befriedigung von Bedürfnissen der heutigen Generation ermöglicht, ohne die Möglichkeiten künftiger Generationen zu gefährden, ihre Bedürfnisse zu befriedigen“</a:t>
            </a:r>
            <a:r>
              <a:rPr lang="de-DE" sz="2000" baseline="30000" dirty="0"/>
              <a:t>1</a:t>
            </a:r>
          </a:p>
          <a:p>
            <a:pPr>
              <a:defRPr/>
            </a:pPr>
            <a:r>
              <a:rPr lang="de-DE" sz="2000" dirty="0"/>
              <a:t>Aber: Es gibt keine einheitliche Definition</a:t>
            </a:r>
          </a:p>
          <a:p>
            <a:pPr lvl="1">
              <a:defRPr/>
            </a:pPr>
            <a:r>
              <a:rPr lang="de-DE" sz="2000" dirty="0"/>
              <a:t>Was genau „Gerechtigkeit“ ausmacht oder wann eine Zukunft gegenüber einer anderen zu bevorzugen ist, hängt </a:t>
            </a:r>
            <a:r>
              <a:rPr lang="de-DE" sz="2000" b="1" dirty="0"/>
              <a:t>von unterschiedlichen Wahrheitsansprüchen und Normativitätsdiskursen </a:t>
            </a:r>
            <a:r>
              <a:rPr lang="de-DE" sz="2000" dirty="0"/>
              <a:t>ab</a:t>
            </a:r>
            <a:r>
              <a:rPr lang="de-DE" sz="2000" baseline="30000" dirty="0"/>
              <a:t>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11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6225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Was bedeutet ‚Nachhaltigkeit‘?</a:t>
            </a:r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8BB7A5-62A1-4F36-926F-C67FE17CDE5F}"/>
              </a:ext>
            </a:extLst>
          </p:cNvPr>
          <p:cNvSpPr txBox="1"/>
          <p:nvPr/>
        </p:nvSpPr>
        <p:spPr bwMode="auto">
          <a:xfrm>
            <a:off x="824027" y="5041374"/>
            <a:ext cx="10154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1) Barth, M. (2021). „Bildung für nachhaltige Entwicklung.“ T. Schmohl et al. (</a:t>
            </a:r>
            <a:r>
              <a:rPr lang="de-DE" sz="1400" dirty="0" err="1"/>
              <a:t>Hgs</a:t>
            </a:r>
            <a:r>
              <a:rPr lang="de-DE" sz="1400" dirty="0"/>
              <a:t>.), </a:t>
            </a:r>
            <a:r>
              <a:rPr lang="de-DE" sz="1400" i="1" dirty="0"/>
              <a:t>Handbuch Transdisziplinäre Didaktik</a:t>
            </a:r>
            <a:r>
              <a:rPr lang="de-DE" sz="1400" dirty="0"/>
              <a:t>. Bielefeld: </a:t>
            </a:r>
            <a:r>
              <a:rPr lang="de-DE" sz="1400" dirty="0" err="1"/>
              <a:t>transcript</a:t>
            </a:r>
            <a:r>
              <a:rPr lang="de-DE" sz="1400" dirty="0"/>
              <a:t>. 35-44, hier: 35. DOI: </a:t>
            </a:r>
            <a:r>
              <a:rPr lang="de-DE" sz="1400" dirty="0">
                <a:hlinkClick r:id="rId3"/>
              </a:rPr>
              <a:t>https://doi.org/10.25656/01:27638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/>
              <a:t>2) vgl. Grünberger, N. &amp; V. </a:t>
            </a:r>
            <a:r>
              <a:rPr lang="de-DE" sz="1400" dirty="0" err="1"/>
              <a:t>Dander</a:t>
            </a:r>
            <a:r>
              <a:rPr lang="de-DE" sz="1400" dirty="0"/>
              <a:t> (2024). „Über die Diskutierbarkeit bevorzugter Zukünfte in einer nachhaltigen Digitalität.“ B. Maurer, M. Rieckmann &amp; J.-R. </a:t>
            </a:r>
            <a:r>
              <a:rPr lang="de-DE" sz="1400" dirty="0" err="1"/>
              <a:t>Schluchter</a:t>
            </a:r>
            <a:r>
              <a:rPr lang="de-DE" sz="1400" dirty="0"/>
              <a:t> (</a:t>
            </a:r>
            <a:r>
              <a:rPr lang="de-DE" sz="1400" dirty="0" err="1"/>
              <a:t>Hgs</a:t>
            </a:r>
            <a:r>
              <a:rPr lang="de-DE" sz="1400" dirty="0"/>
              <a:t>.), </a:t>
            </a:r>
            <a:r>
              <a:rPr lang="de-DE" sz="1400" i="1" dirty="0"/>
              <a:t>Medien – Bildung – Nachhaltige Entwicklung: Inter- und transdisziplinäre Diskurse</a:t>
            </a:r>
            <a:r>
              <a:rPr lang="de-DE" sz="1400" dirty="0"/>
              <a:t>. Weinheim: Beltz Juventa. 42-56.</a:t>
            </a:r>
          </a:p>
          <a:p>
            <a:pPr algn="l"/>
            <a:endParaRPr lang="de-DE" sz="1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4" name="Fußzeilenplatzhalter 11">
            <a:extLst>
              <a:ext uri="{FF2B5EF4-FFF2-40B4-BE49-F238E27FC236}">
                <a16:creationId xmlns:a16="http://schemas.microsoft.com/office/drawing/2014/main" id="{B112B0D8-B18A-4AA6-A468-F12A2302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04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958845"/>
            <a:ext cx="8426152" cy="113235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1800" dirty="0"/>
              <a:t>Die meisten Nachhaltigkeitsdiskurse sind um drei (bzw. vier) Dimensionen zentriert: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12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6225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Was bedeutet ‚Nachhaltigkeit‘?</a:t>
            </a:r>
            <a:endParaRPr lang="en-GB" dirty="0"/>
          </a:p>
        </p:txBody>
      </p:sp>
      <p:sp>
        <p:nvSpPr>
          <p:cNvPr id="14" name="Fußzeilenplatzhalter 11">
            <a:extLst>
              <a:ext uri="{FF2B5EF4-FFF2-40B4-BE49-F238E27FC236}">
                <a16:creationId xmlns:a16="http://schemas.microsoft.com/office/drawing/2014/main" id="{B112B0D8-B18A-4AA6-A468-F12A2302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5DAA0293-E470-4191-8DF2-840CCC29C517}"/>
              </a:ext>
            </a:extLst>
          </p:cNvPr>
          <p:cNvSpPr txBox="1">
            <a:spLocks/>
          </p:cNvSpPr>
          <p:nvPr/>
        </p:nvSpPr>
        <p:spPr bwMode="auto">
          <a:xfrm>
            <a:off x="4331804" y="2479131"/>
            <a:ext cx="35283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b="1" dirty="0"/>
              <a:t>Soziale </a:t>
            </a:r>
          </a:p>
          <a:p>
            <a:pPr algn="ctr">
              <a:defRPr/>
            </a:pPr>
            <a:r>
              <a:rPr lang="de-DE" b="1" dirty="0"/>
              <a:t>(und kulturelle) Dimension</a:t>
            </a:r>
            <a:endParaRPr lang="en-GB" b="1" dirty="0"/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FA07561C-ABCE-41C2-9D44-CD94C473F3A1}"/>
              </a:ext>
            </a:extLst>
          </p:cNvPr>
          <p:cNvSpPr txBox="1">
            <a:spLocks/>
          </p:cNvSpPr>
          <p:nvPr/>
        </p:nvSpPr>
        <p:spPr bwMode="auto">
          <a:xfrm>
            <a:off x="6672064" y="4374565"/>
            <a:ext cx="295232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600" b="1" dirty="0"/>
              <a:t>Ökonomische</a:t>
            </a:r>
          </a:p>
          <a:p>
            <a:pPr algn="ctr">
              <a:defRPr/>
            </a:pPr>
            <a:r>
              <a:rPr lang="de-DE" sz="3600" b="1" dirty="0"/>
              <a:t>Dimension</a:t>
            </a:r>
            <a:endParaRPr lang="en-GB" sz="3600" b="1" dirty="0"/>
          </a:p>
        </p:txBody>
      </p:sp>
      <p:sp>
        <p:nvSpPr>
          <p:cNvPr id="11" name="Titel 6">
            <a:extLst>
              <a:ext uri="{FF2B5EF4-FFF2-40B4-BE49-F238E27FC236}">
                <a16:creationId xmlns:a16="http://schemas.microsoft.com/office/drawing/2014/main" id="{776836AC-4584-4FD4-862F-B3FBF99CD931}"/>
              </a:ext>
            </a:extLst>
          </p:cNvPr>
          <p:cNvSpPr txBox="1">
            <a:spLocks/>
          </p:cNvSpPr>
          <p:nvPr/>
        </p:nvSpPr>
        <p:spPr bwMode="auto">
          <a:xfrm>
            <a:off x="2754041" y="4341786"/>
            <a:ext cx="254987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b="1" dirty="0"/>
              <a:t>Ökologische Dimension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9288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792590"/>
            <a:ext cx="10154344" cy="456375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DE" sz="1800" dirty="0"/>
              <a:t>Institutionalisierung politischer Nachhaltigkeitsbestrebungen: </a:t>
            </a:r>
          </a:p>
          <a:p>
            <a:pPr marL="0" indent="0">
              <a:buNone/>
              <a:defRPr/>
            </a:pPr>
            <a:r>
              <a:rPr lang="de-DE" sz="1800" dirty="0"/>
              <a:t>Auszug aus dem </a:t>
            </a:r>
            <a:r>
              <a:rPr lang="de-DE" sz="1800" b="1" dirty="0"/>
              <a:t>Hessischen Hochschulgesetz (</a:t>
            </a:r>
            <a:r>
              <a:rPr lang="de-DE" sz="1800" b="1" dirty="0" err="1"/>
              <a:t>HessHG</a:t>
            </a:r>
            <a:r>
              <a:rPr lang="de-DE" sz="1800" b="1" dirty="0"/>
              <a:t>)</a:t>
            </a:r>
          </a:p>
          <a:p>
            <a:pPr marL="0" indent="0">
              <a:buNone/>
              <a:defRPr/>
            </a:pPr>
            <a:endParaRPr lang="de-DE" sz="1800" dirty="0"/>
          </a:p>
          <a:p>
            <a:pPr marL="0" indent="0">
              <a:buNone/>
              <a:defRPr/>
            </a:pPr>
            <a:r>
              <a:rPr lang="de-DE" sz="1800" dirty="0">
                <a:hlinkClick r:id="rId3"/>
              </a:rPr>
              <a:t>§3, Abs. 4</a:t>
            </a:r>
            <a:r>
              <a:rPr lang="de-DE" sz="1800" dirty="0"/>
              <a:t>: </a:t>
            </a:r>
            <a:r>
              <a:rPr lang="de-DE" sz="1800" b="1" dirty="0"/>
              <a:t>Aufgaben aller Hochschulen</a:t>
            </a:r>
          </a:p>
          <a:p>
            <a:pPr marL="0" indent="0">
              <a:buNone/>
              <a:defRPr/>
            </a:pPr>
            <a:r>
              <a:rPr lang="de-DE" sz="1800" dirty="0"/>
              <a:t>„Die Hochschulen legen der Wahrnehmung ihrer Aufgaben die Prinzipien einer nachhaltigen Entwicklung im Sinne eines nachhaltigen Umgangs mit Natur, Umwelt und Menschen und einer bewussten Nutzung von Ressourcen zugrunde; sie wirken an der Nachhaltigkeitsstrategie des Landes mit.“</a:t>
            </a:r>
          </a:p>
          <a:p>
            <a:pPr marL="0" indent="0">
              <a:buNone/>
              <a:defRPr/>
            </a:pPr>
            <a:endParaRPr lang="de-DE" sz="1800" dirty="0"/>
          </a:p>
          <a:p>
            <a:pPr marL="0" indent="0">
              <a:buNone/>
              <a:defRPr/>
            </a:pPr>
            <a:r>
              <a:rPr lang="de-DE" sz="1800" dirty="0">
                <a:hlinkClick r:id="rId4"/>
              </a:rPr>
              <a:t>§15, Abs. 1</a:t>
            </a:r>
            <a:r>
              <a:rPr lang="de-DE" sz="1800" dirty="0"/>
              <a:t>: </a:t>
            </a:r>
            <a:r>
              <a:rPr lang="de-DE" sz="1800" b="1" dirty="0"/>
              <a:t>Ziele des Studiums</a:t>
            </a:r>
          </a:p>
          <a:p>
            <a:pPr marL="0" indent="0">
              <a:buNone/>
              <a:defRPr/>
            </a:pPr>
            <a:r>
              <a:rPr lang="de-DE" sz="1800" dirty="0"/>
              <a:t>„ Lehre und Studium vermitteln wissenschaftlich-kritisches Denken“ und „fördern verantwortliches Handeln im freiheitlichen, demokratischen und sozialen Rechtsstaat, die Befähigung zum gesellschaftlichen Engagement, die Bildung für nachhaltige Entwicklung und die Persönlichkeitsentwicklung.“</a:t>
            </a:r>
          </a:p>
          <a:p>
            <a:pPr marL="0" indent="0">
              <a:buNone/>
              <a:defRPr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6225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Was bedeutet ‚Nachhaltigkeit‘?</a:t>
            </a:r>
            <a:endParaRPr lang="en-GB" dirty="0"/>
          </a:p>
        </p:txBody>
      </p:sp>
      <p:sp>
        <p:nvSpPr>
          <p:cNvPr id="14" name="Fußzeilenplatzhalter 11">
            <a:extLst>
              <a:ext uri="{FF2B5EF4-FFF2-40B4-BE49-F238E27FC236}">
                <a16:creationId xmlns:a16="http://schemas.microsoft.com/office/drawing/2014/main" id="{B112B0D8-B18A-4AA6-A468-F12A2302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429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340768"/>
            <a:ext cx="10154344" cy="456375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DE" sz="1800" dirty="0"/>
              <a:t>Wie kann man Nachhaltigkeitsbilanzen bewerten – beispielsweise von KI?</a:t>
            </a:r>
            <a:endParaRPr lang="de-DE" sz="1800" baseline="30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de-DE" sz="1800" dirty="0">
                <a:sym typeface="Wingdings" panose="05000000000000000000" pitchFamily="2" charset="2"/>
              </a:rPr>
              <a:t>Blick auf den kompletten „Lebenszyklus“ sowie unterschiedliche Auswirkungen der Nutzung richten</a:t>
            </a:r>
            <a:r>
              <a:rPr lang="de-DE" sz="1800" baseline="30000" dirty="0">
                <a:sym typeface="Wingdings" panose="05000000000000000000" pitchFamily="2" charset="2"/>
              </a:rPr>
              <a:t>1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de-DE" sz="1800" dirty="0">
                <a:sym typeface="Wingdings" panose="05000000000000000000" pitchFamily="2" charset="2"/>
              </a:rPr>
              <a:t>Nachhaltigkeit </a:t>
            </a:r>
            <a:r>
              <a:rPr lang="de-DE" sz="1800" i="1" dirty="0">
                <a:sym typeface="Wingdings" panose="05000000000000000000" pitchFamily="2" charset="2"/>
              </a:rPr>
              <a:t>von</a:t>
            </a:r>
            <a:r>
              <a:rPr lang="de-DE" sz="1800" dirty="0">
                <a:sym typeface="Wingdings" panose="05000000000000000000" pitchFamily="2" charset="2"/>
              </a:rPr>
              <a:t> KI ↔ Nachhaltigkeit </a:t>
            </a:r>
            <a:r>
              <a:rPr lang="de-DE" sz="1800" i="1" dirty="0">
                <a:sym typeface="Wingdings" panose="05000000000000000000" pitchFamily="2" charset="2"/>
              </a:rPr>
              <a:t>durch</a:t>
            </a:r>
            <a:r>
              <a:rPr lang="de-DE" sz="1800" dirty="0">
                <a:sym typeface="Wingdings" panose="05000000000000000000" pitchFamily="2" charset="2"/>
              </a:rPr>
              <a:t> KI</a:t>
            </a:r>
            <a:endParaRPr lang="de-DE" sz="1800" baseline="300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de-DE" sz="1800" baseline="300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de-DE" sz="1800" b="1" dirty="0">
                <a:sym typeface="Wingdings" panose="05000000000000000000" pitchFamily="2" charset="2"/>
              </a:rPr>
              <a:t>Erstellung von KI-Produkten </a:t>
            </a:r>
          </a:p>
          <a:p>
            <a:pPr>
              <a:spcBef>
                <a:spcPts val="600"/>
              </a:spcBef>
              <a:defRPr/>
            </a:pPr>
            <a:r>
              <a:rPr lang="de-DE" sz="1800" dirty="0">
                <a:sym typeface="Wingdings" panose="05000000000000000000" pitchFamily="2" charset="2"/>
              </a:rPr>
              <a:t>Konzeptionierungsphase: Definierung der Model </a:t>
            </a:r>
            <a:r>
              <a:rPr lang="de-DE" sz="1800" dirty="0" err="1">
                <a:sym typeface="Wingdings" panose="05000000000000000000" pitchFamily="2" charset="2"/>
              </a:rPr>
              <a:t>Requirements</a:t>
            </a:r>
            <a:endParaRPr lang="de-DE" sz="18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defRPr/>
            </a:pPr>
            <a:r>
              <a:rPr lang="de-DE" sz="1800" dirty="0">
                <a:sym typeface="Wingdings" panose="05000000000000000000" pitchFamily="2" charset="2"/>
              </a:rPr>
              <a:t>Datenphase: Sammlung, Bereinigung und Beschriftung von Daten</a:t>
            </a:r>
          </a:p>
          <a:p>
            <a:pPr>
              <a:spcBef>
                <a:spcPts val="600"/>
              </a:spcBef>
              <a:defRPr/>
            </a:pPr>
            <a:r>
              <a:rPr lang="de-DE" sz="1800" dirty="0">
                <a:sym typeface="Wingdings" panose="05000000000000000000" pitchFamily="2" charset="2"/>
              </a:rPr>
              <a:t>Modellphasen: Modell wird trainiert, getestet und evaluiert</a:t>
            </a:r>
          </a:p>
          <a:p>
            <a:pPr marL="0" indent="0">
              <a:buNone/>
              <a:defRPr/>
            </a:pPr>
            <a:r>
              <a:rPr lang="de-DE" sz="1800" dirty="0">
                <a:sym typeface="Wingdings" panose="05000000000000000000" pitchFamily="2" charset="2"/>
              </a:rPr>
              <a:t> ggf. mit mehreren Feedback Loops</a:t>
            </a:r>
          </a:p>
          <a:p>
            <a:pPr marL="0" indent="0">
              <a:buNone/>
              <a:defRPr/>
            </a:pPr>
            <a:endParaRPr lang="de-DE" sz="1800" dirty="0"/>
          </a:p>
          <a:p>
            <a:pPr marL="0" indent="0">
              <a:buNone/>
              <a:defRPr/>
            </a:pPr>
            <a:r>
              <a:rPr lang="de-DE" sz="1800" b="1" dirty="0"/>
              <a:t>Nutzung von KI-Produkten</a:t>
            </a:r>
          </a:p>
          <a:p>
            <a:pPr>
              <a:spcBef>
                <a:spcPts val="600"/>
              </a:spcBef>
              <a:defRPr/>
            </a:pPr>
            <a:r>
              <a:rPr lang="de-DE" sz="1800" dirty="0"/>
              <a:t>Nutzung durch Personen, Unternehmen und Institutionen</a:t>
            </a:r>
          </a:p>
          <a:p>
            <a:pPr>
              <a:spcBef>
                <a:spcPts val="600"/>
              </a:spcBef>
              <a:defRPr/>
            </a:pPr>
            <a:r>
              <a:rPr lang="de-DE" sz="1800" dirty="0"/>
              <a:t>Konsequenzen dieser Nutzungen (kurz- und langfristig)</a:t>
            </a:r>
          </a:p>
          <a:p>
            <a:pPr marL="0" indent="0">
              <a:buNone/>
              <a:defRPr/>
            </a:pPr>
            <a:br>
              <a:rPr lang="de-DE" sz="1400" dirty="0"/>
            </a:br>
            <a:r>
              <a:rPr lang="de-DE" sz="1400" dirty="0"/>
              <a:t>1) „</a:t>
            </a:r>
            <a:r>
              <a:rPr lang="de-DE" sz="1400" dirty="0">
                <a:hlinkClick r:id="rId3"/>
              </a:rPr>
              <a:t>Nachhaltige KI - Lebenszyklus</a:t>
            </a:r>
            <a:r>
              <a:rPr lang="de-DE" sz="1400" dirty="0"/>
              <a:t>“ (2024, Video von: KI-Campus)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14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6225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Was bedeutet ‚Nachhaltigkeit‘?</a:t>
            </a:r>
            <a:endParaRPr lang="en-GB" dirty="0"/>
          </a:p>
        </p:txBody>
      </p:sp>
      <p:sp>
        <p:nvSpPr>
          <p:cNvPr id="14" name="Fußzeilenplatzhalter 11">
            <a:extLst>
              <a:ext uri="{FF2B5EF4-FFF2-40B4-BE49-F238E27FC236}">
                <a16:creationId xmlns:a16="http://schemas.microsoft.com/office/drawing/2014/main" id="{B112B0D8-B18A-4AA6-A468-F12A2302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08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D27F5C1-70D4-74CE-0D4C-A6E7AD35409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369EC99E-BE72-A32D-3273-60FA27D2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9CD1CC-DF60-4F1E-922E-A77BD97CE53D}" type="datetime1">
              <a:rPr lang="de-DE"/>
              <a:t>07.11.2025</a:t>
            </a:fld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64E377F-A9DD-E03F-A34F-2B9BD98A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B28987-4DA7-8AE4-CCBA-04420D2B4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3754" y="124484"/>
            <a:ext cx="5157192" cy="5157192"/>
          </a:xfrm>
          <a:prstGeom prst="rect">
            <a:avLst/>
          </a:prstGeom>
        </p:spPr>
      </p:pic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9F2CD1AE-E049-47D7-9ABF-1D0E8DF1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8CED0204-9923-0F3D-0D8C-AFF6F1DF15E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30988" y="5013176"/>
            <a:ext cx="7759700" cy="145001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de-DE" sz="4400" b="1" dirty="0">
                <a:solidFill>
                  <a:srgbClr val="004F8F"/>
                </a:solidFill>
              </a:rPr>
              <a:t>KI als Werkzeug – Erfahrungen und Ansichten</a:t>
            </a:r>
          </a:p>
        </p:txBody>
      </p:sp>
    </p:spTree>
    <p:extLst>
      <p:ext uri="{BB962C8B-B14F-4D97-AF65-F5344CB8AC3E}">
        <p14:creationId xmlns:p14="http://schemas.microsoft.com/office/powerpoint/2010/main" val="265512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577400"/>
            <a:ext cx="9146232" cy="331855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2400" b="1" dirty="0"/>
              <a:t>Die Neutralitätsthese der Technik</a:t>
            </a:r>
          </a:p>
          <a:p>
            <a:pPr marL="0" indent="0">
              <a:buNone/>
              <a:defRPr/>
            </a:pPr>
            <a:r>
              <a:rPr lang="de-DE" sz="1800" dirty="0"/>
              <a:t>„Gelegentlich wird die These der </a:t>
            </a:r>
            <a:r>
              <a:rPr lang="de-DE" sz="1800" b="1" dirty="0"/>
              <a:t>Wertneutralität aller Technologie </a:t>
            </a:r>
            <a:r>
              <a:rPr lang="de-DE" sz="1800" dirty="0"/>
              <a:t>vertreten. Das Hauptargument zur Unterstützung dieser These lautet, dass es sich bei der Technologie lediglich um ein </a:t>
            </a:r>
            <a:r>
              <a:rPr lang="de-DE" sz="1800" b="1" dirty="0"/>
              <a:t>neutrales Mittel </a:t>
            </a:r>
            <a:r>
              <a:rPr lang="de-DE" sz="1800" dirty="0"/>
              <a:t>zum Erreichen eines bestimmten Zwecks handelt, das zum Vor- oder Nachteil genutzt werden kann. </a:t>
            </a:r>
            <a:r>
              <a:rPr lang="de-DE" sz="1800" b="1" dirty="0"/>
              <a:t>Somit ergibt sich der jeweilige Wert aus der Nutzung und erwächst nicht aus der Technologie selbst</a:t>
            </a:r>
            <a:r>
              <a:rPr lang="de-DE" sz="1800" dirty="0"/>
              <a:t>. Das bedeutet auch, dass die </a:t>
            </a:r>
            <a:r>
              <a:rPr lang="de-DE" sz="1800" b="1" dirty="0"/>
              <a:t>negativen Auswirkungen der Technologie den Nutzern zuzuschreiben sind</a:t>
            </a:r>
            <a:r>
              <a:rPr lang="de-DE" sz="1800" dirty="0"/>
              <a:t> und nicht den technologischen Artefakten oder ihren Gestaltern selbst.“</a:t>
            </a:r>
            <a:r>
              <a:rPr lang="de-DE" sz="1800" baseline="30000" dirty="0"/>
              <a:t>1</a:t>
            </a:r>
          </a:p>
          <a:p>
            <a:pPr marL="0" indent="0">
              <a:buNone/>
              <a:defRPr/>
            </a:pPr>
            <a:endParaRPr lang="de-DE" sz="1800" dirty="0"/>
          </a:p>
          <a:p>
            <a:pPr marL="0" indent="0">
              <a:buNone/>
              <a:defRPr/>
            </a:pPr>
            <a:r>
              <a:rPr lang="de-DE" sz="2400" b="1" dirty="0"/>
              <a:t>Was denkt ihr: Ist KI ein neutrales Mittel oder trägt sie bereits einen intrinsischen Wert in sich?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16</a:t>
            </a:fld>
            <a:endParaRPr lang="de-DE"/>
          </a:p>
        </p:txBody>
      </p:sp>
      <p:sp>
        <p:nvSpPr>
          <p:cNvPr id="9" name="Ellipse 8"/>
          <p:cNvSpPr/>
          <p:nvPr/>
        </p:nvSpPr>
        <p:spPr bwMode="auto">
          <a:xfrm>
            <a:off x="9706188" y="311151"/>
            <a:ext cx="2193712" cy="2109737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400" b="1" dirty="0"/>
          </a:p>
          <a:p>
            <a:pPr algn="ctr">
              <a:defRPr/>
            </a:pPr>
            <a:r>
              <a:rPr lang="de-DE" sz="2400" b="1" dirty="0"/>
              <a:t>Plenums-diskussion</a:t>
            </a: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426152" cy="1325563"/>
          </a:xfrm>
        </p:spPr>
        <p:txBody>
          <a:bodyPr/>
          <a:lstStyle/>
          <a:p>
            <a:pPr>
              <a:defRPr/>
            </a:pPr>
            <a:r>
              <a:rPr lang="de-DE" dirty="0"/>
              <a:t>KI als Werkzeug</a:t>
            </a:r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8BB7A5-62A1-4F36-926F-C67FE17CDE5F}"/>
              </a:ext>
            </a:extLst>
          </p:cNvPr>
          <p:cNvSpPr txBox="1"/>
          <p:nvPr/>
        </p:nvSpPr>
        <p:spPr bwMode="auto">
          <a:xfrm>
            <a:off x="824027" y="5041374"/>
            <a:ext cx="10154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1) „Die Neutralitätsthese der Technik.“ (2021). </a:t>
            </a:r>
            <a:r>
              <a:rPr lang="de-DE" sz="1400" i="1" dirty="0"/>
              <a:t>Handbuch Technikethik</a:t>
            </a:r>
            <a:r>
              <a:rPr lang="de-DE" sz="1400" dirty="0"/>
              <a:t>, 2. aktualisierte u. erweiterte Aufl. Berlin: Springer. </a:t>
            </a:r>
          </a:p>
          <a:p>
            <a:pPr algn="l"/>
            <a:r>
              <a:rPr lang="de-DE" sz="1400" dirty="0"/>
              <a:t>DOI: </a:t>
            </a:r>
            <a:r>
              <a:rPr lang="de-DE" sz="1400" dirty="0">
                <a:hlinkClick r:id="rId3"/>
              </a:rPr>
              <a:t>https://doi.org/10.1007/978-3-476-04901-8_25</a:t>
            </a:r>
            <a:r>
              <a:rPr lang="de-DE" sz="1400" dirty="0"/>
              <a:t>. Siehe dazu auch: </a:t>
            </a:r>
            <a:r>
              <a:rPr lang="de-DE" sz="1400" dirty="0" err="1"/>
              <a:t>Simis</a:t>
            </a:r>
            <a:r>
              <a:rPr lang="de-DE" sz="1400" dirty="0"/>
              <a:t>, C. &amp; S. </a:t>
            </a:r>
            <a:r>
              <a:rPr lang="de-DE" sz="1400" dirty="0" err="1"/>
              <a:t>Weydner</a:t>
            </a:r>
            <a:r>
              <a:rPr lang="de-DE" sz="1400" dirty="0"/>
              <a:t>-Volkmann (2024). „KI-gestützte Learning Analytics: Geschenk oder Falle für die Hochschulbildung? Ein ethischer Exkurs.“ P. Salden &amp; J. Leschke (</a:t>
            </a:r>
            <a:r>
              <a:rPr lang="de-DE" sz="1400" dirty="0" err="1"/>
              <a:t>Hgs</a:t>
            </a:r>
            <a:r>
              <a:rPr lang="de-DE" sz="1400" dirty="0"/>
              <a:t>.), </a:t>
            </a:r>
            <a:r>
              <a:rPr lang="de-DE" sz="1400" i="1" dirty="0"/>
              <a:t>Learning Analytics und Künstliche Intelligenz in Studium und Lehre: Erfahrungen und Schlussfolgerungen aus einer hochschulweiten Erprobung</a:t>
            </a:r>
            <a:r>
              <a:rPr lang="de-DE" sz="1400" dirty="0"/>
              <a:t>. Wiesbaden: Springer. 127-148. DOI: </a:t>
            </a:r>
            <a:r>
              <a:rPr lang="de-DE" sz="1400" dirty="0">
                <a:hlinkClick r:id="rId4"/>
              </a:rPr>
              <a:t>https://doi.org/10.1007/978-3-658-42993-5_8</a:t>
            </a:r>
            <a:r>
              <a:rPr lang="de-DE" sz="1400" dirty="0"/>
              <a:t> </a:t>
            </a:r>
            <a:endParaRPr lang="de-DE" sz="1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4" name="Fußzeilenplatzhalter 11">
            <a:extLst>
              <a:ext uri="{FF2B5EF4-FFF2-40B4-BE49-F238E27FC236}">
                <a16:creationId xmlns:a16="http://schemas.microsoft.com/office/drawing/2014/main" id="{B112B0D8-B18A-4AA6-A468-F12A2302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17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908090" y="1910117"/>
            <a:ext cx="4179798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1800" b="1" dirty="0"/>
              <a:t>Selbstbestimmungstheorie nach Edward Deci und Richard M. Ryan</a:t>
            </a:r>
          </a:p>
          <a:p>
            <a:pPr marL="0" indent="0">
              <a:buNone/>
              <a:defRPr/>
            </a:pPr>
            <a:r>
              <a:rPr lang="de-DE" sz="1800" dirty="0"/>
              <a:t>Menschliches Verhalten wird maßgeblich durch drei angeborene psychologische Grundbedürfnisse motiviert:</a:t>
            </a:r>
          </a:p>
          <a:p>
            <a:pPr>
              <a:defRPr/>
            </a:pPr>
            <a:r>
              <a:rPr lang="de-DE" sz="1800" dirty="0"/>
              <a:t>Bedürfnis nach Kompetenz oder Wirksamkeit</a:t>
            </a:r>
          </a:p>
          <a:p>
            <a:pPr>
              <a:defRPr/>
            </a:pPr>
            <a:r>
              <a:rPr lang="de-DE" sz="1800" dirty="0"/>
              <a:t>Bedürfnis nach Autonomie oder Selbstbestimmung</a:t>
            </a:r>
          </a:p>
          <a:p>
            <a:pPr>
              <a:defRPr/>
            </a:pPr>
            <a:r>
              <a:rPr lang="de-DE" sz="1800" dirty="0"/>
              <a:t>Bedürfnis nach sozialer Eingebundenheit oder Zugehörigkeit</a:t>
            </a:r>
            <a:r>
              <a:rPr lang="de-DE" sz="1800" baseline="30000" dirty="0"/>
              <a:t>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KI als Werkzeug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877877" y="1284446"/>
            <a:ext cx="586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KI und psychologische Grundbedürfnisse: Illusion vs. Realität</a:t>
            </a:r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8BB7A5-62A1-4F36-926F-C67FE17CDE5F}"/>
              </a:ext>
            </a:extLst>
          </p:cNvPr>
          <p:cNvSpPr txBox="1"/>
          <p:nvPr/>
        </p:nvSpPr>
        <p:spPr bwMode="auto">
          <a:xfrm>
            <a:off x="908090" y="5751829"/>
            <a:ext cx="1015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1) vgl. Deci, E. &amp; R. M. Ryan (1993). „Die Selbstbestimmungstheorie der Motivation und ihre Bedeutung für die Pädagogik.“ </a:t>
            </a:r>
            <a:r>
              <a:rPr lang="de-DE" sz="1400" i="1" dirty="0"/>
              <a:t>Zeitschrift für Pädagogik</a:t>
            </a:r>
            <a:r>
              <a:rPr lang="de-DE" sz="1400" dirty="0"/>
              <a:t> 32, 2. 223-238.</a:t>
            </a:r>
            <a:endParaRPr lang="en-GB" sz="140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EEC52D1-5C21-4BC8-AAD2-78E78839CA12}"/>
              </a:ext>
            </a:extLst>
          </p:cNvPr>
          <p:cNvSpPr txBox="1">
            <a:spLocks/>
          </p:cNvSpPr>
          <p:nvPr/>
        </p:nvSpPr>
        <p:spPr bwMode="auto">
          <a:xfrm>
            <a:off x="6096000" y="1910117"/>
            <a:ext cx="5331926" cy="3629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/>
              <a:t>KI läuft Gefahr, diese Bedürfnisse </a:t>
            </a:r>
            <a:r>
              <a:rPr lang="de-DE" sz="1800" b="1" i="1" dirty="0"/>
              <a:t>scheinbar</a:t>
            </a:r>
            <a:r>
              <a:rPr lang="de-DE" sz="1800" b="1" dirty="0"/>
              <a:t> zu befriedigen, obwohl ggf. das Gegenteil der Fall ist!</a:t>
            </a:r>
          </a:p>
          <a:p>
            <a:pPr>
              <a:defRPr/>
            </a:pPr>
            <a:r>
              <a:rPr lang="de-DE" sz="1800" dirty="0"/>
              <a:t>Problemlösung gibt </a:t>
            </a:r>
            <a:r>
              <a:rPr lang="de-DE" sz="1800" b="1" dirty="0"/>
              <a:t>Illusion von Kompetenz </a:t>
            </a:r>
            <a:r>
              <a:rPr lang="de-DE" sz="1800" dirty="0"/>
              <a:t>– obwohl man das Problem evtl. nicht hätte alleine lösen können</a:t>
            </a:r>
          </a:p>
          <a:p>
            <a:pPr>
              <a:defRPr/>
            </a:pPr>
            <a:r>
              <a:rPr lang="de-DE" sz="1800" dirty="0"/>
              <a:t>Abwesenheit anderer Personen gibt </a:t>
            </a:r>
            <a:r>
              <a:rPr lang="de-DE" sz="1800" b="1" dirty="0"/>
              <a:t>Illusion von Autonomie</a:t>
            </a:r>
            <a:r>
              <a:rPr lang="de-DE" sz="1800" dirty="0"/>
              <a:t> – obwohl man nicht selbstständig und selbstbestimmt gearbeitet hat</a:t>
            </a:r>
          </a:p>
          <a:p>
            <a:pPr>
              <a:defRPr/>
            </a:pPr>
            <a:r>
              <a:rPr lang="de-DE" sz="1800" dirty="0"/>
              <a:t>Dialogische Struktur gibt </a:t>
            </a:r>
            <a:r>
              <a:rPr lang="de-DE" sz="1800" b="1" dirty="0"/>
              <a:t>Illusion von sozialer Eingebundenheit </a:t>
            </a:r>
            <a:r>
              <a:rPr lang="de-DE" sz="1800" dirty="0"/>
              <a:t>– obwohl man sich nicht in realer Gesellschaft befindet</a:t>
            </a:r>
          </a:p>
          <a:p>
            <a:pPr marL="0" indent="0">
              <a:buNone/>
              <a:defRPr/>
            </a:pPr>
            <a:endParaRPr lang="de-DE" sz="1800" dirty="0"/>
          </a:p>
          <a:p>
            <a:pPr marL="0" indent="0">
              <a:buNone/>
              <a:defRPr/>
            </a:pPr>
            <a:r>
              <a:rPr lang="de-DE" sz="1800" b="1" i="1" dirty="0">
                <a:sym typeface="Wingdings" panose="05000000000000000000" pitchFamily="2" charset="2"/>
              </a:rPr>
              <a:t> Es kommt jeweils auf die Art der Nutzung an!</a:t>
            </a:r>
            <a:endParaRPr lang="de-DE" sz="1800" b="1" i="1" dirty="0"/>
          </a:p>
        </p:txBody>
      </p:sp>
      <p:sp>
        <p:nvSpPr>
          <p:cNvPr id="15" name="Fußzeilenplatzhalter 11">
            <a:extLst>
              <a:ext uri="{FF2B5EF4-FFF2-40B4-BE49-F238E27FC236}">
                <a16:creationId xmlns:a16="http://schemas.microsoft.com/office/drawing/2014/main" id="{D11E07DF-EDF4-467B-9745-72287434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05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77877" y="1906942"/>
            <a:ext cx="4642059" cy="33123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000" b="1" dirty="0"/>
              <a:t>„</a:t>
            </a:r>
            <a:r>
              <a:rPr lang="de-DE" sz="2000" b="1" dirty="0" err="1"/>
              <a:t>Deskilling</a:t>
            </a:r>
            <a:r>
              <a:rPr lang="de-DE" sz="2000" b="1" dirty="0"/>
              <a:t>“</a:t>
            </a:r>
            <a:r>
              <a:rPr lang="de-DE" sz="2000" dirty="0"/>
              <a:t>😱</a:t>
            </a:r>
            <a:endParaRPr sz="2000" dirty="0"/>
          </a:p>
          <a:p>
            <a:pPr>
              <a:defRPr/>
            </a:pPr>
            <a:r>
              <a:rPr lang="de-DE" sz="1800" dirty="0"/>
              <a:t>KI-Einsatz macht menschliche Kompetenz scheinbar überflüssig</a:t>
            </a:r>
          </a:p>
          <a:p>
            <a:pPr>
              <a:defRPr/>
            </a:pPr>
            <a:r>
              <a:rPr lang="de-DE" sz="1800" dirty="0"/>
              <a:t>Ein höherer Wissensstand bringt Personen keine Vorteile mehr und wird deswegen nicht (mehr) als erstrebenswert erachtet</a:t>
            </a:r>
            <a:r>
              <a:rPr lang="de-DE" sz="1800" baseline="30000" dirty="0"/>
              <a:t>1</a:t>
            </a:r>
          </a:p>
          <a:p>
            <a:pPr marL="0" indent="0">
              <a:buNone/>
              <a:defRPr/>
            </a:pPr>
            <a:r>
              <a:rPr lang="de-DE" sz="1800" i="1" dirty="0"/>
              <a:t>Beispiel: Studierende lassen ihre Übungsaufgaben durch KI lösen und haben selbst keinen Lern-/Übungseffekt</a:t>
            </a:r>
            <a:r>
              <a:rPr lang="de-DE" sz="1800" i="1" baseline="30000" dirty="0"/>
              <a:t>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KI als Werkzeug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877877" y="128444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Die Integration von KI in Arbeitsprozesse</a:t>
            </a:r>
            <a:endParaRPr lang="en-GB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CA7E1AF-D19B-465A-BE8E-291F92239FF7}"/>
              </a:ext>
            </a:extLst>
          </p:cNvPr>
          <p:cNvSpPr txBox="1">
            <a:spLocks/>
          </p:cNvSpPr>
          <p:nvPr/>
        </p:nvSpPr>
        <p:spPr bwMode="auto">
          <a:xfrm>
            <a:off x="6384488" y="1906942"/>
            <a:ext cx="4896544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 sz="2000" b="1" dirty="0"/>
              <a:t>„</a:t>
            </a:r>
            <a:r>
              <a:rPr lang="de-DE" sz="2000" b="1" dirty="0" err="1"/>
              <a:t>Upskilling</a:t>
            </a:r>
            <a:r>
              <a:rPr lang="de-DE" sz="2000" b="1" dirty="0"/>
              <a:t>“</a:t>
            </a:r>
            <a:r>
              <a:rPr lang="de-DE" sz="2000" dirty="0"/>
              <a:t>😊</a:t>
            </a:r>
            <a:endParaRPr lang="de-DE" sz="3200" dirty="0"/>
          </a:p>
          <a:p>
            <a:pPr>
              <a:defRPr/>
            </a:pPr>
            <a:r>
              <a:rPr lang="de-DE" sz="1800" dirty="0"/>
              <a:t>KI ermöglicht einer Person intensiveres, anspruchsvolleres Arbeiten</a:t>
            </a:r>
          </a:p>
          <a:p>
            <a:pPr>
              <a:defRPr/>
            </a:pPr>
            <a:r>
              <a:rPr lang="de-DE" sz="1800" dirty="0"/>
              <a:t>Erwerb neuer Kompetenzen (</a:t>
            </a:r>
            <a:r>
              <a:rPr lang="de-DE" sz="1800" i="1" dirty="0"/>
              <a:t>AI </a:t>
            </a:r>
            <a:r>
              <a:rPr lang="de-DE" sz="1800" i="1" dirty="0" err="1"/>
              <a:t>Literacy</a:t>
            </a:r>
            <a:r>
              <a:rPr lang="de-DE" sz="1800" dirty="0"/>
              <a:t>) zur effektiveren Nutzung von KI</a:t>
            </a:r>
            <a:r>
              <a:rPr lang="de-DE" sz="1800" baseline="30000" dirty="0"/>
              <a:t>1</a:t>
            </a:r>
          </a:p>
          <a:p>
            <a:pPr marL="0" indent="0">
              <a:buNone/>
              <a:defRPr/>
            </a:pPr>
            <a:r>
              <a:rPr lang="de-DE" sz="1800" i="1" dirty="0"/>
              <a:t>Beispiel: Studierende greifen für einfache Teilaufgaben auf KI zurück, um mehr Zeit für höherwertige Aufgaben zu haben</a:t>
            </a:r>
            <a:r>
              <a:rPr lang="de-DE" sz="1800" i="1" baseline="30000" dirty="0"/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107C61A-E280-4DE2-A054-5641B6A6A42A}"/>
              </a:ext>
            </a:extLst>
          </p:cNvPr>
          <p:cNvSpPr txBox="1"/>
          <p:nvPr/>
        </p:nvSpPr>
        <p:spPr bwMode="auto">
          <a:xfrm>
            <a:off x="838200" y="4988778"/>
            <a:ext cx="10442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1) vgl. </a:t>
            </a:r>
            <a:r>
              <a:rPr lang="de-DE" sz="1400" dirty="0" err="1"/>
              <a:t>Crowston</a:t>
            </a:r>
            <a:r>
              <a:rPr lang="de-DE" sz="1400" dirty="0"/>
              <a:t>, K. &amp; F. </a:t>
            </a:r>
            <a:r>
              <a:rPr lang="de-DE" sz="1400" dirty="0" err="1"/>
              <a:t>Bolici</a:t>
            </a:r>
            <a:r>
              <a:rPr lang="de-DE" sz="1400" dirty="0"/>
              <a:t> (2025). „</a:t>
            </a:r>
            <a:r>
              <a:rPr lang="de-DE" sz="1400" dirty="0" err="1"/>
              <a:t>Deskilling</a:t>
            </a:r>
            <a:r>
              <a:rPr lang="de-DE" sz="1400" dirty="0"/>
              <a:t> and </a:t>
            </a:r>
            <a:r>
              <a:rPr lang="de-DE" sz="1400" dirty="0" err="1"/>
              <a:t>Upskilling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AI </a:t>
            </a:r>
            <a:r>
              <a:rPr lang="de-DE" sz="1400" dirty="0" err="1"/>
              <a:t>systems</a:t>
            </a:r>
            <a:r>
              <a:rPr lang="de-DE" sz="1400" dirty="0"/>
              <a:t>.“ </a:t>
            </a:r>
            <a:r>
              <a:rPr lang="de-DE" sz="1400" i="1" dirty="0"/>
              <a:t>Information Research </a:t>
            </a:r>
            <a:r>
              <a:rPr lang="de-DE" sz="1400" dirty="0"/>
              <a:t>30, </a:t>
            </a:r>
            <a:r>
              <a:rPr lang="de-DE" sz="1400" dirty="0" err="1"/>
              <a:t>iConf</a:t>
            </a:r>
            <a:r>
              <a:rPr lang="de-DE" sz="1400" dirty="0"/>
              <a:t>. 1009-1023. </a:t>
            </a:r>
            <a:r>
              <a:rPr lang="pt-BR" sz="1400" b="0" u="none" strike="noStrike" baseline="0" dirty="0">
                <a:solidFill>
                  <a:srgbClr val="000000"/>
                </a:solidFill>
              </a:rPr>
              <a:t>DOI: </a:t>
            </a:r>
            <a:r>
              <a:rPr lang="pt-BR" sz="1400" b="0" u="none" strike="noStrike" baseline="0" dirty="0">
                <a:solidFill>
                  <a:srgbClr val="0562C1"/>
                </a:solidFill>
              </a:rPr>
              <a:t>https://doi.org/10.47989/ir30iConf47143 </a:t>
            </a:r>
          </a:p>
          <a:p>
            <a:pPr indent="-360000"/>
            <a:r>
              <a:rPr lang="en-GB" sz="1400" dirty="0"/>
              <a:t>2) </a:t>
            </a:r>
            <a:r>
              <a:rPr lang="en-GB" sz="1400" dirty="0" err="1"/>
              <a:t>vgl</a:t>
            </a:r>
            <a:r>
              <a:rPr lang="en-GB" sz="1400" dirty="0"/>
              <a:t>. Spannagel, C. (2024). “</a:t>
            </a:r>
            <a:r>
              <a:rPr lang="en-GB" sz="1400" dirty="0" err="1"/>
              <a:t>Künstliche</a:t>
            </a:r>
            <a:r>
              <a:rPr lang="en-GB" sz="1400" dirty="0"/>
              <a:t> </a:t>
            </a:r>
            <a:r>
              <a:rPr lang="en-GB" sz="1400" dirty="0" err="1"/>
              <a:t>Intelligenz</a:t>
            </a:r>
            <a:r>
              <a:rPr lang="en-GB" sz="1400" dirty="0"/>
              <a:t> in der </a:t>
            </a:r>
            <a:r>
              <a:rPr lang="en-GB" sz="1400" dirty="0" err="1"/>
              <a:t>tutoriellen</a:t>
            </a:r>
            <a:r>
              <a:rPr lang="en-GB" sz="1400" dirty="0"/>
              <a:t> Arbeit: </a:t>
            </a:r>
            <a:r>
              <a:rPr lang="en-GB" sz="1400" dirty="0" err="1"/>
              <a:t>Unterstützung</a:t>
            </a:r>
            <a:r>
              <a:rPr lang="en-GB" sz="1400" dirty="0"/>
              <a:t> und </a:t>
            </a:r>
            <a:r>
              <a:rPr lang="en-GB" sz="1400" dirty="0" err="1"/>
              <a:t>Herausforderung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</a:t>
            </a:r>
            <a:r>
              <a:rPr lang="en-GB" sz="1400" dirty="0" err="1"/>
              <a:t>Tutor:innen</a:t>
            </a:r>
            <a:r>
              <a:rPr lang="en-GB" sz="1400" dirty="0"/>
              <a:t>.” M. Heyner et al. (</a:t>
            </a:r>
            <a:r>
              <a:rPr lang="en-GB" sz="1400" dirty="0" err="1"/>
              <a:t>Hgs</a:t>
            </a:r>
            <a:r>
              <a:rPr lang="en-GB" sz="1400" dirty="0"/>
              <a:t>.), </a:t>
            </a:r>
            <a:r>
              <a:rPr lang="en-GB" sz="1400" i="1" dirty="0" err="1"/>
              <a:t>Vernetzt</a:t>
            </a:r>
            <a:r>
              <a:rPr lang="en-GB" sz="1400" i="1" dirty="0"/>
              <a:t>. </a:t>
            </a:r>
            <a:r>
              <a:rPr lang="en-GB" sz="1400" i="1" dirty="0" err="1"/>
              <a:t>Mittendrin</a:t>
            </a:r>
            <a:r>
              <a:rPr lang="en-GB" sz="1400" i="1" dirty="0"/>
              <a:t>. Auf </a:t>
            </a:r>
            <a:r>
              <a:rPr lang="en-GB" sz="1400" i="1" dirty="0" err="1"/>
              <a:t>Augenhöhe</a:t>
            </a:r>
            <a:r>
              <a:rPr lang="en-GB" sz="1400" i="1" dirty="0"/>
              <a:t>. 15 Jahre </a:t>
            </a:r>
            <a:r>
              <a:rPr lang="en-GB" sz="1400" i="1" dirty="0" err="1"/>
              <a:t>Netzwerk</a:t>
            </a:r>
            <a:r>
              <a:rPr lang="en-GB" sz="1400" i="1" dirty="0"/>
              <a:t> </a:t>
            </a:r>
            <a:r>
              <a:rPr lang="en-GB" sz="1400" i="1" dirty="0" err="1"/>
              <a:t>Tutorienarbeit</a:t>
            </a:r>
            <a:r>
              <a:rPr lang="en-GB" sz="1400" i="1" dirty="0"/>
              <a:t> an 	</a:t>
            </a:r>
            <a:r>
              <a:rPr lang="en-GB" sz="1400" i="1" dirty="0" err="1"/>
              <a:t>Hochschulen</a:t>
            </a:r>
            <a:r>
              <a:rPr lang="en-GB" sz="1400" dirty="0"/>
              <a:t>. 194-202. DOI: </a:t>
            </a:r>
            <a:r>
              <a:rPr lang="de-DE" sz="1400" dirty="0">
                <a:hlinkClick r:id="rId3"/>
              </a:rPr>
              <a:t>https://doi.org/10.48441/4427.1846</a:t>
            </a:r>
            <a:r>
              <a:rPr lang="de-DE" sz="1400" dirty="0"/>
              <a:t> </a:t>
            </a:r>
            <a:r>
              <a:rPr lang="en-GB" sz="1400" dirty="0"/>
              <a:t> </a:t>
            </a:r>
          </a:p>
        </p:txBody>
      </p:sp>
      <p:sp>
        <p:nvSpPr>
          <p:cNvPr id="14" name="Fußzeilenplatzhalter 11">
            <a:extLst>
              <a:ext uri="{FF2B5EF4-FFF2-40B4-BE49-F238E27FC236}">
                <a16:creationId xmlns:a16="http://schemas.microsoft.com/office/drawing/2014/main" id="{C8DD0E49-CB3D-4AE9-BE19-C2EFAA16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908090" y="1772816"/>
            <a:ext cx="5331926" cy="33123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1800" b="1" dirty="0"/>
              <a:t>Actor-Network-Theory (ANT)</a:t>
            </a:r>
            <a:endParaRPr dirty="0"/>
          </a:p>
          <a:p>
            <a:pPr>
              <a:defRPr/>
            </a:pPr>
            <a:r>
              <a:rPr lang="de-DE" sz="1800" dirty="0"/>
              <a:t>Soziale Interaktion (inklusive der dazugehörigen Machtstrukturen) findet nicht nur zwischen Menschen statt – auch Dinge spielen eine aktive Rolle </a:t>
            </a:r>
            <a:r>
              <a:rPr lang="de-DE" sz="1200" dirty="0"/>
              <a:t>→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/>
              <a:t>Netzwerk aus menschlichen und nicht-menschlichen Akteuren</a:t>
            </a:r>
            <a:r>
              <a:rPr lang="de-DE" sz="1800" baseline="30000" dirty="0"/>
              <a:t>1</a:t>
            </a:r>
          </a:p>
          <a:p>
            <a:pPr>
              <a:defRPr/>
            </a:pPr>
            <a:r>
              <a:rPr lang="de-DE" sz="1800" dirty="0"/>
              <a:t>Lässt sich im Zuge zunehmender Digitalisierung auch auf digitale Technik, Programme und Algorithmen anwenden</a:t>
            </a:r>
            <a:r>
              <a:rPr lang="de-DE" sz="1800" baseline="30000" dirty="0"/>
              <a:t>2</a:t>
            </a:r>
          </a:p>
          <a:p>
            <a:pPr>
              <a:defRPr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19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KI als Werkzeug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877877" y="1284446"/>
            <a:ext cx="657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Perspektiven auf die Vernetzung von Mensch und KI – Zwei Modelle:</a:t>
            </a:r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8BB7A5-62A1-4F36-926F-C67FE17CDE5F}"/>
              </a:ext>
            </a:extLst>
          </p:cNvPr>
          <p:cNvSpPr txBox="1"/>
          <p:nvPr/>
        </p:nvSpPr>
        <p:spPr bwMode="auto">
          <a:xfrm>
            <a:off x="838200" y="4988778"/>
            <a:ext cx="10154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1) vgl. Latour, B. (2005). </a:t>
            </a:r>
            <a:r>
              <a:rPr lang="de-DE" sz="1400" i="1" dirty="0" err="1"/>
              <a:t>Reassembling</a:t>
            </a:r>
            <a:r>
              <a:rPr lang="de-DE" sz="1400" i="1" dirty="0"/>
              <a:t> </a:t>
            </a:r>
            <a:r>
              <a:rPr lang="de-DE" sz="1400" i="1" dirty="0" err="1"/>
              <a:t>the</a:t>
            </a:r>
            <a:r>
              <a:rPr lang="de-DE" sz="1400" i="1" dirty="0"/>
              <a:t> </a:t>
            </a:r>
            <a:r>
              <a:rPr lang="de-DE" sz="1400" i="1" dirty="0" err="1"/>
              <a:t>Social</a:t>
            </a:r>
            <a:r>
              <a:rPr lang="de-DE" sz="1400" i="1" dirty="0"/>
              <a:t>: An </a:t>
            </a:r>
            <a:r>
              <a:rPr lang="de-DE" sz="1400" i="1" dirty="0" err="1"/>
              <a:t>Introduction</a:t>
            </a:r>
            <a:r>
              <a:rPr lang="de-DE" sz="1400" i="1" dirty="0"/>
              <a:t> </a:t>
            </a:r>
            <a:r>
              <a:rPr lang="de-DE" sz="1400" i="1" dirty="0" err="1"/>
              <a:t>to</a:t>
            </a:r>
            <a:r>
              <a:rPr lang="de-DE" sz="1400" i="1" dirty="0"/>
              <a:t> Actor-Network-Theory</a:t>
            </a:r>
            <a:r>
              <a:rPr lang="de-DE" sz="1400" dirty="0"/>
              <a:t>. Oxford: OUP.</a:t>
            </a:r>
          </a:p>
          <a:p>
            <a:pPr algn="l"/>
            <a:r>
              <a:rPr lang="de-DE" sz="1400" dirty="0"/>
              <a:t>2) vgl. Gutiérrez, J. L. M. (2024). „On </a:t>
            </a:r>
            <a:r>
              <a:rPr lang="de-DE" sz="1400" dirty="0" err="1"/>
              <a:t>actor</a:t>
            </a:r>
            <a:r>
              <a:rPr lang="de-DE" sz="1400" dirty="0"/>
              <a:t>-network </a:t>
            </a:r>
            <a:r>
              <a:rPr lang="de-DE" sz="1400" dirty="0" err="1"/>
              <a:t>theory</a:t>
            </a:r>
            <a:r>
              <a:rPr lang="de-DE" sz="1400" dirty="0"/>
              <a:t> and </a:t>
            </a:r>
            <a:r>
              <a:rPr lang="de-DE" sz="1400" dirty="0" err="1"/>
              <a:t>algorithms</a:t>
            </a:r>
            <a:r>
              <a:rPr lang="de-DE" sz="1400" dirty="0"/>
              <a:t>: </a:t>
            </a:r>
            <a:r>
              <a:rPr lang="de-DE" sz="1400" dirty="0" err="1"/>
              <a:t>ChatGPT</a:t>
            </a:r>
            <a:r>
              <a:rPr lang="de-DE" sz="1400" dirty="0"/>
              <a:t> and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new</a:t>
            </a:r>
            <a:r>
              <a:rPr lang="de-DE" sz="1400" dirty="0"/>
              <a:t> power </a:t>
            </a:r>
            <a:r>
              <a:rPr lang="de-DE" sz="1400" dirty="0" err="1"/>
              <a:t>relationships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AI.“ </a:t>
            </a:r>
            <a:r>
              <a:rPr lang="de-DE" sz="1400" i="1" dirty="0"/>
              <a:t>AI and </a:t>
            </a:r>
            <a:r>
              <a:rPr lang="de-DE" sz="1400" i="1" dirty="0" err="1"/>
              <a:t>Ethics</a:t>
            </a:r>
            <a:r>
              <a:rPr lang="de-DE" sz="1400" i="1" dirty="0"/>
              <a:t> </a:t>
            </a:r>
            <a:r>
              <a:rPr lang="de-DE" sz="1400" dirty="0"/>
              <a:t>4. 1071-1084. DOI: </a:t>
            </a:r>
            <a:r>
              <a:rPr lang="de-DE" sz="1400" b="0" i="0" u="none" strike="noStrike" baseline="0" dirty="0">
                <a:latin typeface="MyriadPro-SemiCn"/>
                <a:hlinkClick r:id="rId3"/>
              </a:rPr>
              <a:t>https://doi.org/10.1007/s43681-023-00314-4</a:t>
            </a:r>
            <a:r>
              <a:rPr lang="de-DE" sz="1400" b="0" u="none" strike="noStrike" baseline="0" dirty="0">
                <a:latin typeface="MyriadPro-SemiCn"/>
              </a:rPr>
              <a:t> </a:t>
            </a: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r>
              <a:rPr lang="en-GB" sz="1400" dirty="0"/>
              <a:t>2) Spannagel, C. (2024). “</a:t>
            </a:r>
            <a:r>
              <a:rPr lang="en-GB" sz="1400" dirty="0" err="1"/>
              <a:t>Künstliche</a:t>
            </a:r>
            <a:r>
              <a:rPr lang="en-GB" sz="1400" dirty="0"/>
              <a:t> </a:t>
            </a:r>
            <a:r>
              <a:rPr lang="en-GB" sz="1400" dirty="0" err="1"/>
              <a:t>Intelligenz</a:t>
            </a:r>
            <a:r>
              <a:rPr lang="en-GB" sz="1400" dirty="0"/>
              <a:t> in der </a:t>
            </a:r>
            <a:r>
              <a:rPr lang="en-GB" sz="1400" dirty="0" err="1"/>
              <a:t>tutoriellen</a:t>
            </a:r>
            <a:r>
              <a:rPr lang="en-GB" sz="1400" dirty="0"/>
              <a:t> Arbeit: </a:t>
            </a:r>
            <a:r>
              <a:rPr lang="en-GB" sz="1400" dirty="0" err="1"/>
              <a:t>Unterstützung</a:t>
            </a:r>
            <a:r>
              <a:rPr lang="en-GB" sz="1400" dirty="0"/>
              <a:t> und </a:t>
            </a:r>
            <a:r>
              <a:rPr lang="en-GB" sz="1400" dirty="0" err="1"/>
              <a:t>Herausforderung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</a:t>
            </a:r>
            <a:r>
              <a:rPr lang="en-GB" sz="1400" dirty="0" err="1"/>
              <a:t>Tutor:innen</a:t>
            </a:r>
            <a:r>
              <a:rPr lang="en-GB" sz="1400" dirty="0"/>
              <a:t>.” M. Heyner et al. (</a:t>
            </a:r>
            <a:r>
              <a:rPr lang="en-GB" sz="1400" dirty="0" err="1"/>
              <a:t>Hgs</a:t>
            </a:r>
            <a:r>
              <a:rPr lang="en-GB" sz="1400" dirty="0"/>
              <a:t>.), </a:t>
            </a:r>
            <a:r>
              <a:rPr lang="en-GB" sz="1400" i="1" dirty="0" err="1"/>
              <a:t>Vernetzt</a:t>
            </a:r>
            <a:r>
              <a:rPr lang="en-GB" sz="1400" i="1" dirty="0"/>
              <a:t>. </a:t>
            </a:r>
            <a:r>
              <a:rPr lang="en-GB" sz="1400" i="1" dirty="0" err="1"/>
              <a:t>Mittendrin</a:t>
            </a:r>
            <a:r>
              <a:rPr lang="en-GB" sz="1400" i="1" dirty="0"/>
              <a:t>. Auf </a:t>
            </a:r>
            <a:r>
              <a:rPr lang="en-GB" sz="1400" i="1" dirty="0" err="1"/>
              <a:t>Augenhöhe</a:t>
            </a:r>
            <a:r>
              <a:rPr lang="en-GB" sz="1400" i="1" dirty="0"/>
              <a:t>. 15 Jahre </a:t>
            </a:r>
            <a:r>
              <a:rPr lang="en-GB" sz="1400" i="1" dirty="0" err="1"/>
              <a:t>Netzwerk</a:t>
            </a:r>
            <a:r>
              <a:rPr lang="en-GB" sz="1400" i="1" dirty="0"/>
              <a:t> </a:t>
            </a:r>
            <a:r>
              <a:rPr lang="en-GB" sz="1400" i="1" dirty="0" err="1"/>
              <a:t>Tutorienarbeit</a:t>
            </a:r>
            <a:r>
              <a:rPr lang="en-GB" sz="1400" i="1" dirty="0"/>
              <a:t> an </a:t>
            </a:r>
            <a:r>
              <a:rPr lang="en-GB" sz="1400" i="1" dirty="0" err="1"/>
              <a:t>Hochschulen</a:t>
            </a:r>
            <a:r>
              <a:rPr lang="en-GB" sz="1400" dirty="0"/>
              <a:t>. 194-202, </a:t>
            </a:r>
            <a:r>
              <a:rPr lang="en-GB" sz="1400" dirty="0" err="1"/>
              <a:t>hier</a:t>
            </a:r>
            <a:r>
              <a:rPr lang="en-GB" sz="1400" dirty="0"/>
              <a:t>: 195. </a:t>
            </a:r>
          </a:p>
          <a:p>
            <a:r>
              <a:rPr lang="en-GB" sz="1400" dirty="0"/>
              <a:t>DOI: </a:t>
            </a:r>
            <a:r>
              <a:rPr lang="de-DE" sz="1400" dirty="0">
                <a:hlinkClick r:id="rId4"/>
              </a:rPr>
              <a:t>https://doi.org/10.48441/4427.1846</a:t>
            </a:r>
            <a:r>
              <a:rPr lang="de-DE" sz="1400" dirty="0"/>
              <a:t> </a:t>
            </a:r>
            <a:r>
              <a:rPr lang="en-GB" sz="1400" dirty="0"/>
              <a:t> 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EEC52D1-5C21-4BC8-AAD2-78E78839CA12}"/>
              </a:ext>
            </a:extLst>
          </p:cNvPr>
          <p:cNvSpPr txBox="1">
            <a:spLocks/>
          </p:cNvSpPr>
          <p:nvPr/>
        </p:nvSpPr>
        <p:spPr bwMode="auto">
          <a:xfrm>
            <a:off x="6318651" y="1772816"/>
            <a:ext cx="522575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 sz="1800" b="1" dirty="0"/>
              <a:t>Verteilte Kognition &amp; Computational </a:t>
            </a:r>
            <a:r>
              <a:rPr lang="de-DE" sz="1800" b="1" dirty="0" err="1"/>
              <a:t>Offloading</a:t>
            </a:r>
            <a:endParaRPr lang="de-DE" dirty="0"/>
          </a:p>
          <a:p>
            <a:pPr>
              <a:defRPr/>
            </a:pPr>
            <a:r>
              <a:rPr lang="de-DE" sz="1800" dirty="0"/>
              <a:t>„[K]</a:t>
            </a:r>
            <a:r>
              <a:rPr lang="de-DE" sz="1800" dirty="0" err="1"/>
              <a:t>ognitive</a:t>
            </a:r>
            <a:r>
              <a:rPr lang="de-DE" sz="1800" dirty="0"/>
              <a:t> Vorgänge [sind] nicht nur auf Einzelpersonen beschränkt, sondern verteilen sich auf ein aus Individuen, Werkzeugen und Artefakten bestehendes System“, in dem „bestimmte Routineaufgaben an ein externes Werkzeug ab[</a:t>
            </a:r>
            <a:r>
              <a:rPr lang="de-DE" sz="1800" dirty="0" err="1"/>
              <a:t>ge</a:t>
            </a:r>
            <a:r>
              <a:rPr lang="de-DE" sz="1800" dirty="0"/>
              <a:t>]geben“ werden können</a:t>
            </a:r>
            <a:r>
              <a:rPr lang="de-DE" sz="1800" baseline="30000" dirty="0"/>
              <a:t>3</a:t>
            </a:r>
            <a:r>
              <a:rPr lang="de-DE" sz="1800" dirty="0"/>
              <a:t> </a:t>
            </a:r>
            <a:r>
              <a:rPr lang="de-DE" sz="1200" dirty="0"/>
              <a:t>→</a:t>
            </a:r>
            <a:r>
              <a:rPr lang="de-DE" sz="1800" dirty="0">
                <a:sym typeface="Wingdings" panose="05000000000000000000" pitchFamily="2" charset="2"/>
              </a:rPr>
              <a:t> diese Werkzeuge und Artefakte können analoger oder digitaler Natur sein!</a:t>
            </a:r>
            <a:endParaRPr lang="de-DE" sz="1800" baseline="30000" dirty="0"/>
          </a:p>
        </p:txBody>
      </p:sp>
      <p:sp>
        <p:nvSpPr>
          <p:cNvPr id="15" name="Fußzeilenplatzhalter 11">
            <a:extLst>
              <a:ext uri="{FF2B5EF4-FFF2-40B4-BE49-F238E27FC236}">
                <a16:creationId xmlns:a16="http://schemas.microsoft.com/office/drawing/2014/main" id="{D11E07DF-EDF4-467B-9745-72287434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908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23562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Referent*innen</a:t>
            </a:r>
            <a:endParaRPr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4052206" y="1546790"/>
            <a:ext cx="1718080" cy="2291356"/>
          </a:xfrm>
          <a:prstGeom prst="rect">
            <a:avLst/>
          </a:prstGeom>
        </p:spPr>
      </p:pic>
      <p:sp>
        <p:nvSpPr>
          <p:cNvPr id="4" name="Fußzeilenplatzhalter 3"/>
          <p:cNvSpPr txBox="1"/>
          <p:nvPr/>
        </p:nvSpPr>
        <p:spPr bwMode="auto">
          <a:xfrm>
            <a:off x="789308" y="6183421"/>
            <a:ext cx="1056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						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D06E6C3-837D-4750-B346-6455FFEECE8B}" type="datetime1">
              <a:rPr lang="de-DE"/>
              <a:t>07.11.2025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200" y="1546790"/>
            <a:ext cx="1527495" cy="229124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 bwMode="auto">
          <a:xfrm>
            <a:off x="838200" y="4458115"/>
            <a:ext cx="1657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Natalie Veith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Mitarbeiterin</a:t>
            </a:r>
            <a:br>
              <a:rPr lang="de-DE"/>
            </a:br>
            <a:r>
              <a:rPr lang="de-DE" b="1"/>
              <a:t>studium</a:t>
            </a:r>
            <a:r>
              <a:rPr lang="de-DE"/>
              <a:t>digitale</a:t>
            </a:r>
            <a:endParaRPr/>
          </a:p>
        </p:txBody>
      </p:sp>
      <p:sp>
        <p:nvSpPr>
          <p:cNvPr id="16" name="Textfeld 15"/>
          <p:cNvSpPr txBox="1"/>
          <p:nvPr/>
        </p:nvSpPr>
        <p:spPr bwMode="auto">
          <a:xfrm>
            <a:off x="4147457" y="4458115"/>
            <a:ext cx="1657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Sandra Berns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Mitarbeiterin</a:t>
            </a:r>
            <a:br>
              <a:rPr lang="de-DE"/>
            </a:br>
            <a:r>
              <a:rPr lang="de-DE" b="1"/>
              <a:t>studium</a:t>
            </a:r>
            <a:r>
              <a:rPr lang="de-DE"/>
              <a:t>digitale</a:t>
            </a:r>
            <a:endParaRPr/>
          </a:p>
        </p:txBody>
      </p:sp>
      <p:sp>
        <p:nvSpPr>
          <p:cNvPr id="14" name="Fußzeilenplatzhalter 11">
            <a:extLst>
              <a:ext uri="{FF2B5EF4-FFF2-40B4-BE49-F238E27FC236}">
                <a16:creationId xmlns:a16="http://schemas.microsoft.com/office/drawing/2014/main" id="{1101FBDB-233A-4737-A42A-0AB0E292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-315416"/>
            <a:ext cx="5943600" cy="5943600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DEE6D0-D8FD-4B87-BC18-4F2A7B86050B}" type="datetime1">
              <a:rPr lang="de-DE"/>
              <a:t>07.11.2025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20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 bwMode="auto">
          <a:xfrm>
            <a:off x="1424354" y="4797152"/>
            <a:ext cx="9343292" cy="145001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de-DE" sz="4400" b="1" dirty="0">
                <a:solidFill>
                  <a:srgbClr val="004F8F"/>
                </a:solidFill>
              </a:rPr>
              <a:t>KI-Nutzung in meinem Studiengang</a:t>
            </a:r>
          </a:p>
        </p:txBody>
      </p:sp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0F8209D5-83C6-473F-96C5-FC079E6D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730250" y="1643507"/>
            <a:ext cx="10731500" cy="40074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000" dirty="0"/>
              <a:t>Beantwortet in der </a:t>
            </a:r>
            <a:r>
              <a:rPr lang="de-DE" sz="2000" u="sng" dirty="0">
                <a:hlinkClick r:id="rId3"/>
              </a:rPr>
              <a:t>Umfrage</a:t>
            </a:r>
            <a:r>
              <a:rPr lang="de-DE" sz="2000" dirty="0">
                <a:hlinkClick r:id="rId4" tooltip="https://www.menti.com/al6ymthw23t4"/>
              </a:rPr>
              <a:t> </a:t>
            </a:r>
            <a:r>
              <a:rPr lang="de-DE" sz="2000" dirty="0"/>
              <a:t>folgende Fragen:</a:t>
            </a:r>
          </a:p>
          <a:p>
            <a:pPr marL="0" indent="0">
              <a:buNone/>
              <a:defRPr/>
            </a:pPr>
            <a:r>
              <a:rPr lang="de-DE" sz="2000" dirty="0"/>
              <a:t>• </a:t>
            </a:r>
            <a:r>
              <a:rPr lang="de-DE" sz="2000" b="1" dirty="0"/>
              <a:t>Wird KI in meinem Studiengang oder Tutorium (in-)offiziell verwendet?</a:t>
            </a:r>
          </a:p>
          <a:p>
            <a:pPr marL="0" indent="0">
              <a:buNone/>
              <a:defRPr/>
            </a:pPr>
            <a:r>
              <a:rPr lang="de-DE" sz="2000" b="1" dirty="0"/>
              <a:t>• Wer verwendet KI?</a:t>
            </a:r>
          </a:p>
          <a:p>
            <a:pPr marL="0" indent="0">
              <a:buNone/>
              <a:defRPr/>
            </a:pPr>
            <a:r>
              <a:rPr lang="de-DE" sz="2000" b="1" dirty="0"/>
              <a:t>• Welche KI-Tools werden in welcher Form eingesetzt? </a:t>
            </a:r>
            <a:br>
              <a:rPr lang="de-DE" sz="2000" b="1" dirty="0"/>
            </a:br>
            <a:r>
              <a:rPr lang="de-DE" sz="2000" b="1" dirty="0"/>
              <a:t>Mit welcher Intention wird KI verwendet? </a:t>
            </a:r>
          </a:p>
          <a:p>
            <a:pPr marL="0" indent="0">
              <a:buNone/>
              <a:defRPr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KI-Nutzung in meinem Studiengang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9423400" y="311151"/>
            <a:ext cx="2476500" cy="239395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Methode: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Umfrage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91AEC7D-A466-0AC3-EFB4-11E1BE38384A}"/>
              </a:ext>
            </a:extLst>
          </p:cNvPr>
          <p:cNvSpPr/>
          <p:nvPr/>
        </p:nvSpPr>
        <p:spPr bwMode="auto">
          <a:xfrm>
            <a:off x="7752183" y="3333750"/>
            <a:ext cx="2476500" cy="239395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3C594C-84F0-8EF3-8CC3-53E89D2AD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98" y="3673190"/>
            <a:ext cx="1715070" cy="1715070"/>
          </a:xfrm>
          <a:prstGeom prst="rect">
            <a:avLst/>
          </a:prstGeom>
        </p:spPr>
      </p:pic>
      <p:sp>
        <p:nvSpPr>
          <p:cNvPr id="11" name="Fußzeilenplatzhalter 11">
            <a:extLst>
              <a:ext uri="{FF2B5EF4-FFF2-40B4-BE49-F238E27FC236}">
                <a16:creationId xmlns:a16="http://schemas.microsoft.com/office/drawing/2014/main" id="{D1D46C9A-B22F-49AD-9B4A-F6536C05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1A9D6E-BDFF-8C10-EA27-07C973E7C9F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68595E-5475-473E-618B-3BFC5437691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43750" y="1340767"/>
            <a:ext cx="10731500" cy="417646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 b="1" dirty="0"/>
              <a:t>KI-Nutzung unter Studierenden:</a:t>
            </a:r>
          </a:p>
          <a:p>
            <a:pPr marL="0" indent="0">
              <a:buNone/>
              <a:defRPr/>
            </a:pPr>
            <a:endParaRPr lang="de-DE" sz="2400" b="1" dirty="0"/>
          </a:p>
          <a:p>
            <a:pPr>
              <a:defRPr/>
            </a:pPr>
            <a:r>
              <a:rPr lang="de-DE" sz="2000" dirty="0"/>
              <a:t>Rund die </a:t>
            </a:r>
            <a:r>
              <a:rPr lang="de-DE" sz="2000" b="1" dirty="0"/>
              <a:t>Hälfte der Studierenden </a:t>
            </a:r>
            <a:r>
              <a:rPr lang="de-DE" sz="2000" dirty="0"/>
              <a:t>nutzt KI-Tools (2024)</a:t>
            </a:r>
            <a:r>
              <a:rPr lang="de-DE" sz="2000" baseline="30000" dirty="0"/>
              <a:t>1</a:t>
            </a:r>
            <a:endParaRPr lang="de-DE" sz="2000" dirty="0"/>
          </a:p>
          <a:p>
            <a:pPr>
              <a:defRPr/>
            </a:pPr>
            <a:r>
              <a:rPr lang="de-DE" sz="2000" dirty="0"/>
              <a:t>KI-Tool-Arten (2024): </a:t>
            </a:r>
            <a:r>
              <a:rPr lang="de-DE" sz="2000" b="1" dirty="0"/>
              <a:t>Übersetzende Tools</a:t>
            </a:r>
            <a:r>
              <a:rPr lang="de-DE" sz="2000" dirty="0"/>
              <a:t> (94,14%), </a:t>
            </a:r>
            <a:r>
              <a:rPr lang="de-DE" sz="2000" b="1" dirty="0"/>
              <a:t>Text-generierende Tools </a:t>
            </a:r>
            <a:r>
              <a:rPr lang="de-DE" sz="2000" dirty="0"/>
              <a:t>(85,58%), </a:t>
            </a:r>
            <a:r>
              <a:rPr lang="de-DE" sz="2000" b="1" dirty="0"/>
              <a:t>Schreib-unterstützende Tools </a:t>
            </a:r>
            <a:r>
              <a:rPr lang="de-DE" sz="2000" dirty="0"/>
              <a:t>(38,16%), </a:t>
            </a:r>
            <a:r>
              <a:rPr lang="de-DE" sz="2000" b="1" dirty="0"/>
              <a:t>Bild-generierende Tools </a:t>
            </a:r>
            <a:r>
              <a:rPr lang="de-DE" sz="2000" dirty="0"/>
              <a:t>(28,3%), </a:t>
            </a:r>
            <a:r>
              <a:rPr lang="de-DE" sz="2000" b="1" dirty="0"/>
              <a:t>Recherche-Tools </a:t>
            </a:r>
            <a:r>
              <a:rPr lang="de-DE" sz="2000" dirty="0"/>
              <a:t>(25,63%), </a:t>
            </a:r>
            <a:r>
              <a:rPr lang="de-DE" sz="2000" b="1" dirty="0"/>
              <a:t>Code-</a:t>
            </a:r>
            <a:r>
              <a:rPr lang="de-DE" sz="2000" b="1" dirty="0" err="1"/>
              <a:t>generiende</a:t>
            </a:r>
            <a:r>
              <a:rPr lang="de-DE" sz="2000" b="1" dirty="0"/>
              <a:t> Tools</a:t>
            </a:r>
            <a:r>
              <a:rPr lang="de-DE" sz="2000" dirty="0"/>
              <a:t> (25,63%)²</a:t>
            </a:r>
          </a:p>
          <a:p>
            <a:pPr>
              <a:defRPr/>
            </a:pPr>
            <a:r>
              <a:rPr lang="de-DE" sz="2000" dirty="0"/>
              <a:t>Einsatztätigkeiten (2023): </a:t>
            </a:r>
            <a:r>
              <a:rPr lang="de-DE" sz="2000" b="1" dirty="0"/>
              <a:t>Verständnisfragen klären</a:t>
            </a:r>
            <a:r>
              <a:rPr lang="de-DE" sz="2000" dirty="0"/>
              <a:t> und </a:t>
            </a:r>
            <a:r>
              <a:rPr lang="de-DE" sz="2000" b="1" dirty="0"/>
              <a:t>fachspezifische Konzepte</a:t>
            </a:r>
            <a:r>
              <a:rPr lang="de-DE" sz="2000" dirty="0"/>
              <a:t> </a:t>
            </a:r>
            <a:r>
              <a:rPr lang="de-DE" sz="2000" b="1" dirty="0"/>
              <a:t>erklären</a:t>
            </a:r>
            <a:r>
              <a:rPr lang="de-DE" sz="2000" dirty="0"/>
              <a:t> lassen (57 %), </a:t>
            </a:r>
            <a:r>
              <a:rPr lang="de-DE" sz="2000" b="1" dirty="0"/>
              <a:t>(Forschungs-)Literatur erarbeiten</a:t>
            </a:r>
            <a:r>
              <a:rPr lang="de-DE" sz="2000" dirty="0"/>
              <a:t> lassen (45 %) und </a:t>
            </a:r>
            <a:r>
              <a:rPr lang="de-DE" sz="2000" b="1" dirty="0"/>
              <a:t>Übersetzungen anfertigen </a:t>
            </a:r>
            <a:r>
              <a:rPr lang="de-DE" sz="2000" dirty="0"/>
              <a:t>lassen </a:t>
            </a:r>
            <a:br>
              <a:rPr lang="de-DE" sz="2000" dirty="0"/>
            </a:br>
            <a:r>
              <a:rPr lang="de-DE" sz="2000" dirty="0"/>
              <a:t>(42 %)³</a:t>
            </a:r>
          </a:p>
          <a:p>
            <a:pPr>
              <a:defRPr/>
            </a:pPr>
            <a:endParaRPr lang="de-DE" sz="2400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C1D27E-757C-2A04-C3A8-838FE2BE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EE6101-20F1-E8E5-8F96-01221167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22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2EEE87B-0A6D-98F2-FD61-F2A93D04F5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KI-Nutzung in meinem Studiengang</a:t>
            </a:r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0E24D6DA-E939-4C48-AAE3-CED0FA9D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F2AF4B-250A-65A4-06ED-EE47D1326751}"/>
              </a:ext>
            </a:extLst>
          </p:cNvPr>
          <p:cNvSpPr txBox="1"/>
          <p:nvPr/>
        </p:nvSpPr>
        <p:spPr bwMode="auto">
          <a:xfrm>
            <a:off x="816750" y="4858402"/>
            <a:ext cx="10154344" cy="212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400" dirty="0">
                <a:ea typeface="Calibri"/>
              </a:rPr>
              <a:t>1) Budde, J., </a:t>
            </a:r>
            <a:r>
              <a:rPr lang="de-DE" sz="1400" dirty="0" err="1">
                <a:ea typeface="Calibri"/>
              </a:rPr>
              <a:t>Tobor</a:t>
            </a:r>
            <a:r>
              <a:rPr lang="de-DE" sz="1400" dirty="0">
                <a:ea typeface="Calibri"/>
              </a:rPr>
              <a:t>, J., Friedrich J. (2024). Künstliche Intelligenz. Wo stehen die deutschen Hochschulen?. Berlin: Hochschulforum Digitalisierung.</a:t>
            </a:r>
            <a:br>
              <a:rPr lang="de-DE" sz="1400" dirty="0">
                <a:ea typeface="Calibri"/>
              </a:rPr>
            </a:br>
            <a:r>
              <a:rPr lang="de-DE" sz="1400" dirty="0">
                <a:ea typeface="Calibri"/>
              </a:rPr>
              <a:t>2) Gottschling, S., Seidl, T. &amp; </a:t>
            </a:r>
            <a:r>
              <a:rPr lang="de-DE" sz="1400" dirty="0" err="1">
                <a:ea typeface="Calibri"/>
              </a:rPr>
              <a:t>Vonhof</a:t>
            </a:r>
            <a:r>
              <a:rPr lang="de-DE" sz="1400" dirty="0">
                <a:ea typeface="Calibri"/>
              </a:rPr>
              <a:t>, C. (2024). Nutzung von KI-Tools durch Studierende. Eine exemplarische Untersuchung studentischer Nutzungsszenarien. die hochschullehre, Jahrgang 10/2024. DOI: 10.3278/HSL2411W. </a:t>
            </a:r>
            <a:br>
              <a:rPr lang="de-DE" sz="1400" dirty="0">
                <a:ea typeface="Calibri"/>
              </a:rPr>
            </a:br>
            <a:r>
              <a:rPr lang="de-DE" sz="1400" dirty="0">
                <a:ea typeface="Calibri"/>
              </a:rPr>
              <a:t>3) </a:t>
            </a:r>
            <a:r>
              <a:rPr lang="en-GB" sz="1400" dirty="0">
                <a:ea typeface="Calibri"/>
              </a:rPr>
              <a:t>von Garrel, J., Mayer, J. Artificial Intelligence in studies—use of ChatGPT and AI-based tools among students in Germany. </a:t>
            </a:r>
            <a:r>
              <a:rPr lang="en-GB" sz="1400" dirty="0" err="1">
                <a:ea typeface="Calibri"/>
              </a:rPr>
              <a:t>Humanit</a:t>
            </a:r>
            <a:r>
              <a:rPr lang="en-GB" sz="1400" dirty="0">
                <a:ea typeface="Calibri"/>
              </a:rPr>
              <a:t> Soc Sci Commun 10, 799 (2023). https://doi.org/10.1057/s41599-023-02304-7 (</a:t>
            </a:r>
            <a:r>
              <a:rPr lang="en-GB" sz="1400" dirty="0" err="1">
                <a:ea typeface="Calibri"/>
              </a:rPr>
              <a:t>zuletzt</a:t>
            </a:r>
            <a:r>
              <a:rPr lang="en-GB" sz="1400" dirty="0">
                <a:ea typeface="Calibri"/>
              </a:rPr>
              <a:t> </a:t>
            </a:r>
            <a:r>
              <a:rPr lang="en-GB" sz="1400" dirty="0" err="1">
                <a:ea typeface="Calibri"/>
              </a:rPr>
              <a:t>aufgerufen</a:t>
            </a:r>
            <a:r>
              <a:rPr lang="en-GB" sz="1400" dirty="0">
                <a:ea typeface="Calibri"/>
              </a:rPr>
              <a:t> am 06.11.2025).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de-DE" sz="1400" dirty="0">
              <a:ea typeface="Calibri"/>
            </a:endParaRPr>
          </a:p>
          <a:p>
            <a:pPr algn="l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00880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2C05FAA-4C31-5616-887F-21F82E3FF03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3AFB69-A9C2-688D-E315-E430E1020E8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43750" y="1556792"/>
            <a:ext cx="10731500" cy="472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 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D9AA34-14F1-D597-75E7-25EF51F7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7DFAEF-46A3-BCBB-252B-3A254875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23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C0724F2-3519-64FB-CF7C-23641950CA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KI-Nutzung in meinem Studiengang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62D500-5EA2-04FD-9165-747B799B2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" y="1070298"/>
            <a:ext cx="10410378" cy="5213952"/>
          </a:xfrm>
          <a:prstGeom prst="rect">
            <a:avLst/>
          </a:prstGeom>
        </p:spPr>
      </p:pic>
      <p:sp>
        <p:nvSpPr>
          <p:cNvPr id="9" name="Fußzeilenplatzhalter 11">
            <a:extLst>
              <a:ext uri="{FF2B5EF4-FFF2-40B4-BE49-F238E27FC236}">
                <a16:creationId xmlns:a16="http://schemas.microsoft.com/office/drawing/2014/main" id="{99F27D6C-F710-4D87-85AF-831CC22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3612D-7E52-4711-4487-7AC0A246BDC1}"/>
              </a:ext>
            </a:extLst>
          </p:cNvPr>
          <p:cNvSpPr txBox="1"/>
          <p:nvPr/>
        </p:nvSpPr>
        <p:spPr>
          <a:xfrm rot="16200000">
            <a:off x="8631926" y="2779264"/>
            <a:ext cx="5832649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Gottschling, S., Seidl, T. &amp; </a:t>
            </a:r>
            <a:r>
              <a:rPr lang="de-DE" sz="1400" dirty="0" err="1"/>
              <a:t>Vonhof</a:t>
            </a:r>
            <a:r>
              <a:rPr lang="de-DE" sz="1400" dirty="0"/>
              <a:t>, C. (2024). Nutzung von KI-Tools durch Studierende. Eine exemplarische Untersuchung studentischer Nutzungsszenarien. die hochschullehre, Jahrgang 10/2024. DOI: 10.3278/HSL2411W. Online unter: wbv.de/die-hochschullehre</a:t>
            </a:r>
          </a:p>
        </p:txBody>
      </p:sp>
    </p:spTree>
    <p:extLst>
      <p:ext uri="{BB962C8B-B14F-4D97-AF65-F5344CB8AC3E}">
        <p14:creationId xmlns:p14="http://schemas.microsoft.com/office/powerpoint/2010/main" val="2462165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E5AAFD2-F58A-0782-FD45-71D4F8F09DA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8A44BD-4517-B0FB-C5ED-CB9809C80DE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30250" y="1628800"/>
            <a:ext cx="10731500" cy="47275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 b="1" dirty="0"/>
              <a:t>KI-Nutzung unter Tutor*innen:</a:t>
            </a:r>
          </a:p>
          <a:p>
            <a:pPr>
              <a:defRPr/>
            </a:pPr>
            <a:endParaRPr lang="de-DE" sz="2400" b="1" dirty="0"/>
          </a:p>
          <a:p>
            <a:pPr>
              <a:defRPr/>
            </a:pPr>
            <a:r>
              <a:rPr lang="de-DE" sz="2000" b="1" dirty="0"/>
              <a:t>Über 85% nutzen KI</a:t>
            </a:r>
          </a:p>
          <a:p>
            <a:pPr>
              <a:defRPr/>
            </a:pPr>
            <a:r>
              <a:rPr lang="de-DE" sz="2000" dirty="0"/>
              <a:t>Erfahrungen mit KI-Anwendungen nach Rohde (2023): Gar keine (13%), </a:t>
            </a:r>
            <a:r>
              <a:rPr lang="de-DE" sz="2000" b="1" dirty="0"/>
              <a:t>wenig</a:t>
            </a:r>
            <a:r>
              <a:rPr lang="de-DE" sz="2000" dirty="0"/>
              <a:t> (52%), etwas (27%), recht viel (5%), sehr viel (3%)</a:t>
            </a:r>
          </a:p>
          <a:p>
            <a:pPr>
              <a:defRPr/>
            </a:pPr>
            <a:r>
              <a:rPr lang="de-DE" sz="2000" dirty="0"/>
              <a:t>Einsatztätigkeiten: Klärung von Verständnisfragen, Unterstützung beim Schreiben, Übersetzung, Programmierung, Recherche &amp; Literaturstudium, Lösung von Übungsaufgaben</a:t>
            </a:r>
          </a:p>
          <a:p>
            <a:pPr>
              <a:defRPr/>
            </a:pPr>
            <a:r>
              <a:rPr lang="de-DE" sz="2000" dirty="0"/>
              <a:t>Häufige KI-Tools : </a:t>
            </a:r>
            <a:r>
              <a:rPr lang="de-DE" sz="2000" b="1" dirty="0"/>
              <a:t>ChatGPT</a:t>
            </a:r>
            <a:r>
              <a:rPr lang="de-DE" sz="2000" dirty="0"/>
              <a:t> und  </a:t>
            </a:r>
            <a:r>
              <a:rPr lang="de-DE" sz="2000" b="1" dirty="0"/>
              <a:t>DeepL</a:t>
            </a:r>
            <a:r>
              <a:rPr lang="de-DE" sz="2000" baseline="30000" dirty="0"/>
              <a:t>1</a:t>
            </a:r>
            <a:endParaRPr lang="de-DE" sz="2000" dirty="0"/>
          </a:p>
          <a:p>
            <a:pPr marL="0" indent="0">
              <a:buNone/>
              <a:defRPr/>
            </a:pPr>
            <a:r>
              <a:rPr lang="de-DE" sz="2400" dirty="0"/>
              <a:t> </a:t>
            </a:r>
          </a:p>
          <a:p>
            <a:pPr>
              <a:defRPr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B3893F-FC5B-960E-A10A-83331E46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BCC274-FC82-1617-5751-84179D49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24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AF0B5A-21D5-1BDA-DF9C-801C527242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KI-Nutzung in meinem Studiengang</a:t>
            </a:r>
          </a:p>
        </p:txBody>
      </p:sp>
      <p:sp>
        <p:nvSpPr>
          <p:cNvPr id="9" name="Fußzeilenplatzhalter 11">
            <a:extLst>
              <a:ext uri="{FF2B5EF4-FFF2-40B4-BE49-F238E27FC236}">
                <a16:creationId xmlns:a16="http://schemas.microsoft.com/office/drawing/2014/main" id="{C04B42C8-781C-43C2-B21E-D766D8D7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A7EE2C4-004E-4DD9-C631-C320CAE3DD68}"/>
              </a:ext>
            </a:extLst>
          </p:cNvPr>
          <p:cNvSpPr txBox="1"/>
          <p:nvPr/>
        </p:nvSpPr>
        <p:spPr>
          <a:xfrm>
            <a:off x="838200" y="5279131"/>
            <a:ext cx="106368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ea typeface="Calibri"/>
              </a:rPr>
              <a:t>1) </a:t>
            </a:r>
            <a:r>
              <a:rPr lang="de-DE" sz="1400" dirty="0"/>
              <a:t>Rohde, J. A./</a:t>
            </a:r>
            <a:r>
              <a:rPr lang="de-DE" sz="1400" dirty="0" err="1"/>
              <a:t>Uzulis</a:t>
            </a:r>
            <a:r>
              <a:rPr lang="de-DE" sz="1400" dirty="0"/>
              <a:t>, M. (2024): Künstliche Intelligenz in der tutoriellen Arbeit: Unterstützung und Herausforderungen für </a:t>
            </a:r>
            <a:r>
              <a:rPr lang="de-DE" sz="1400" dirty="0" err="1"/>
              <a:t>Tutor:innen</a:t>
            </a:r>
            <a:r>
              <a:rPr lang="de-DE" sz="1400" dirty="0"/>
              <a:t>. In: </a:t>
            </a:r>
            <a:r>
              <a:rPr lang="de-DE" sz="1400" dirty="0" err="1"/>
              <a:t>Heyner</a:t>
            </a:r>
            <a:r>
              <a:rPr lang="de-DE" sz="1400" dirty="0"/>
              <a:t>, M./ Pfeffer, L./ </a:t>
            </a:r>
            <a:r>
              <a:rPr lang="de-DE" sz="1400" dirty="0" err="1"/>
              <a:t>Wanko</a:t>
            </a:r>
            <a:r>
              <a:rPr lang="de-DE" sz="1400" dirty="0"/>
              <a:t>, S./ </a:t>
            </a:r>
            <a:r>
              <a:rPr lang="de-DE" sz="1400" dirty="0" err="1"/>
              <a:t>Wiemer</a:t>
            </a:r>
            <a:r>
              <a:rPr lang="de-DE" sz="1400" dirty="0"/>
              <a:t>, S./Wolff, L. (Hrsg.): Vernetzt. Mittendrin. Auf Augenhöhe. 15 Jahre Netzwerk </a:t>
            </a:r>
            <a:r>
              <a:rPr lang="de-DE" sz="1400" dirty="0" err="1"/>
              <a:t>Tutorienarbeit</a:t>
            </a:r>
            <a:r>
              <a:rPr lang="de-DE" sz="1400" dirty="0"/>
              <a:t> an Hochschulen. Online: https://doi.org/10.48441/4427.1846, 205-220. (Abgerufen am 17.02.2025)</a:t>
            </a:r>
          </a:p>
        </p:txBody>
      </p:sp>
    </p:spTree>
    <p:extLst>
      <p:ext uri="{BB962C8B-B14F-4D97-AF65-F5344CB8AC3E}">
        <p14:creationId xmlns:p14="http://schemas.microsoft.com/office/powerpoint/2010/main" val="987180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2F66AD9-F6D5-4827-DE4A-9CAAC09FD03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F7FBAE-28C7-13D1-0974-7780ABDB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6B4353-EDF2-D4F1-6711-A3E4A502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25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828741-1721-AA2B-2D0F-8BACB730E3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KI-Nutzung in meinem Studiengang</a:t>
            </a:r>
            <a:endParaRPr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BDFC51B-6768-991D-2A80-CADB215B297C}"/>
              </a:ext>
            </a:extLst>
          </p:cNvPr>
          <p:cNvSpPr/>
          <p:nvPr/>
        </p:nvSpPr>
        <p:spPr bwMode="auto">
          <a:xfrm>
            <a:off x="9423400" y="311151"/>
            <a:ext cx="2476500" cy="239395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Sozialform: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Einzelarbeit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9F063BE5-0F60-6101-1C40-F445B1EC6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0" y="1314703"/>
            <a:ext cx="8393780" cy="388843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DC4339D-523C-E4AA-C353-D0FD06BB999C}"/>
              </a:ext>
            </a:extLst>
          </p:cNvPr>
          <p:cNvSpPr txBox="1"/>
          <p:nvPr/>
        </p:nvSpPr>
        <p:spPr>
          <a:xfrm>
            <a:off x="747990" y="5425799"/>
            <a:ext cx="10605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 dirty="0"/>
              <a:t>Sichte in Einzelarbeit das „Framework zur Entwicklung von Regeln bei KI-gestützten Schreibprozessen“ vom Schreibzentrum und markiere, wie KI in deinem Studiengang genutzt wird.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87ED15F-34A2-4087-8A77-1314B2D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785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81B29CF-5125-222F-41CC-6A13F509EDC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22E9B7-C4AC-EF8A-A263-3BE570A5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9F8104-A4C8-4313-999E-B47C278C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26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ECD0AF1-FB1B-30F9-FE8F-65632B5049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KI-Nutzung in meinem Studiengang</a:t>
            </a:r>
            <a:endParaRPr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7968E18-3020-0CB6-C128-6276B4BE0360}"/>
              </a:ext>
            </a:extLst>
          </p:cNvPr>
          <p:cNvSpPr/>
          <p:nvPr/>
        </p:nvSpPr>
        <p:spPr bwMode="auto">
          <a:xfrm>
            <a:off x="9423400" y="311151"/>
            <a:ext cx="2476500" cy="239395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Methode: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Kartenabfrage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6413C35-5264-DE85-B18A-7A8B8A8A187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30250" y="2348880"/>
            <a:ext cx="10731500" cy="400747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000" dirty="0"/>
              <a:t>Bildet Gruppen mit einem ähnlichen fachlichen Hintergründen </a:t>
            </a:r>
            <a:br>
              <a:rPr lang="de-DE" sz="2000" dirty="0"/>
            </a:br>
            <a:r>
              <a:rPr lang="de-DE" sz="2000" dirty="0"/>
              <a:t>(z.B. Natur-, Gesellschafts-, Sprach- und Kulturwissenschaften) und </a:t>
            </a:r>
            <a:br>
              <a:rPr lang="de-DE" sz="2000" dirty="0"/>
            </a:br>
            <a:r>
              <a:rPr lang="de-DE" sz="2000" dirty="0"/>
              <a:t>tauscht euch über die ausgewählten Nutzungsszenarien aus.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000" dirty="0"/>
              <a:t>Erarbeitet auf der Grundlage dessen folgende Fragen: </a:t>
            </a:r>
            <a:r>
              <a:rPr lang="de-DE" sz="2000" b="1" dirty="0"/>
              <a:t>Welche Kompetenzen sollen Studierende meines Studiengangs erwerben?</a:t>
            </a:r>
            <a:r>
              <a:rPr lang="de-DE" sz="2000" dirty="0"/>
              <a:t> </a:t>
            </a:r>
            <a:r>
              <a:rPr lang="de-DE" sz="2000" b="1" dirty="0"/>
              <a:t>Wie vermittle ich diese in meinem Tutorium? </a:t>
            </a:r>
            <a:r>
              <a:rPr lang="de-DE" sz="2000" dirty="0"/>
              <a:t>Dokumentiert mögliche Aktivitäten auf Karten.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000" b="1" dirty="0"/>
              <a:t>Welche Aufgaben </a:t>
            </a:r>
            <a:r>
              <a:rPr lang="de-DE" sz="2000" b="1" i="1" dirty="0"/>
              <a:t>kann</a:t>
            </a:r>
            <a:r>
              <a:rPr lang="de-DE" sz="2000" b="1" dirty="0"/>
              <a:t> und </a:t>
            </a:r>
            <a:r>
              <a:rPr lang="de-DE" sz="2000" b="1" i="1" dirty="0"/>
              <a:t>darf</a:t>
            </a:r>
            <a:r>
              <a:rPr lang="de-DE" sz="2000" b="1" dirty="0"/>
              <a:t> ich im Kontext meines Studiengangs </a:t>
            </a:r>
            <a:br>
              <a:rPr lang="de-DE" sz="2000" b="1" dirty="0"/>
            </a:br>
            <a:r>
              <a:rPr lang="de-DE" sz="2000" b="1" dirty="0"/>
              <a:t>von KI erledigen lassen und welche nicht? </a:t>
            </a:r>
            <a:r>
              <a:rPr lang="de-DE" sz="2000" dirty="0"/>
              <a:t>Ordnet die Karten der entsprechenden Antwort zu.</a:t>
            </a:r>
          </a:p>
          <a:p>
            <a:pPr marL="0" indent="0">
              <a:lnSpc>
                <a:spcPct val="100000"/>
              </a:lnSpc>
              <a:buNone/>
              <a:defRPr/>
            </a:pPr>
            <a:br>
              <a:rPr lang="de-DE" sz="2400" dirty="0"/>
            </a:br>
            <a:endParaRPr lang="de-DE" sz="2400" dirty="0"/>
          </a:p>
          <a:p>
            <a:pPr marL="0" indent="0">
              <a:buNone/>
              <a:defRPr/>
            </a:pPr>
            <a:endParaRPr lang="de-DE" sz="2400" dirty="0"/>
          </a:p>
        </p:txBody>
      </p:sp>
      <p:sp>
        <p:nvSpPr>
          <p:cNvPr id="11" name="Fußzeilenplatzhalter 11">
            <a:extLst>
              <a:ext uri="{FF2B5EF4-FFF2-40B4-BE49-F238E27FC236}">
                <a16:creationId xmlns:a16="http://schemas.microsoft.com/office/drawing/2014/main" id="{1F9AFECB-8FE0-452E-A4C4-63B4690A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19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9026" y="109468"/>
            <a:ext cx="5661248" cy="5661248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05C945-62DA-4E83-8E0B-13166FB39B8C}" type="datetime1">
              <a:rPr lang="de-DE"/>
              <a:t>07.11.2025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27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 bwMode="auto">
          <a:xfrm>
            <a:off x="2209800" y="4712300"/>
            <a:ext cx="7759700" cy="145001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de-DE" sz="4400" b="1" dirty="0">
                <a:solidFill>
                  <a:srgbClr val="004F8F"/>
                </a:solidFill>
              </a:rPr>
              <a:t>Nachhaltigkeit und KI im Tutorium</a:t>
            </a:r>
          </a:p>
          <a:p>
            <a:pPr marL="0" indent="0" algn="ctr">
              <a:buNone/>
              <a:defRPr/>
            </a:pPr>
            <a:endParaRPr dirty="0"/>
          </a:p>
        </p:txBody>
      </p:sp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5C677BFB-37FA-41CB-9A6B-C3F62734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40924FC-CF6C-4791-A262-46F191E19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38200" y="1950521"/>
            <a:ext cx="10345236" cy="341648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Exkurs: AI-Bias und Täuschungen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877877" y="1284446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Wie wird KI trainiert und woher kommt Bias? </a:t>
            </a:r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8BB7A5-62A1-4F36-926F-C67FE17CDE5F}"/>
              </a:ext>
            </a:extLst>
          </p:cNvPr>
          <p:cNvSpPr txBox="1"/>
          <p:nvPr/>
        </p:nvSpPr>
        <p:spPr bwMode="auto">
          <a:xfrm>
            <a:off x="908090" y="5751829"/>
            <a:ext cx="1015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Brown, T. B. et al. (2020). „Language Models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Few</a:t>
            </a:r>
            <a:r>
              <a:rPr lang="de-DE" sz="1400" dirty="0"/>
              <a:t>-Shot </a:t>
            </a:r>
            <a:r>
              <a:rPr lang="de-DE" sz="1400" dirty="0" err="1"/>
              <a:t>Learners</a:t>
            </a:r>
            <a:r>
              <a:rPr lang="de-DE" sz="1400" dirty="0"/>
              <a:t>.“ 9. </a:t>
            </a:r>
            <a:r>
              <a:rPr lang="de-DE" sz="1400" dirty="0">
                <a:hlinkClick r:id="rId4"/>
              </a:rPr>
              <a:t>Cornell University / </a:t>
            </a:r>
            <a:r>
              <a:rPr lang="de-DE" sz="1400" dirty="0" err="1">
                <a:hlinkClick r:id="rId4"/>
              </a:rPr>
              <a:t>arXiv</a:t>
            </a:r>
            <a:r>
              <a:rPr lang="de-DE" sz="1400" dirty="0"/>
              <a:t>.</a:t>
            </a:r>
            <a:endParaRPr lang="en-GB" sz="1400" dirty="0"/>
          </a:p>
        </p:txBody>
      </p:sp>
      <p:sp>
        <p:nvSpPr>
          <p:cNvPr id="15" name="Fußzeilenplatzhalter 11">
            <a:extLst>
              <a:ext uri="{FF2B5EF4-FFF2-40B4-BE49-F238E27FC236}">
                <a16:creationId xmlns:a16="http://schemas.microsoft.com/office/drawing/2014/main" id="{D11E07DF-EDF4-467B-9745-72287434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4872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29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Exkurs: AI-Bias und Täuschungen</a:t>
            </a:r>
            <a:endParaRPr lang="en-GB" dirty="0"/>
          </a:p>
        </p:txBody>
      </p:sp>
      <p:sp>
        <p:nvSpPr>
          <p:cNvPr id="15" name="Fußzeilenplatzhalter 11">
            <a:extLst>
              <a:ext uri="{FF2B5EF4-FFF2-40B4-BE49-F238E27FC236}">
                <a16:creationId xmlns:a16="http://schemas.microsoft.com/office/drawing/2014/main" id="{D11E07DF-EDF4-467B-9745-72287434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7BD223D-13ED-4813-B467-3D5266A56DF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77877" y="18478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1800" dirty="0"/>
              <a:t>Trainingsdaten sind oft einseitig und von Vorurteilen belastet!</a:t>
            </a:r>
          </a:p>
          <a:p>
            <a:pPr>
              <a:defRPr/>
            </a:pPr>
            <a:r>
              <a:rPr lang="de-DE" sz="1800" dirty="0"/>
              <a:t>Mangelnde Berücksichtigung von Vielfalt bei der Auswahl der Datensätze (z. B. überwiegend englischsprachig und aus westlichen Ländern)</a:t>
            </a:r>
          </a:p>
          <a:p>
            <a:pPr>
              <a:defRPr/>
            </a:pPr>
            <a:r>
              <a:rPr lang="de-DE" sz="1800" dirty="0"/>
              <a:t>Historisch und kulturell belastete Datensätze (Diversifizierung des öffentlichen Diskurses als relativ junges und nicht flächendeckend anerkanntes Phänomen </a:t>
            </a:r>
            <a:r>
              <a:rPr lang="de-DE" sz="1800" dirty="0">
                <a:sym typeface="Wingdings" panose="05000000000000000000" pitchFamily="2" charset="2"/>
              </a:rPr>
              <a:t> Relevanz politischer Kontexte und kultureller Hegemonie</a:t>
            </a:r>
            <a:r>
              <a:rPr lang="de-DE" sz="1800" dirty="0"/>
              <a:t>)</a:t>
            </a:r>
          </a:p>
          <a:p>
            <a:pPr>
              <a:defRPr/>
            </a:pPr>
            <a:r>
              <a:rPr lang="de-DE" sz="1800" dirty="0"/>
              <a:t>Schlecht oder nicht verifizierte Informationen, auch Fehlinformationen (z. B. über frei zugängliche Websites u. Foren via Web Crawl Data)</a:t>
            </a:r>
          </a:p>
          <a:p>
            <a:pPr marL="0" indent="0">
              <a:buNone/>
              <a:defRPr/>
            </a:pPr>
            <a:endParaRPr lang="de-DE" sz="1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74C033-861C-4CD6-B812-24C8A2039CDC}"/>
              </a:ext>
            </a:extLst>
          </p:cNvPr>
          <p:cNvSpPr txBox="1"/>
          <p:nvPr/>
        </p:nvSpPr>
        <p:spPr bwMode="auto">
          <a:xfrm>
            <a:off x="877877" y="1284446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Wie wird KI trainiert und woher kommt Bias?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Was ist die Tutor*innenqualifizierung?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149292"/>
            <a:ext cx="10515600" cy="5027671"/>
          </a:xfrm>
        </p:spPr>
        <p:txBody>
          <a:bodyPr>
            <a:normAutofit/>
          </a:bodyPr>
          <a:lstStyle/>
          <a:p>
            <a:pPr>
              <a:defRPr/>
            </a:pPr>
            <a:endParaRPr lang="de-DE" sz="2400"/>
          </a:p>
          <a:p>
            <a:pPr>
              <a:defRPr/>
            </a:pPr>
            <a:r>
              <a:rPr lang="de-DE" sz="2400"/>
              <a:t>Organisiert und koordiniert von </a:t>
            </a:r>
            <a:r>
              <a:rPr lang="de-DE" sz="2400" b="1"/>
              <a:t>studium</a:t>
            </a:r>
            <a:r>
              <a:rPr lang="de-DE" sz="2400"/>
              <a:t>digitale in Kooperation mit den Zentren der Goethe-Uni und externen Referent*innen</a:t>
            </a:r>
            <a:endParaRPr/>
          </a:p>
          <a:p>
            <a:pPr>
              <a:defRPr/>
            </a:pPr>
            <a:r>
              <a:rPr lang="de-DE" sz="2400"/>
              <a:t>Überfachliches Tutor*innenqualifizierungsprogramm, ergänzt durch fachspezifische Angebote</a:t>
            </a:r>
            <a:endParaRPr/>
          </a:p>
          <a:p>
            <a:pPr>
              <a:defRPr/>
            </a:pPr>
            <a:r>
              <a:rPr lang="de-DE" sz="2400"/>
              <a:t>Für erfahrene und unerfahrene Tutor*innen</a:t>
            </a:r>
            <a:endParaRPr/>
          </a:p>
          <a:p>
            <a:pPr>
              <a:defRPr/>
            </a:pPr>
            <a:r>
              <a:rPr lang="de-DE" sz="2400"/>
              <a:t>Breites Themenspektrum, von allgemeinen Grundlagen zu speziellen/spezifischen Themen </a:t>
            </a:r>
            <a:endParaRPr/>
          </a:p>
          <a:p>
            <a:pPr>
              <a:defRPr/>
            </a:pPr>
            <a:r>
              <a:rPr lang="de-DE" sz="2400"/>
              <a:t>Veranstaltungen können einzeln besucht werden oder im Rahmen des Qualifizierungsprogramms</a:t>
            </a:r>
            <a:endParaRPr/>
          </a:p>
        </p:txBody>
      </p:sp>
      <p:sp>
        <p:nvSpPr>
          <p:cNvPr id="4" name="Fußzeilenplatzhalter 3"/>
          <p:cNvSpPr txBox="1"/>
          <p:nvPr/>
        </p:nvSpPr>
        <p:spPr bwMode="auto">
          <a:xfrm>
            <a:off x="789308" y="6183421"/>
            <a:ext cx="1056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						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ADC6F64-C11D-4D10-98C1-B7ADF0E5F4AA}" type="datetime1">
              <a:rPr lang="de-DE"/>
              <a:t>07.11.2025</a:t>
            </a:fld>
            <a:endParaRPr lang="de-DE"/>
          </a:p>
        </p:txBody>
      </p:sp>
      <p:sp>
        <p:nvSpPr>
          <p:cNvPr id="9" name="Fußzeilenplatzhalter 11">
            <a:extLst>
              <a:ext uri="{FF2B5EF4-FFF2-40B4-BE49-F238E27FC236}">
                <a16:creationId xmlns:a16="http://schemas.microsoft.com/office/drawing/2014/main" id="{0311BD05-98B2-4C6B-8713-9580657A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30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Exkurs: AI-Bias und Täuschungen</a:t>
            </a:r>
            <a:endParaRPr lang="en-GB" dirty="0"/>
          </a:p>
        </p:txBody>
      </p:sp>
      <p:sp>
        <p:nvSpPr>
          <p:cNvPr id="15" name="Fußzeilenplatzhalter 11">
            <a:extLst>
              <a:ext uri="{FF2B5EF4-FFF2-40B4-BE49-F238E27FC236}">
                <a16:creationId xmlns:a16="http://schemas.microsoft.com/office/drawing/2014/main" id="{D11E07DF-EDF4-467B-9745-72287434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7BD223D-13ED-4813-B467-3D5266A56DF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77877" y="1857060"/>
            <a:ext cx="1051560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de-DE" sz="1800" dirty="0"/>
              <a:t>Alan Turing hat bereits 1950 künstliche Intelligenz als die </a:t>
            </a:r>
            <a:r>
              <a:rPr lang="de-DE" sz="1800" b="1" dirty="0"/>
              <a:t>Fähigkeit einer Maschine </a:t>
            </a:r>
            <a:r>
              <a:rPr lang="de-DE" sz="1800" dirty="0"/>
              <a:t>beschrieben, </a:t>
            </a:r>
            <a:r>
              <a:rPr lang="de-DE" sz="1800" b="1" dirty="0"/>
              <a:t>so zu tun, als ob sie ein Mensch sei</a:t>
            </a:r>
            <a:r>
              <a:rPr lang="de-DE" sz="1800" dirty="0"/>
              <a:t>!</a:t>
            </a:r>
            <a:r>
              <a:rPr lang="de-DE" sz="1800" baseline="30000" dirty="0"/>
              <a:t>1</a:t>
            </a:r>
            <a:r>
              <a:rPr lang="de-DE" sz="1800" dirty="0"/>
              <a:t> (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der „</a:t>
            </a:r>
            <a:r>
              <a:rPr lang="de-DE" sz="1800" b="1" dirty="0"/>
              <a:t>Turing Test</a:t>
            </a:r>
            <a:r>
              <a:rPr lang="de-DE" sz="1800" dirty="0"/>
              <a:t>“)</a:t>
            </a:r>
          </a:p>
          <a:p>
            <a:pPr marL="0" indent="0">
              <a:buNone/>
              <a:defRPr/>
            </a:pPr>
            <a:endParaRPr lang="de-DE" sz="1800" dirty="0"/>
          </a:p>
          <a:p>
            <a:pPr marL="0" indent="0">
              <a:buNone/>
              <a:defRPr/>
            </a:pPr>
            <a:r>
              <a:rPr lang="de-DE" sz="1800" dirty="0"/>
              <a:t>Die </a:t>
            </a:r>
            <a:r>
              <a:rPr lang="de-DE" sz="1800" b="1" dirty="0"/>
              <a:t>Vermenschlichung von KI-Programmen </a:t>
            </a:r>
            <a:r>
              <a:rPr lang="de-DE" sz="1800" dirty="0"/>
              <a:t>beeinflusst, wie wir sie behandeln und wie wir uns von ihr behandeln lassen! </a:t>
            </a:r>
            <a:r>
              <a:rPr lang="de-DE" sz="1800" dirty="0">
                <a:sym typeface="Wingdings" panose="05000000000000000000" pitchFamily="2" charset="2"/>
              </a:rPr>
              <a:t> Ihnen wird mehr Glauben geschenkt, </a:t>
            </a:r>
            <a:r>
              <a:rPr lang="de-DE" sz="1800" dirty="0"/>
              <a:t>Täuschungen und negative Intentionen werden seltener hinterfragt und wir übertragen manchmal Bedürfnisse und Berechtigungen auf sie:</a:t>
            </a:r>
            <a:r>
              <a:rPr lang="de-DE" sz="1800" baseline="30000" dirty="0"/>
              <a:t> 2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„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ethical</a:t>
            </a:r>
            <a:r>
              <a:rPr lang="de-DE" sz="1800" dirty="0"/>
              <a:t> </a:t>
            </a:r>
            <a:r>
              <a:rPr lang="de-DE" sz="1800" dirty="0" err="1"/>
              <a:t>responsibilities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sentient</a:t>
            </a:r>
            <a:r>
              <a:rPr lang="de-DE" sz="1800" dirty="0"/>
              <a:t> </a:t>
            </a:r>
            <a:r>
              <a:rPr lang="de-DE" sz="1800" dirty="0" err="1"/>
              <a:t>beings</a:t>
            </a:r>
            <a:r>
              <a:rPr lang="de-DE" sz="1800" dirty="0"/>
              <a:t>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do not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nonsentient</a:t>
            </a:r>
            <a:r>
              <a:rPr lang="de-DE" sz="1800" dirty="0"/>
              <a:t> </a:t>
            </a:r>
            <a:r>
              <a:rPr lang="de-DE" sz="1800" dirty="0" err="1"/>
              <a:t>objects</a:t>
            </a:r>
            <a:r>
              <a:rPr lang="de-DE" sz="1800" dirty="0"/>
              <a:t>“ (54)</a:t>
            </a:r>
          </a:p>
          <a:p>
            <a:pPr>
              <a:defRPr/>
            </a:pPr>
            <a:r>
              <a:rPr lang="de-DE" sz="1800" dirty="0"/>
              <a:t>„Even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declare</a:t>
            </a:r>
            <a:r>
              <a:rPr lang="de-DE" sz="1800" dirty="0"/>
              <a:t> ‚I am a </a:t>
            </a:r>
            <a:r>
              <a:rPr lang="de-DE" sz="1800" dirty="0" err="1"/>
              <a:t>program</a:t>
            </a:r>
            <a:r>
              <a:rPr lang="de-DE" sz="1800" dirty="0"/>
              <a:t>‘ </a:t>
            </a:r>
            <a:r>
              <a:rPr lang="de-DE" sz="1800" dirty="0" err="1"/>
              <a:t>is</a:t>
            </a:r>
            <a:r>
              <a:rPr lang="de-DE" sz="1800" dirty="0"/>
              <a:t>, </a:t>
            </a:r>
            <a:r>
              <a:rPr lang="de-DE" sz="1800" dirty="0" err="1"/>
              <a:t>arguably</a:t>
            </a:r>
            <a:r>
              <a:rPr lang="de-DE" sz="1800" dirty="0"/>
              <a:t>, </a:t>
            </a:r>
            <a:r>
              <a:rPr lang="de-DE" sz="1800" dirty="0" err="1"/>
              <a:t>deceptive</a:t>
            </a:r>
            <a:r>
              <a:rPr lang="de-DE" sz="1800" dirty="0"/>
              <a:t>,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use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word</a:t>
            </a:r>
            <a:r>
              <a:rPr lang="de-DE" sz="1800" dirty="0"/>
              <a:t> ‚I‘ </a:t>
            </a:r>
            <a:r>
              <a:rPr lang="de-DE" sz="1800" dirty="0" err="1"/>
              <a:t>implies</a:t>
            </a:r>
            <a:r>
              <a:rPr lang="de-DE" sz="1800" dirty="0"/>
              <a:t> a </a:t>
            </a:r>
            <a:r>
              <a:rPr lang="de-DE" sz="1800" dirty="0" err="1"/>
              <a:t>thinking</a:t>
            </a:r>
            <a:r>
              <a:rPr lang="de-DE" sz="1800" dirty="0"/>
              <a:t> </a:t>
            </a:r>
            <a:r>
              <a:rPr lang="de-DE" sz="1800" dirty="0" err="1"/>
              <a:t>self</a:t>
            </a:r>
            <a:r>
              <a:rPr lang="de-DE" sz="1800" dirty="0"/>
              <a:t>-aware </a:t>
            </a:r>
            <a:r>
              <a:rPr lang="de-DE" sz="1800" dirty="0" err="1"/>
              <a:t>existence</a:t>
            </a:r>
            <a:r>
              <a:rPr lang="de-DE" sz="1800" dirty="0"/>
              <a:t>,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being</a:t>
            </a:r>
            <a:r>
              <a:rPr lang="de-DE" sz="1800" dirty="0"/>
              <a:t> </a:t>
            </a:r>
            <a:r>
              <a:rPr lang="de-DE" sz="1800" dirty="0" err="1"/>
              <a:t>whose</a:t>
            </a:r>
            <a:r>
              <a:rPr lang="de-DE" sz="1800" dirty="0"/>
              <a:t> </a:t>
            </a:r>
            <a:r>
              <a:rPr lang="de-DE" sz="1800" dirty="0" err="1"/>
              <a:t>thought</a:t>
            </a:r>
            <a:r>
              <a:rPr lang="de-DE" sz="1800" dirty="0"/>
              <a:t> 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dirty="0" err="1"/>
              <a:t>formed</a:t>
            </a:r>
            <a:r>
              <a:rPr lang="de-DE" sz="1800" dirty="0"/>
              <a:t> </a:t>
            </a:r>
            <a:r>
              <a:rPr lang="de-DE" sz="1800" dirty="0" err="1"/>
              <a:t>those</a:t>
            </a:r>
            <a:r>
              <a:rPr lang="de-DE" sz="1800" dirty="0"/>
              <a:t> </a:t>
            </a:r>
            <a:r>
              <a:rPr lang="de-DE" sz="1800" dirty="0" err="1"/>
              <a:t>words</a:t>
            </a:r>
            <a:r>
              <a:rPr lang="de-DE" sz="1800" dirty="0"/>
              <a:t>.“ (68)</a:t>
            </a:r>
          </a:p>
          <a:p>
            <a:pPr>
              <a:defRPr/>
            </a:pPr>
            <a:r>
              <a:rPr lang="de-DE" sz="1800" dirty="0"/>
              <a:t>„But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goals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robot</a:t>
            </a:r>
            <a:r>
              <a:rPr lang="de-DE" sz="1800" dirty="0"/>
              <a:t>—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accurately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robot’s</a:t>
            </a:r>
            <a:r>
              <a:rPr lang="de-DE" sz="1800" dirty="0"/>
              <a:t> </a:t>
            </a:r>
            <a:r>
              <a:rPr lang="de-DE" sz="1800" dirty="0" err="1"/>
              <a:t>controllers</a:t>
            </a:r>
            <a:r>
              <a:rPr lang="de-DE" sz="1800" dirty="0"/>
              <a:t>’ </a:t>
            </a:r>
            <a:r>
              <a:rPr lang="de-DE" sz="1800" dirty="0" err="1"/>
              <a:t>goals</a:t>
            </a:r>
            <a:r>
              <a:rPr lang="de-DE" sz="1800" dirty="0"/>
              <a:t>—</a:t>
            </a:r>
            <a:r>
              <a:rPr lang="de-DE" sz="1800" dirty="0" err="1"/>
              <a:t>may</a:t>
            </a:r>
            <a:r>
              <a:rPr lang="de-DE" sz="1800" dirty="0"/>
              <a:t> </a:t>
            </a:r>
            <a:r>
              <a:rPr lang="de-DE" sz="1800" dirty="0" err="1"/>
              <a:t>diverge</a:t>
            </a:r>
            <a:r>
              <a:rPr lang="de-DE" sz="1800" dirty="0"/>
              <a:t> </a:t>
            </a:r>
            <a:r>
              <a:rPr lang="de-DE" sz="1800" dirty="0" err="1"/>
              <a:t>sharply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goals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user</a:t>
            </a:r>
            <a:r>
              <a:rPr lang="de-DE" sz="1800" dirty="0"/>
              <a:t>. The </a:t>
            </a:r>
            <a:r>
              <a:rPr lang="de-DE" sz="1800" dirty="0" err="1"/>
              <a:t>entertaining</a:t>
            </a:r>
            <a:r>
              <a:rPr lang="de-DE" sz="1800" dirty="0"/>
              <a:t> </a:t>
            </a:r>
            <a:r>
              <a:rPr lang="de-DE" sz="1800" dirty="0" err="1"/>
              <a:t>toy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trusted</a:t>
            </a:r>
            <a:r>
              <a:rPr lang="de-DE" sz="1800" dirty="0"/>
              <a:t> </a:t>
            </a:r>
            <a:r>
              <a:rPr lang="de-DE" sz="1800" dirty="0" err="1"/>
              <a:t>companion’s</a:t>
            </a:r>
            <a:r>
              <a:rPr lang="de-DE" sz="1800" dirty="0"/>
              <a:t> </a:t>
            </a:r>
            <a:r>
              <a:rPr lang="de-DE" sz="1800" dirty="0" err="1"/>
              <a:t>ulterior</a:t>
            </a:r>
            <a:r>
              <a:rPr lang="de-DE" sz="1800" dirty="0"/>
              <a:t> </a:t>
            </a:r>
            <a:r>
              <a:rPr lang="de-DE" sz="1800" dirty="0" err="1"/>
              <a:t>purpose</a:t>
            </a:r>
            <a:r>
              <a:rPr lang="de-DE" sz="1800" dirty="0"/>
              <a:t> </a:t>
            </a:r>
            <a:r>
              <a:rPr lang="de-DE" sz="1800" dirty="0" err="1"/>
              <a:t>may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sell</a:t>
            </a:r>
            <a:r>
              <a:rPr lang="de-DE" sz="1800" dirty="0"/>
              <a:t> </a:t>
            </a:r>
            <a:r>
              <a:rPr lang="de-DE" sz="1800" dirty="0" err="1"/>
              <a:t>goods</a:t>
            </a:r>
            <a:r>
              <a:rPr lang="de-DE" sz="1800" dirty="0"/>
              <a:t>, promote a </a:t>
            </a:r>
            <a:r>
              <a:rPr lang="de-DE" sz="1800" dirty="0" err="1"/>
              <a:t>viewpoint</a:t>
            </a:r>
            <a:r>
              <a:rPr lang="de-DE" sz="1800" dirty="0"/>
              <a:t>,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otherwise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influence</a:t>
            </a:r>
            <a:r>
              <a:rPr lang="de-DE" sz="1800" dirty="0"/>
              <a:t> </a:t>
            </a:r>
            <a:r>
              <a:rPr lang="de-DE" sz="1800" dirty="0" err="1"/>
              <a:t>one’s</a:t>
            </a:r>
            <a:r>
              <a:rPr lang="de-DE" sz="1800" dirty="0"/>
              <a:t> </a:t>
            </a:r>
            <a:r>
              <a:rPr lang="de-DE" sz="1800" dirty="0" err="1"/>
              <a:t>opinions</a:t>
            </a:r>
            <a:r>
              <a:rPr lang="de-DE" sz="1800" dirty="0"/>
              <a:t>, </a:t>
            </a:r>
            <a:r>
              <a:rPr lang="de-DE" sz="1800" dirty="0" err="1"/>
              <a:t>wants</a:t>
            </a:r>
            <a:r>
              <a:rPr lang="de-DE" sz="1800" dirty="0"/>
              <a:t>, and </a:t>
            </a:r>
            <a:r>
              <a:rPr lang="de-DE" sz="1800" dirty="0" err="1"/>
              <a:t>behavior</a:t>
            </a:r>
            <a:r>
              <a:rPr lang="de-DE" sz="1800" dirty="0"/>
              <a:t>.“ (70)</a:t>
            </a:r>
          </a:p>
          <a:p>
            <a:pPr marL="0" indent="0">
              <a:buNone/>
              <a:defRPr/>
            </a:pPr>
            <a:endParaRPr lang="de-DE" sz="1400" dirty="0"/>
          </a:p>
          <a:p>
            <a:pPr marL="0" indent="0">
              <a:buNone/>
              <a:defRPr/>
            </a:pPr>
            <a:r>
              <a:rPr lang="de-DE" sz="1400" dirty="0"/>
              <a:t>1) vgl. Turing, A. M. (1950). „Computing Machinery and </a:t>
            </a:r>
            <a:r>
              <a:rPr lang="de-DE" sz="1400" dirty="0" err="1"/>
              <a:t>Intelligence</a:t>
            </a:r>
            <a:r>
              <a:rPr lang="de-DE" sz="1400" dirty="0"/>
              <a:t>.“ </a:t>
            </a:r>
            <a:r>
              <a:rPr lang="de-DE" sz="1400" i="1" dirty="0" err="1"/>
              <a:t>Mind</a:t>
            </a:r>
            <a:r>
              <a:rPr lang="de-DE" sz="1400" dirty="0"/>
              <a:t> 49. 433-460.</a:t>
            </a:r>
          </a:p>
          <a:p>
            <a:pPr marL="0" indent="0">
              <a:buNone/>
              <a:defRPr/>
            </a:pPr>
            <a:r>
              <a:rPr lang="de-DE" sz="1400" dirty="0"/>
              <a:t>2) Donath, J. (2020). „</a:t>
            </a:r>
            <a:r>
              <a:rPr lang="en-US" sz="1400" dirty="0"/>
              <a:t>Ethical Issues in Our Relationship with Artificial Entities.” M. D. Dubber et al., </a:t>
            </a:r>
            <a:r>
              <a:rPr lang="en-US" sz="1400" i="1" dirty="0"/>
              <a:t>The Oxford Handbook of Ethics of AI</a:t>
            </a:r>
            <a:r>
              <a:rPr lang="en-US" sz="1400" dirty="0"/>
              <a:t>. Oxford: OUP. 52-73. DOI: </a:t>
            </a:r>
            <a:r>
              <a:rPr lang="de-DE" sz="1400" b="0" u="none" strike="noStrike" baseline="0" dirty="0">
                <a:solidFill>
                  <a:srgbClr val="006FB8"/>
                </a:solidFill>
                <a:latin typeface="SourceSansPro-Regular"/>
              </a:rPr>
              <a:t>https://doi.org/10.1093/oxfordhb/9780190067397.013.3</a:t>
            </a:r>
            <a:endParaRPr lang="de-DE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74C033-861C-4CD6-B812-24C8A2039CDC}"/>
              </a:ext>
            </a:extLst>
          </p:cNvPr>
          <p:cNvSpPr txBox="1"/>
          <p:nvPr/>
        </p:nvSpPr>
        <p:spPr bwMode="auto">
          <a:xfrm>
            <a:off x="877877" y="1284446"/>
            <a:ext cx="573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Künstliche Intelligenz, Vermenschlichung und Täuschungen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512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31</a:t>
            </a:fld>
            <a:endParaRPr lang="de-DE" dirty="0"/>
          </a:p>
        </p:txBody>
      </p:sp>
      <p:sp>
        <p:nvSpPr>
          <p:cNvPr id="9" name="Titel 1"/>
          <p:cNvSpPr txBox="1"/>
          <p:nvPr/>
        </p:nvSpPr>
        <p:spPr bwMode="auto">
          <a:xfrm>
            <a:off x="907345" y="5175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/>
              <a:t>Nachhaltigkeit und KI im Tutorium </a:t>
            </a:r>
            <a:endParaRPr lang="en-GB" dirty="0"/>
          </a:p>
        </p:txBody>
      </p:sp>
      <p:sp>
        <p:nvSpPr>
          <p:cNvPr id="10" name="Ellipse 9"/>
          <p:cNvSpPr/>
          <p:nvPr/>
        </p:nvSpPr>
        <p:spPr bwMode="auto">
          <a:xfrm>
            <a:off x="9768408" y="305450"/>
            <a:ext cx="2088232" cy="204343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 dirty="0"/>
              <a:t>Kollaborative Mindmap / Think-Pair-Share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C70DA-D404-4C56-9739-73B8C05B63BE}"/>
              </a:ext>
            </a:extLst>
          </p:cNvPr>
          <p:cNvSpPr txBox="1">
            <a:spLocks/>
          </p:cNvSpPr>
          <p:nvPr/>
        </p:nvSpPr>
        <p:spPr bwMode="auto">
          <a:xfrm>
            <a:off x="1034183" y="2969563"/>
            <a:ext cx="3137835" cy="3370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Font typeface="Arial"/>
              <a:buNone/>
              <a:defRPr/>
            </a:pPr>
            <a:r>
              <a:rPr lang="de-DE" sz="1800" b="1" dirty="0">
                <a:latin typeface="Calibri"/>
                <a:ea typeface="Calibri"/>
                <a:cs typeface="Times New Roman"/>
              </a:rPr>
              <a:t>Soziale Dimension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Chancengerechtigkeit verbessern durch Individualisierung und Unterstützung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Datenschutz und Privatsphäre beachten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latin typeface="Aptos"/>
                <a:ea typeface="Aptos"/>
                <a:cs typeface="Times New Roman" panose="02020603050405020304" pitchFamily="18" charset="0"/>
              </a:rPr>
              <a:t>Umgang mit geistigem Eigentum</a:t>
            </a:r>
            <a:endParaRPr lang="de-DE" sz="1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5D5B39B-6BDE-43DF-92AA-BB0CF78A52C1}"/>
              </a:ext>
            </a:extLst>
          </p:cNvPr>
          <p:cNvSpPr txBox="1">
            <a:spLocks/>
          </p:cNvSpPr>
          <p:nvPr/>
        </p:nvSpPr>
        <p:spPr bwMode="auto">
          <a:xfrm>
            <a:off x="4364518" y="2969563"/>
            <a:ext cx="3400400" cy="2909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Font typeface="Arial"/>
              <a:buNone/>
              <a:defRPr/>
            </a:pPr>
            <a:r>
              <a:rPr lang="de-DE" sz="1800" b="1" dirty="0">
                <a:latin typeface="Calibri"/>
                <a:ea typeface="Calibri"/>
                <a:cs typeface="Times New Roman"/>
              </a:rPr>
              <a:t>Ökonomische Dimension</a:t>
            </a:r>
            <a:endParaRPr lang="de-DE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Effizienzsteigerung in der Planung - Mit weniger Aufwand zu besseren Ergebnissen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latin typeface="Aptos"/>
                <a:ea typeface="Aptos"/>
                <a:cs typeface="Times New Roman" panose="02020603050405020304" pitchFamily="18" charset="0"/>
              </a:rPr>
              <a:t>Effizienzsteigerung in der Lehre: Bessere Lernerfolge</a:t>
            </a:r>
            <a:endParaRPr lang="de-DE" sz="1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Kompetenzvermittlung: KI bestimmt die Arbeitswelt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57003A6-043E-4519-9980-1C4FC170C748}"/>
              </a:ext>
            </a:extLst>
          </p:cNvPr>
          <p:cNvSpPr txBox="1">
            <a:spLocks/>
          </p:cNvSpPr>
          <p:nvPr/>
        </p:nvSpPr>
        <p:spPr bwMode="auto">
          <a:xfrm>
            <a:off x="7957418" y="2969563"/>
            <a:ext cx="3525416" cy="2822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Font typeface="Arial"/>
              <a:buNone/>
              <a:defRPr/>
            </a:pPr>
            <a:r>
              <a:rPr lang="de-DE" sz="1800" b="1" dirty="0">
                <a:latin typeface="Calibri"/>
                <a:ea typeface="Calibri"/>
                <a:cs typeface="Times New Roman"/>
              </a:rPr>
              <a:t>Ökologische Dimension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Sensibilisierung für ökologische Kontexte der KI-Nutzung, Abwägung von Faktoren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Verantwortungsvoller Umgang mit digitalen Ressourcen durch effizienteres Prompt Writing (in weniger Schritten zum Ziel)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Ress</a:t>
            </a:r>
            <a:r>
              <a:rPr lang="de-DE" sz="1800" dirty="0">
                <a:latin typeface="Aptos"/>
                <a:ea typeface="Aptos"/>
                <a:cs typeface="Times New Roman" panose="02020603050405020304" pitchFamily="18" charset="0"/>
              </a:rPr>
              <a:t>ourcenverbrauch abwägen</a:t>
            </a:r>
            <a:endParaRPr lang="de-DE" sz="1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Font typeface="Arial"/>
              <a:buNone/>
              <a:defRPr/>
            </a:pPr>
            <a:endParaRPr lang="en-GB" sz="1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Fußzeilenplatzhalter 11">
            <a:extLst>
              <a:ext uri="{FF2B5EF4-FFF2-40B4-BE49-F238E27FC236}">
                <a16:creationId xmlns:a16="http://schemas.microsoft.com/office/drawing/2014/main" id="{4828FA46-EBCD-49F7-B546-1C4B4A0A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5192721-0DA2-4E11-9337-D24186061C29}"/>
              </a:ext>
            </a:extLst>
          </p:cNvPr>
          <p:cNvSpPr txBox="1"/>
          <p:nvPr/>
        </p:nvSpPr>
        <p:spPr>
          <a:xfrm>
            <a:off x="907345" y="1603831"/>
            <a:ext cx="8354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Wie und in welchen Bereichen kann man durch KI mehr Nachhaltigkeit in die </a:t>
            </a:r>
            <a:r>
              <a:rPr lang="de-DE" sz="1800" b="1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Tutorienarbeit</a:t>
            </a:r>
            <a:r>
              <a:rPr lang="de-DE" sz="1800" b="1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bringen? Was ist zu beachten?</a:t>
            </a:r>
          </a:p>
          <a:p>
            <a:endParaRPr lang="de-DE" b="1" dirty="0">
              <a:latin typeface="Aptos"/>
              <a:ea typeface="Aptos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Aptos"/>
                <a:ea typeface="Aptos"/>
                <a:cs typeface="Times New Roman" panose="02020603050405020304" pitchFamily="18" charset="0"/>
                <a:sym typeface="Wingdings" panose="05000000000000000000" pitchFamily="2" charset="2"/>
              </a:rPr>
              <a:t> Sammelt konkrete Beispiele und ergänzt die Übersicht!</a:t>
            </a:r>
            <a:r>
              <a:rPr lang="de-DE" sz="1800" b="1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DEE6D0-D8FD-4B87-BC18-4F2A7B86050B}" type="datetime1">
              <a:rPr lang="de-DE"/>
              <a:t>07.11.2025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32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 bwMode="auto">
          <a:xfrm>
            <a:off x="1424354" y="4797152"/>
            <a:ext cx="9343292" cy="145001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de-DE" sz="4400" b="1" dirty="0">
                <a:solidFill>
                  <a:srgbClr val="004F8F"/>
                </a:solidFill>
              </a:rPr>
              <a:t>Was macht einen guten Prompt aus?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0451" y="136525"/>
            <a:ext cx="4731097" cy="4731097"/>
          </a:xfrm>
          <a:prstGeom prst="rect">
            <a:avLst/>
          </a:prstGeom>
        </p:spPr>
      </p:pic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E6F52FA6-2D0F-40FB-B0FF-DF6668F8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F38D0C3-4A98-F24B-1354-BF1C8C87D2F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220B1DE-3866-1F75-BFF1-7B7D0ABA6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" y="1070298"/>
            <a:ext cx="10410378" cy="521395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08158-0017-0E00-18FC-08DCDB2E54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43750" y="1556792"/>
            <a:ext cx="10731500" cy="472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 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694122-A758-99AD-FFCC-B374E44C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EF8FC0-3450-CD6A-048A-FAA41477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33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305675E-D306-EF14-24A1-F9A1E70E9A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Was macht einen guten Prompt aus?</a:t>
            </a:r>
          </a:p>
        </p:txBody>
      </p:sp>
      <p:sp>
        <p:nvSpPr>
          <p:cNvPr id="9" name="Fußzeilenplatzhalter 11">
            <a:extLst>
              <a:ext uri="{FF2B5EF4-FFF2-40B4-BE49-F238E27FC236}">
                <a16:creationId xmlns:a16="http://schemas.microsoft.com/office/drawing/2014/main" id="{700E970B-6797-4DBF-9AC3-849D0CFD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494CD6-DC8F-8BAD-6808-2040506AF244}"/>
              </a:ext>
            </a:extLst>
          </p:cNvPr>
          <p:cNvSpPr txBox="1"/>
          <p:nvPr/>
        </p:nvSpPr>
        <p:spPr bwMode="auto">
          <a:xfrm rot="16200000">
            <a:off x="8631926" y="2779264"/>
            <a:ext cx="5832649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Gottschling, S., Seidl, T. &amp; </a:t>
            </a:r>
            <a:r>
              <a:rPr lang="de-DE" sz="1400" dirty="0" err="1"/>
              <a:t>Vonhof</a:t>
            </a:r>
            <a:r>
              <a:rPr lang="de-DE" sz="1400" dirty="0"/>
              <a:t>, C. (2024). Nutzung von KI-Tools durch Studierende. Eine exemplarische Untersuchung studentischer Nutzungsszenarien. die hochschullehre, Jahrgang 10/2024. DOI: 10.3278/HSL2411W. Online unter: wbv.de/die-hochschullehre</a:t>
            </a:r>
          </a:p>
        </p:txBody>
      </p:sp>
    </p:spTree>
    <p:extLst>
      <p:ext uri="{BB962C8B-B14F-4D97-AF65-F5344CB8AC3E}">
        <p14:creationId xmlns:p14="http://schemas.microsoft.com/office/powerpoint/2010/main" val="1283596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641C687-F136-B7FB-7F2A-F2ABE0AED9B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170E8-DB36-3F90-6D12-D46B641FEE95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ea typeface="Calibri"/>
                <a:cs typeface="Times New Roman"/>
              </a:rPr>
              <a:t>User-Psychologie:</a:t>
            </a:r>
          </a:p>
          <a:p>
            <a:pPr marL="0" indent="0">
              <a:buNone/>
            </a:pPr>
            <a:endParaRPr lang="de-DE" sz="2000" b="1" dirty="0">
              <a:ea typeface="Calibri"/>
              <a:cs typeface="Times New Roman"/>
            </a:endParaRPr>
          </a:p>
          <a:p>
            <a:r>
              <a:rPr lang="de-DE" sz="2000" dirty="0"/>
              <a:t>Ein Großteil der Studierendenschaft steht der </a:t>
            </a:r>
            <a:r>
              <a:rPr lang="de-DE" sz="2000" b="1" dirty="0"/>
              <a:t>Technologie positiv, optimistisch und unkritisch </a:t>
            </a:r>
            <a:r>
              <a:rPr lang="de-DE" sz="2000" dirty="0"/>
              <a:t>gegenüber (2024)</a:t>
            </a:r>
            <a:r>
              <a:rPr lang="de-DE" sz="2000" baseline="30000" dirty="0"/>
              <a:t>1</a:t>
            </a:r>
            <a:endParaRPr lang="de-DE" sz="2000" dirty="0"/>
          </a:p>
          <a:p>
            <a:r>
              <a:rPr lang="de-DE" sz="2000" dirty="0"/>
              <a:t>Studie „Are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students</a:t>
            </a:r>
            <a:r>
              <a:rPr lang="de-DE" sz="2000" dirty="0"/>
              <a:t> </a:t>
            </a:r>
            <a:r>
              <a:rPr lang="de-DE" sz="2000" dirty="0" err="1"/>
              <a:t>ready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AI </a:t>
            </a:r>
            <a:r>
              <a:rPr lang="de-DE" sz="2000" dirty="0" err="1"/>
              <a:t>age</a:t>
            </a:r>
            <a:r>
              <a:rPr lang="de-DE" sz="2000" dirty="0"/>
              <a:t>?“ (2023) </a:t>
            </a:r>
            <a:r>
              <a:rPr lang="de-DE" sz="2000" dirty="0">
                <a:sym typeface="Wingdings" panose="05000000000000000000" pitchFamily="2" charset="2"/>
              </a:rPr>
              <a:t> Nein! 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Limitationen von ChatGPT sind nicht bekannt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Informationen werden unkritisch von ChatGPT übernommen²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dirty="0">
                <a:sym typeface="Wingdings" panose="05000000000000000000" pitchFamily="2" charset="2"/>
              </a:rPr>
              <a:t> Das übergroße Vertrauen (</a:t>
            </a:r>
            <a:r>
              <a:rPr lang="de-DE" sz="2000" i="1" dirty="0" err="1">
                <a:sym typeface="Wingdings" panose="05000000000000000000" pitchFamily="2" charset="2"/>
              </a:rPr>
              <a:t>overreliance</a:t>
            </a:r>
            <a:r>
              <a:rPr lang="de-DE" sz="2000" dirty="0">
                <a:sym typeface="Wingdings" panose="05000000000000000000" pitchFamily="2" charset="2"/>
              </a:rPr>
              <a:t>)</a:t>
            </a:r>
            <a:r>
              <a:rPr lang="de-DE" sz="2000" i="1" dirty="0">
                <a:sym typeface="Wingdings" panose="05000000000000000000" pitchFamily="2" charset="2"/>
              </a:rPr>
              <a:t> </a:t>
            </a:r>
            <a:r>
              <a:rPr lang="de-DE" sz="2000" dirty="0">
                <a:sym typeface="Wingdings" panose="05000000000000000000" pitchFamily="2" charset="2"/>
              </a:rPr>
              <a:t>führt zur unkritischen Aneignung und Weitergabe von Fehlinformationen</a:t>
            </a:r>
            <a:r>
              <a:rPr lang="de-DE" sz="2000" baseline="30000" dirty="0"/>
              <a:t>1</a:t>
            </a:r>
          </a:p>
          <a:p>
            <a:pPr marL="0" indent="0">
              <a:buNone/>
            </a:pPr>
            <a:endParaRPr lang="de-DE" sz="2000" baseline="30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1400" dirty="0"/>
              <a:t>1) </a:t>
            </a:r>
            <a:r>
              <a:rPr lang="en-GB" sz="1400" dirty="0" err="1"/>
              <a:t>Vgl</a:t>
            </a:r>
            <a:r>
              <a:rPr lang="en-GB" sz="1400" dirty="0"/>
              <a:t>. </a:t>
            </a:r>
            <a:r>
              <a:rPr lang="de-DE" sz="1400" dirty="0"/>
              <a:t>M. </a:t>
            </a:r>
            <a:r>
              <a:rPr lang="de-DE" sz="1400" dirty="0" err="1"/>
              <a:t>Oertner</a:t>
            </a:r>
            <a:r>
              <a:rPr lang="de-DE" sz="1400" dirty="0"/>
              <a:t>, ChatGPT als Recherchetool? Fehlertypologie, technische Ursachenanalyse und hochschuldidaktische Implikationen, </a:t>
            </a:r>
            <a:r>
              <a:rPr lang="de-DE" sz="1400" i="1" dirty="0"/>
              <a:t>Bibliotheksdienst</a:t>
            </a:r>
            <a:r>
              <a:rPr lang="de-DE" sz="1400" dirty="0"/>
              <a:t> 58 (5), 262, 2024, entnommen aus: </a:t>
            </a:r>
            <a:r>
              <a:rPr lang="de-DE" sz="1400" u="sng" dirty="0">
                <a:hlinkClick r:id="rId3"/>
              </a:rPr>
              <a:t>https://doi.org/10.1515/bd-2024-0042</a:t>
            </a:r>
            <a:r>
              <a:rPr lang="de-DE" sz="1400" dirty="0"/>
              <a:t> (zuletzt eingesehen am 06.11.2025) </a:t>
            </a:r>
            <a:br>
              <a:rPr lang="de-DE" sz="1400" dirty="0"/>
            </a:br>
            <a:r>
              <a:rPr lang="de-DE" sz="1400" dirty="0"/>
              <a:t>2) Bucher, Ulrich; Klein, Nicole (2023): ChatGPT. Are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students</a:t>
            </a:r>
            <a:r>
              <a:rPr lang="de-DE" sz="1400" dirty="0"/>
              <a:t> </a:t>
            </a:r>
            <a:r>
              <a:rPr lang="de-DE" sz="1400" dirty="0" err="1"/>
              <a:t>ready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AI </a:t>
            </a:r>
            <a:r>
              <a:rPr lang="de-DE" sz="1400" dirty="0" err="1"/>
              <a:t>age</a:t>
            </a:r>
            <a:r>
              <a:rPr lang="de-DE" sz="1400" dirty="0"/>
              <a:t>? Duale Hochschule Baden-Württemberg. Stuttgart, 16,22. </a:t>
            </a:r>
            <a:endParaRPr lang="de-DE" sz="2000" dirty="0"/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defRPr/>
            </a:pPr>
            <a:endParaRPr lang="de-DE" sz="1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109C4C-3269-423F-598C-2ECB4FB5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D3E83C-37AA-0B81-B5A5-6EABCC81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34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E47C814-F5B6-0F12-D46E-5AE002F7B2CD}"/>
              </a:ext>
            </a:extLst>
          </p:cNvPr>
          <p:cNvSpPr txBox="1"/>
          <p:nvPr/>
        </p:nvSpPr>
        <p:spPr bwMode="auto"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dirty="0"/>
              <a:t>Was macht einen guten Prompt aus?</a:t>
            </a:r>
          </a:p>
        </p:txBody>
      </p:sp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9C9D4999-CA08-4A7E-8245-7F8342D8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6026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EFE3AB-79C0-3F65-46F2-FB287192C53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9D4FED-ECD4-A436-BA41-3E32BBF99650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ea typeface="Calibri"/>
                <a:cs typeface="Times New Roman"/>
              </a:rPr>
              <a:t>Halluzinationen:</a:t>
            </a:r>
          </a:p>
          <a:p>
            <a:endParaRPr lang="de-DE" sz="2000" dirty="0"/>
          </a:p>
          <a:p>
            <a:r>
              <a:rPr lang="de-DE" sz="2000" dirty="0"/>
              <a:t>Bei der Nutzung ist Trainingsphase abgeschlossen (</a:t>
            </a:r>
            <a:r>
              <a:rPr lang="de-DE" sz="2000" i="1" dirty="0"/>
              <a:t>generative </a:t>
            </a:r>
            <a:r>
              <a:rPr lang="de-DE" sz="2000" b="1" i="1" dirty="0" err="1"/>
              <a:t>pre-trained</a:t>
            </a:r>
            <a:r>
              <a:rPr lang="de-DE" sz="2000" i="1" dirty="0"/>
              <a:t> </a:t>
            </a:r>
            <a:r>
              <a:rPr lang="de-DE" sz="2000" i="1" dirty="0" err="1"/>
              <a:t>transformer</a:t>
            </a:r>
            <a:r>
              <a:rPr lang="de-DE" sz="2000" dirty="0"/>
              <a:t>) </a:t>
            </a:r>
          </a:p>
          <a:p>
            <a:r>
              <a:rPr lang="de-DE" sz="2000" dirty="0"/>
              <a:t>Fast die Hälfte der von Chatbots generierten </a:t>
            </a:r>
            <a:r>
              <a:rPr lang="de-DE" sz="2000" b="1" dirty="0"/>
              <a:t>Antworten</a:t>
            </a:r>
            <a:r>
              <a:rPr lang="de-DE" sz="2000" dirty="0"/>
              <a:t> sind </a:t>
            </a:r>
            <a:r>
              <a:rPr lang="de-DE" sz="2000" b="1" dirty="0"/>
              <a:t>unzuverlässig</a:t>
            </a:r>
            <a:r>
              <a:rPr lang="de-DE" sz="2000" dirty="0"/>
              <a:t> (2024)</a:t>
            </a:r>
            <a:r>
              <a:rPr lang="de-DE" sz="2000" baseline="30000" dirty="0"/>
              <a:t>1</a:t>
            </a:r>
            <a:endParaRPr lang="de-DE" sz="2000" dirty="0"/>
          </a:p>
          <a:p>
            <a:r>
              <a:rPr lang="de-DE" sz="2000" dirty="0"/>
              <a:t>Kim et al. 2024 untersuchten inhaltliche Zusammenfassungen neuer Romane, die sukzessiv ins Sprachmodell eingegeben wurden</a:t>
            </a:r>
          </a:p>
          <a:p>
            <a:pPr lvl="1"/>
            <a:r>
              <a:rPr lang="de-DE" sz="2000" dirty="0"/>
              <a:t>Auch bei Eingabe großer Dokumente </a:t>
            </a:r>
            <a:r>
              <a:rPr lang="de-DE" sz="2000" b="1" dirty="0"/>
              <a:t>nur teils verlässlich</a:t>
            </a:r>
            <a:endParaRPr lang="de-DE" sz="2000" dirty="0"/>
          </a:p>
          <a:p>
            <a:pPr lvl="1"/>
            <a:r>
              <a:rPr lang="de-DE" sz="2000" b="1" dirty="0"/>
              <a:t>10%</a:t>
            </a:r>
            <a:r>
              <a:rPr lang="de-DE" sz="2000" dirty="0"/>
              <a:t> inhaltlich </a:t>
            </a:r>
            <a:r>
              <a:rPr lang="de-DE" sz="2000" b="1" dirty="0"/>
              <a:t>falsche Einzelaussagen</a:t>
            </a:r>
            <a:endParaRPr lang="de-DE" sz="2000" dirty="0"/>
          </a:p>
          <a:p>
            <a:pPr lvl="1"/>
            <a:r>
              <a:rPr lang="de-DE" sz="2000" dirty="0"/>
              <a:t>In </a:t>
            </a:r>
            <a:r>
              <a:rPr lang="de-DE" sz="2000" b="1" dirty="0"/>
              <a:t>65%</a:t>
            </a:r>
            <a:r>
              <a:rPr lang="de-DE" sz="2000" dirty="0"/>
              <a:t> der Zusammenfassungen </a:t>
            </a:r>
            <a:r>
              <a:rPr lang="de-DE" sz="2000" b="1" dirty="0"/>
              <a:t>fehlen Kerninformationen</a:t>
            </a:r>
            <a:r>
              <a:rPr lang="de-DE" sz="2000" dirty="0"/>
              <a:t>²</a:t>
            </a:r>
          </a:p>
          <a:p>
            <a:pPr marL="0" indent="0">
              <a:buNone/>
            </a:pPr>
            <a:endParaRPr lang="de-DE" sz="16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de-DE" sz="1400" dirty="0"/>
              <a:t>1) </a:t>
            </a:r>
            <a:r>
              <a:rPr lang="en-GB" sz="1400" dirty="0" err="1"/>
              <a:t>Vgl</a:t>
            </a:r>
            <a:r>
              <a:rPr lang="en-GB" sz="1400" dirty="0"/>
              <a:t>. </a:t>
            </a:r>
            <a:r>
              <a:rPr lang="de-DE" sz="1400" dirty="0"/>
              <a:t>M. </a:t>
            </a:r>
            <a:r>
              <a:rPr lang="de-DE" sz="1400" dirty="0" err="1"/>
              <a:t>Oertner</a:t>
            </a:r>
            <a:r>
              <a:rPr lang="de-DE" sz="1400" dirty="0"/>
              <a:t>, ChatGPT als Recherchetool? Fehlertypologie, technische Ursachenanalyse und hochschuldidaktische Implikationen, </a:t>
            </a:r>
            <a:r>
              <a:rPr lang="de-DE" sz="1400" i="1" dirty="0"/>
              <a:t>Bibliotheksdienst</a:t>
            </a:r>
            <a:r>
              <a:rPr lang="de-DE" sz="1400" dirty="0"/>
              <a:t> 58 (5), 262, 2024, entnommen aus: </a:t>
            </a:r>
            <a:r>
              <a:rPr lang="de-DE" sz="1400" u="sng" dirty="0">
                <a:hlinkClick r:id="rId3"/>
              </a:rPr>
              <a:t>https://doi.org/10.1515/bd-2024-0042</a:t>
            </a:r>
            <a:r>
              <a:rPr lang="de-DE" sz="1400" dirty="0"/>
              <a:t> (zuletzt eingesehen am 06.11.2025) </a:t>
            </a:r>
            <a:br>
              <a:rPr lang="de-DE" sz="1400" dirty="0"/>
            </a:br>
            <a:r>
              <a:rPr lang="de-DE" sz="1400" dirty="0"/>
              <a:t>2) Y. Kim, Y. Chang, M. </a:t>
            </a:r>
            <a:r>
              <a:rPr lang="de-DE" sz="1400" dirty="0" err="1"/>
              <a:t>Karpinska</a:t>
            </a:r>
            <a:r>
              <a:rPr lang="de-DE" sz="1400" dirty="0"/>
              <a:t>, A. </a:t>
            </a:r>
            <a:r>
              <a:rPr lang="de-DE" sz="1400" dirty="0" err="1"/>
              <a:t>Garimella</a:t>
            </a:r>
            <a:r>
              <a:rPr lang="de-DE" sz="1400" dirty="0"/>
              <a:t>, V. </a:t>
            </a:r>
            <a:r>
              <a:rPr lang="de-DE" sz="1400" dirty="0" err="1"/>
              <a:t>Manjunatha</a:t>
            </a:r>
            <a:r>
              <a:rPr lang="de-DE" sz="1400" dirty="0"/>
              <a:t>, K. Lo, T. </a:t>
            </a:r>
            <a:r>
              <a:rPr lang="de-DE" sz="1400" dirty="0" err="1"/>
              <a:t>Goyal</a:t>
            </a:r>
            <a:r>
              <a:rPr lang="de-DE" sz="1400" dirty="0"/>
              <a:t>, und M. </a:t>
            </a:r>
            <a:r>
              <a:rPr lang="de-DE" sz="1400" dirty="0" err="1"/>
              <a:t>Iyyer</a:t>
            </a:r>
            <a:r>
              <a:rPr lang="de-DE" sz="1400" dirty="0"/>
              <a:t>. FABLES: </a:t>
            </a:r>
            <a:r>
              <a:rPr lang="de-DE" sz="1400" dirty="0" err="1"/>
              <a:t>Evaluating</a:t>
            </a:r>
            <a:r>
              <a:rPr lang="de-DE" sz="1400" dirty="0"/>
              <a:t> </a:t>
            </a:r>
            <a:r>
              <a:rPr lang="de-DE" sz="1400" dirty="0" err="1"/>
              <a:t>faithfulness</a:t>
            </a:r>
            <a:r>
              <a:rPr lang="de-DE" sz="1400" dirty="0"/>
              <a:t> and </a:t>
            </a:r>
            <a:r>
              <a:rPr lang="de-DE" sz="1400" dirty="0" err="1"/>
              <a:t>content</a:t>
            </a:r>
            <a:r>
              <a:rPr lang="de-DE" sz="1400" dirty="0"/>
              <a:t> </a:t>
            </a:r>
            <a:r>
              <a:rPr lang="de-DE" sz="1400" dirty="0" err="1"/>
              <a:t>selection</a:t>
            </a:r>
            <a:r>
              <a:rPr lang="de-DE" sz="1400" dirty="0"/>
              <a:t> in </a:t>
            </a:r>
            <a:r>
              <a:rPr lang="de-DE" sz="1400" dirty="0" err="1"/>
              <a:t>book-length</a:t>
            </a:r>
            <a:r>
              <a:rPr lang="de-DE" sz="1400" dirty="0"/>
              <a:t> </a:t>
            </a:r>
            <a:r>
              <a:rPr lang="de-DE" sz="1400" dirty="0" err="1"/>
              <a:t>summarization</a:t>
            </a:r>
            <a:r>
              <a:rPr lang="de-DE" sz="1400" dirty="0"/>
              <a:t>. </a:t>
            </a:r>
            <a:r>
              <a:rPr lang="de-DE" sz="1400" dirty="0" err="1"/>
              <a:t>arXiv</a:t>
            </a:r>
            <a:r>
              <a:rPr lang="de-DE" sz="1400" dirty="0"/>
              <a:t>. https://doi.org/10.48550/ARXIV.2404.01261, 2024.</a:t>
            </a:r>
            <a:endParaRPr lang="de-DE" sz="1400" b="1" dirty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defRPr/>
            </a:pPr>
            <a:endParaRPr lang="de-DE" sz="1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4EB1C2-31C1-5614-8200-1B923B3C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C9C4E1-4818-D496-0ABC-4796AFE9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BC2972-7F5C-EFB2-62D3-8A79AA327985}"/>
              </a:ext>
            </a:extLst>
          </p:cNvPr>
          <p:cNvSpPr txBox="1"/>
          <p:nvPr/>
        </p:nvSpPr>
        <p:spPr bwMode="auto"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dirty="0"/>
              <a:t>Was macht einen guten Prompt aus?</a:t>
            </a:r>
          </a:p>
        </p:txBody>
      </p:sp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3BA8E41E-F45D-45BD-9CAB-3571F068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678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816C590-8DDD-7F33-3DC2-B03BD04D0CB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A97FC3-D716-E607-F20F-5F9038228379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ea typeface="Calibri"/>
                <a:cs typeface="Times New Roman"/>
              </a:rPr>
              <a:t>Halluzinationen:</a:t>
            </a:r>
          </a:p>
          <a:p>
            <a:pPr marL="0" indent="0">
              <a:buNone/>
            </a:pPr>
            <a:endParaRPr lang="de-DE" sz="2400" b="1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defRPr/>
            </a:pPr>
            <a:endParaRPr lang="de-DE" sz="1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624496-A69B-5FEF-337B-C594FE6A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79D78A-0713-E42B-FE1A-E2CDACBA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36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BC5DA2-BC9C-9317-9D50-B5520543FDE5}"/>
              </a:ext>
            </a:extLst>
          </p:cNvPr>
          <p:cNvSpPr txBox="1"/>
          <p:nvPr/>
        </p:nvSpPr>
        <p:spPr bwMode="auto"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dirty="0"/>
              <a:t>Was macht einen guten Prompt aus?</a:t>
            </a:r>
          </a:p>
        </p:txBody>
      </p:sp>
      <p:pic>
        <p:nvPicPr>
          <p:cNvPr id="5" name="Grafik 4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7D144C70-3248-AB7F-1C4F-167A7C74E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822225"/>
            <a:ext cx="7315200" cy="4600575"/>
          </a:xfrm>
          <a:prstGeom prst="rect">
            <a:avLst/>
          </a:prstGeom>
        </p:spPr>
      </p:pic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61A6B371-6B61-44C8-8760-5E0E9357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1F39DD-2B22-51FF-DB97-C1C5C99AD1A6}"/>
              </a:ext>
            </a:extLst>
          </p:cNvPr>
          <p:cNvSpPr txBox="1"/>
          <p:nvPr/>
        </p:nvSpPr>
        <p:spPr>
          <a:xfrm rot="16200000">
            <a:off x="8459202" y="2832299"/>
            <a:ext cx="60939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M. </a:t>
            </a:r>
            <a:r>
              <a:rPr lang="de-DE" sz="1400" dirty="0" err="1"/>
              <a:t>Oertner</a:t>
            </a:r>
            <a:r>
              <a:rPr lang="de-DE" sz="1400" dirty="0"/>
              <a:t>, ChatGPT als Recherchetool? Fehlertypologie, technische Ursachenanalyse und hochschuldidaktische Implikationen, </a:t>
            </a:r>
            <a:r>
              <a:rPr lang="de-DE" sz="1400" i="1" dirty="0"/>
              <a:t>Bibliotheksdienst</a:t>
            </a:r>
            <a:r>
              <a:rPr lang="de-DE" sz="1400" dirty="0"/>
              <a:t> 58 (5), 259-297, 2024, entnommen aus: </a:t>
            </a:r>
            <a:r>
              <a:rPr lang="de-DE" sz="1400" u="sng" dirty="0">
                <a:hlinkClick r:id="rId4"/>
              </a:rPr>
              <a:t>https://doi.org/10.1515/bd-2024-0042</a:t>
            </a:r>
            <a:r>
              <a:rPr lang="de-DE" sz="1400" dirty="0"/>
              <a:t> (zuletzt eingesehen am 06.11.2025)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39465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350005A-4CBE-78E3-3D39-EB7F9E816D3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7A5996-2FA8-2421-5989-EE7A8CD91C5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30250" y="2348880"/>
            <a:ext cx="10731500" cy="4007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ea typeface="Calibri"/>
                <a:cs typeface="Times New Roman"/>
              </a:rPr>
              <a:t>Tipps zur Nutzung des KI-Chatbots </a:t>
            </a:r>
            <a:r>
              <a:rPr lang="de-DE" sz="2400" b="1" dirty="0" err="1">
                <a:ea typeface="Calibri"/>
                <a:cs typeface="Times New Roman"/>
              </a:rPr>
              <a:t>LobeChat</a:t>
            </a:r>
            <a:r>
              <a:rPr lang="de-DE" sz="2400" b="1" dirty="0">
                <a:ea typeface="Calibri"/>
                <a:cs typeface="Times New Roman"/>
              </a:rPr>
              <a:t>:</a:t>
            </a:r>
            <a:r>
              <a:rPr lang="de-DE" sz="2400" dirty="0"/>
              <a:t> 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000" dirty="0"/>
              <a:t>Wie verringert man Halluzinationen?</a:t>
            </a:r>
          </a:p>
          <a:p>
            <a:r>
              <a:rPr lang="de-DE" sz="2000" dirty="0"/>
              <a:t>Gibt es Fragen oder Erklärungsbedarf zu der Handreichung? 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Welche Erfahrungen habt ihr bei der Erstellung eines Assistenten in </a:t>
            </a:r>
            <a:r>
              <a:rPr lang="de-DE" sz="2000" dirty="0" err="1"/>
              <a:t>LobeChat</a:t>
            </a:r>
            <a:r>
              <a:rPr lang="de-DE" sz="2000" dirty="0"/>
              <a:t> gesammelt? Welche Probleme traten auf?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56826-11B6-51BB-5ACF-83ACD755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4F9620-B4EE-BD6D-7DBB-18536CEE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37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19FA42C-C842-8603-74A4-8690CF8940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Was macht einen guten Prompt aus? </a:t>
            </a:r>
            <a:endParaRPr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E5A4CEE-4226-8543-06C9-B272829E89CF}"/>
              </a:ext>
            </a:extLst>
          </p:cNvPr>
          <p:cNvSpPr/>
          <p:nvPr/>
        </p:nvSpPr>
        <p:spPr bwMode="auto">
          <a:xfrm>
            <a:off x="9423400" y="311151"/>
            <a:ext cx="2476500" cy="239395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Methode: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Lehrgespräch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1" name="Fußzeilenplatzhalter 11">
            <a:extLst>
              <a:ext uri="{FF2B5EF4-FFF2-40B4-BE49-F238E27FC236}">
                <a16:creationId xmlns:a16="http://schemas.microsoft.com/office/drawing/2014/main" id="{CB087BE4-3530-4E4E-A333-6E58792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6700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162A58D-C026-B35D-A617-561CC65977C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141BF8-4EEC-2241-0B8F-C064C96ED1B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30250" y="1510848"/>
            <a:ext cx="10731500" cy="40074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 b="1" dirty="0"/>
              <a:t>Wie könnte der Prompt oder die Rollenbeschreibung des </a:t>
            </a:r>
            <a:br>
              <a:rPr lang="de-DE" sz="2000" b="1" dirty="0"/>
            </a:br>
            <a:r>
              <a:rPr lang="de-DE" sz="2000" b="1" dirty="0"/>
              <a:t>Assistenten angepasst werden, um bessere Ergebnisse zu erzielen?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Rollenbeschreibung ergänzen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Zielgruppe angeben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Welche Sprache soll der Assistent verwenden (leichte Sprache, Fachvokabular, akademisch, formell, informell)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Kontextinformation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Format der Antwort (kurz/lang etc.)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KI-Spezifische Phrasen, Zeichen verringern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Beispiele geben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Bei manchen KI-Tools: </a:t>
            </a:r>
            <a:r>
              <a:rPr lang="de-DE" sz="2000" dirty="0" err="1"/>
              <a:t>Knowledgebase</a:t>
            </a:r>
            <a:r>
              <a:rPr lang="de-DE" sz="2000" dirty="0"/>
              <a:t> angeben</a:t>
            </a:r>
          </a:p>
          <a:p>
            <a:pPr>
              <a:lnSpc>
                <a:spcPct val="100000"/>
              </a:lnSpc>
              <a:defRPr/>
            </a:pPr>
            <a:endParaRPr lang="de-DE" sz="2000" b="1" dirty="0"/>
          </a:p>
          <a:p>
            <a:pPr>
              <a:lnSpc>
                <a:spcPct val="100000"/>
              </a:lnSpc>
              <a:defRPr/>
            </a:pPr>
            <a:endParaRPr lang="de-DE" sz="20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F06915-8395-623D-6E5E-999B81E2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09D409-3137-3B14-C9BF-F71B5CE6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38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91C1AC3-75A1-5BC1-7844-DC8512BF63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Was macht einen guten Prompt aus? </a:t>
            </a:r>
            <a:endParaRPr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82132F-D87B-173C-2864-CA211532166B}"/>
              </a:ext>
            </a:extLst>
          </p:cNvPr>
          <p:cNvSpPr/>
          <p:nvPr/>
        </p:nvSpPr>
        <p:spPr bwMode="auto">
          <a:xfrm>
            <a:off x="9423400" y="311151"/>
            <a:ext cx="2476500" cy="239395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Methode: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Lehrgespräch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1" name="Fußzeilenplatzhalter 11">
            <a:extLst>
              <a:ext uri="{FF2B5EF4-FFF2-40B4-BE49-F238E27FC236}">
                <a16:creationId xmlns:a16="http://schemas.microsoft.com/office/drawing/2014/main" id="{BA655202-7DCB-4A9B-B923-38E4598B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666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EE49B77-3404-723F-EDF6-DEB59C5C414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CD849B-02D7-994C-D8D3-A84DC137985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30250" y="1510848"/>
            <a:ext cx="10731500" cy="40074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 b="1" dirty="0"/>
              <a:t>Wie könnte der Prompt oder die Rollenbeschreibung des </a:t>
            </a:r>
            <a:br>
              <a:rPr lang="de-DE" sz="2000" b="1" dirty="0"/>
            </a:br>
            <a:r>
              <a:rPr lang="de-DE" sz="2000" b="1" dirty="0"/>
              <a:t>Assistenten angepasst werden, um bessere Ergebnisse zu erzielen?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Rolle &amp; Kontext 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Aufgabe &amp; Zweck 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Zielgruppe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Regeln 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Kontextinformationen 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Format, Sprache &amp; Stil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Beispiele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1AB402-CAF5-1114-DEEB-5DF15626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8A0B32-437B-E30D-257F-55082A33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39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6080757-3077-5819-551A-33E4062EB0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Was macht einen guten Prompt aus? </a:t>
            </a:r>
            <a:endParaRPr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D1F74A8-E173-B0FD-D180-D4EA4E5D5B2C}"/>
              </a:ext>
            </a:extLst>
          </p:cNvPr>
          <p:cNvSpPr/>
          <p:nvPr/>
        </p:nvSpPr>
        <p:spPr bwMode="auto">
          <a:xfrm>
            <a:off x="9423400" y="311151"/>
            <a:ext cx="2476500" cy="239395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Methode: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Lehrgespräch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DA73A2-5E0C-73B8-9636-6841CA92BA31}"/>
              </a:ext>
            </a:extLst>
          </p:cNvPr>
          <p:cNvSpPr txBox="1"/>
          <p:nvPr/>
        </p:nvSpPr>
        <p:spPr>
          <a:xfrm>
            <a:off x="3879053" y="3957504"/>
            <a:ext cx="7474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i="1" dirty="0">
                <a:sym typeface="Wingdings" panose="05000000000000000000" pitchFamily="2" charset="2"/>
              </a:rPr>
              <a:t>Wenn der Assistent sich auf bestimmte Daten beziehen soll, stelle diese zur Verfügung!</a:t>
            </a:r>
            <a:endParaRPr lang="de-DE" i="1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A3D3FE-D8D6-3A02-9F3C-529FDC0549C0}"/>
              </a:ext>
            </a:extLst>
          </p:cNvPr>
          <p:cNvSpPr txBox="1"/>
          <p:nvPr/>
        </p:nvSpPr>
        <p:spPr>
          <a:xfrm>
            <a:off x="3287688" y="2521920"/>
            <a:ext cx="576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i="1" dirty="0">
                <a:sym typeface="Wingdings" panose="05000000000000000000" pitchFamily="2" charset="2"/>
              </a:rPr>
              <a:t>Je konkreter die Rolle und (Teil-)Aufgabe desto besser!</a:t>
            </a:r>
            <a:endParaRPr lang="de-DE" i="1" dirty="0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87060C-ABE3-F8CA-6E15-1EB031280A43}"/>
              </a:ext>
            </a:extLst>
          </p:cNvPr>
          <p:cNvSpPr txBox="1"/>
          <p:nvPr/>
        </p:nvSpPr>
        <p:spPr>
          <a:xfrm>
            <a:off x="2063552" y="3553711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i="1" dirty="0"/>
              <a:t>Fordere den Assistenten dazu auf, seine Aussagen kritisch zu prüfen!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1288A73-9481-4905-8EC0-ADC73929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216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9910" y="1435316"/>
            <a:ext cx="2566996" cy="25669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9526" y="1590956"/>
            <a:ext cx="2566997" cy="256699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62299" y="1656850"/>
            <a:ext cx="2566997" cy="256699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29004" y="3140103"/>
            <a:ext cx="2566996" cy="256699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79827" y="3140103"/>
            <a:ext cx="2566997" cy="256699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50511" y="2911425"/>
            <a:ext cx="2566997" cy="256699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164437" y="2520371"/>
            <a:ext cx="6030102" cy="1663935"/>
          </a:xfrm>
          <a:prstGeom prst="rect">
            <a:avLst/>
          </a:prstGeom>
        </p:spPr>
      </p:pic>
      <p:sp>
        <p:nvSpPr>
          <p:cNvPr id="27" name="Datumsplatzhalter 2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174381C-F56A-4B60-A28A-792261465285}" type="datetime1">
              <a:rPr lang="de-DE"/>
              <a:t>07.11.2025</a:t>
            </a:fld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4</a:t>
            </a:fld>
            <a:endParaRPr lang="de-DE"/>
          </a:p>
        </p:txBody>
      </p:sp>
      <p:sp>
        <p:nvSpPr>
          <p:cNvPr id="17" name="Fußzeilenplatzhalter 11">
            <a:extLst>
              <a:ext uri="{FF2B5EF4-FFF2-40B4-BE49-F238E27FC236}">
                <a16:creationId xmlns:a16="http://schemas.microsoft.com/office/drawing/2014/main" id="{EDFC301C-6CD1-4D78-AB41-A14DFB81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 advClick="0" advTm="97000"/>
    </mc:Choice>
    <mc:Fallback xmlns:w="http://schemas.openxmlformats.org/wordprocessingml/2006/main" xmlns:m="http://schemas.openxmlformats.org/officeDocument/2006/math" xmlns="">
      <p:transition advClick="0" advTm="97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A95888-7E9C-46DF-BE96-9F44A0CF71D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B4C84-0C76-07F8-3239-3C25B99C496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30250" y="1510848"/>
            <a:ext cx="10731500" cy="40074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 b="1" dirty="0"/>
              <a:t>Wie könnte der Prompt oder die Rollenbeschreibung des </a:t>
            </a:r>
            <a:br>
              <a:rPr lang="de-DE" sz="2000" b="1" dirty="0"/>
            </a:br>
            <a:r>
              <a:rPr lang="de-DE" sz="2000" b="1" dirty="0"/>
              <a:t>Assistenten angepasst werden, um bessere Ergebnisse zu erzielen?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Rolle &amp; Kontext 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Aufgabe &amp; Zweck 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Zielgruppe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Regeln 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Kontextinformationen 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Format, Sprache &amp; Stil</a:t>
            </a:r>
          </a:p>
          <a:p>
            <a:pPr>
              <a:lnSpc>
                <a:spcPct val="100000"/>
              </a:lnSpc>
              <a:defRPr/>
            </a:pPr>
            <a:r>
              <a:rPr lang="de-DE" sz="2000" dirty="0"/>
              <a:t>Beispiele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8391C1-C5E4-43EC-A025-01FC0A7A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868BF7-99E8-CFC6-DC14-ECB9F2C6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40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E87AB0D-44D1-332E-F26D-CD078796A7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Was macht einen guten Prompt aus? </a:t>
            </a:r>
            <a:endParaRPr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856BC7-F684-E336-D94B-250F250542F8}"/>
              </a:ext>
            </a:extLst>
          </p:cNvPr>
          <p:cNvSpPr/>
          <p:nvPr/>
        </p:nvSpPr>
        <p:spPr bwMode="auto">
          <a:xfrm>
            <a:off x="9423400" y="311151"/>
            <a:ext cx="2476500" cy="239395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Methode: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Lehrgespräch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3278103-1B86-6028-E9AF-45A586C109EE}"/>
              </a:ext>
            </a:extLst>
          </p:cNvPr>
          <p:cNvSpPr txBox="1"/>
          <p:nvPr/>
        </p:nvSpPr>
        <p:spPr>
          <a:xfrm>
            <a:off x="3879053" y="3973936"/>
            <a:ext cx="7474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i="1" dirty="0">
                <a:sym typeface="Wingdings" panose="05000000000000000000" pitchFamily="2" charset="2"/>
              </a:rPr>
              <a:t>Wenn der Assistent sich auf bestimmte Daten beziehen soll, stelle diese zur Verfügung!</a:t>
            </a:r>
            <a:endParaRPr lang="de-DE" i="1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590BB5-9D6B-666F-F242-73925B710375}"/>
              </a:ext>
            </a:extLst>
          </p:cNvPr>
          <p:cNvSpPr txBox="1"/>
          <p:nvPr/>
        </p:nvSpPr>
        <p:spPr>
          <a:xfrm>
            <a:off x="3287688" y="2521920"/>
            <a:ext cx="576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i="1" dirty="0">
                <a:sym typeface="Wingdings" panose="05000000000000000000" pitchFamily="2" charset="2"/>
              </a:rPr>
              <a:t>Je konkreter die Rolle und (Teil-)Aufgabe desto besser!</a:t>
            </a:r>
            <a:endParaRPr lang="de-DE" i="1" dirty="0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B97EFC-B292-ED62-1E09-E92A7985EFB6}"/>
              </a:ext>
            </a:extLst>
          </p:cNvPr>
          <p:cNvSpPr txBox="1"/>
          <p:nvPr/>
        </p:nvSpPr>
        <p:spPr>
          <a:xfrm>
            <a:off x="2063552" y="3553711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i="1" dirty="0"/>
              <a:t>Fordere den Assistenten dazu auf, seine Aussagen kritisch zu prüfen!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060A7E0-CF1E-936E-10C3-1BA04A7FD870}"/>
              </a:ext>
            </a:extLst>
          </p:cNvPr>
          <p:cNvSpPr txBox="1"/>
          <p:nvPr/>
        </p:nvSpPr>
        <p:spPr>
          <a:xfrm>
            <a:off x="421742" y="5565796"/>
            <a:ext cx="1134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rgbClr val="FF0000"/>
                </a:solidFill>
              </a:rPr>
              <a:t>Überprüfe die Ausgabe und die angegebenen Quellen des Assistenten, bevor du damit weiterarbeitest!</a:t>
            </a:r>
          </a:p>
        </p:txBody>
      </p:sp>
      <p:sp>
        <p:nvSpPr>
          <p:cNvPr id="13" name="Fußzeilenplatzhalter 11">
            <a:extLst>
              <a:ext uri="{FF2B5EF4-FFF2-40B4-BE49-F238E27FC236}">
                <a16:creationId xmlns:a16="http://schemas.microsoft.com/office/drawing/2014/main" id="{E4B290D8-9CCE-4CEC-BF2B-0B347412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510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E4F46A4-AE33-4CB4-893F-B5001BE876B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8A1CE8-B73A-F655-15D8-7217EA0439E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30250" y="2348880"/>
            <a:ext cx="10731500" cy="4007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Sucht euch in Gruppen von 2-4 Personen einen Assistenten aus und überarbeitet </a:t>
            </a:r>
            <a:br>
              <a:rPr lang="de-DE" sz="2000" dirty="0"/>
            </a:br>
            <a:r>
              <a:rPr lang="de-DE" sz="2000" dirty="0"/>
              <a:t>diesen gemeinsam </a:t>
            </a:r>
            <a:r>
              <a:rPr lang="de-DE" sz="2000" i="1" dirty="0"/>
              <a:t>oder</a:t>
            </a:r>
            <a:r>
              <a:rPr lang="de-DE" sz="2000" dirty="0"/>
              <a:t> erstellt einen neuen Assistenten. Stellt anschließend eure </a:t>
            </a:r>
            <a:br>
              <a:rPr lang="de-DE" sz="2000" dirty="0"/>
            </a:br>
            <a:r>
              <a:rPr lang="de-DE" sz="2000" dirty="0"/>
              <a:t>Ergebnisse im Plenum vor.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97DF45-74DC-6810-2B68-41C76435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7106A7-8420-CD1A-1834-C2EA49CF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41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CF157B-4E28-13A2-E358-E3D47A6C46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Was macht einen guten Prompt aus? </a:t>
            </a:r>
            <a:endParaRPr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2E2EC5-B8AF-1E26-76DB-82D4C52C22F3}"/>
              </a:ext>
            </a:extLst>
          </p:cNvPr>
          <p:cNvSpPr/>
          <p:nvPr/>
        </p:nvSpPr>
        <p:spPr bwMode="auto">
          <a:xfrm>
            <a:off x="9423400" y="311151"/>
            <a:ext cx="2476500" cy="2393950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Sozialform: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r>
              <a:rPr lang="de-DE" b="1" dirty="0"/>
              <a:t>Gruppenarbeit</a:t>
            </a:r>
            <a:endParaRPr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1" name="Fußzeilenplatzhalter 11">
            <a:extLst>
              <a:ext uri="{FF2B5EF4-FFF2-40B4-BE49-F238E27FC236}">
                <a16:creationId xmlns:a16="http://schemas.microsoft.com/office/drawing/2014/main" id="{716D27F0-11B1-4DBF-85BC-F87766A6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2193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-501650"/>
            <a:ext cx="6858000" cy="6858000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DEE6D0-D8FD-4B87-BC18-4F2A7B86050B}" type="datetime1">
              <a:rPr lang="de-DE"/>
              <a:t>07.11.2025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42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 bwMode="auto">
          <a:xfrm>
            <a:off x="2216150" y="5407984"/>
            <a:ext cx="7759700" cy="145001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de-DE" sz="4400" b="1">
                <a:solidFill>
                  <a:srgbClr val="004F8F"/>
                </a:solidFill>
              </a:rPr>
              <a:t>Abschluss</a:t>
            </a:r>
            <a:endParaRPr/>
          </a:p>
        </p:txBody>
      </p:sp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C1F5A3D8-BD08-45BA-A4E2-CF88CFED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769725"/>
            <a:ext cx="9146232" cy="33185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 b="1" dirty="0">
                <a:sym typeface="Wingdings" panose="05000000000000000000" pitchFamily="2" charset="2"/>
              </a:rPr>
              <a:t>Auswertung der Pinnwände:</a:t>
            </a:r>
          </a:p>
          <a:p>
            <a:pPr>
              <a:defRPr/>
            </a:pPr>
            <a:r>
              <a:rPr lang="de-DE" sz="2400" dirty="0"/>
              <a:t>Was kann KI – und was nicht?</a:t>
            </a:r>
          </a:p>
          <a:p>
            <a:pPr>
              <a:defRPr/>
            </a:pPr>
            <a:r>
              <a:rPr lang="de-DE" sz="2400" dirty="0">
                <a:sym typeface="Wingdings" panose="05000000000000000000" pitchFamily="2" charset="2"/>
              </a:rPr>
              <a:t>Wann lohnt sich der Einsatz?</a:t>
            </a:r>
          </a:p>
          <a:p>
            <a:pPr>
              <a:defRPr/>
            </a:pPr>
            <a:r>
              <a:rPr lang="de-DE" sz="2400" dirty="0">
                <a:sym typeface="Wingdings" panose="05000000000000000000" pitchFamily="2" charset="2"/>
              </a:rPr>
              <a:t>Welche Einsatzmöglichkeiten gibt es? </a:t>
            </a:r>
          </a:p>
          <a:p>
            <a:pPr>
              <a:defRPr/>
            </a:pPr>
            <a:r>
              <a:rPr lang="de-DE" sz="2400" dirty="0">
                <a:sym typeface="Wingdings" panose="05000000000000000000" pitchFamily="2" charset="2"/>
              </a:rPr>
              <a:t>Was ist zu beachten?</a:t>
            </a:r>
          </a:p>
          <a:p>
            <a:pPr>
              <a:defRPr/>
            </a:pPr>
            <a:endParaRPr lang="de-DE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43</a:t>
            </a:fld>
            <a:endParaRPr lang="de-DE"/>
          </a:p>
        </p:txBody>
      </p:sp>
      <p:sp>
        <p:nvSpPr>
          <p:cNvPr id="9" name="Ellipse 8"/>
          <p:cNvSpPr/>
          <p:nvPr/>
        </p:nvSpPr>
        <p:spPr bwMode="auto">
          <a:xfrm>
            <a:off x="9706188" y="311151"/>
            <a:ext cx="2193712" cy="2109737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400" b="1" dirty="0"/>
          </a:p>
          <a:p>
            <a:pPr algn="ctr">
              <a:defRPr/>
            </a:pPr>
            <a:r>
              <a:rPr lang="de-DE" sz="2400" b="1" dirty="0"/>
              <a:t>Plenums-diskussion / Karten clustern</a:t>
            </a:r>
            <a:endParaRPr lang="de-DE" b="1" dirty="0"/>
          </a:p>
          <a:p>
            <a:pPr algn="ctr">
              <a:defRPr/>
            </a:pPr>
            <a:endParaRPr lang="de-DE" b="1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426152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Resümee: KI-Nutzung abwägen</a:t>
            </a:r>
            <a:endParaRPr lang="en-GB" sz="4800" dirty="0"/>
          </a:p>
        </p:txBody>
      </p:sp>
      <p:sp>
        <p:nvSpPr>
          <p:cNvPr id="14" name="Fußzeilenplatzhalter 11">
            <a:extLst>
              <a:ext uri="{FF2B5EF4-FFF2-40B4-BE49-F238E27FC236}">
                <a16:creationId xmlns:a16="http://schemas.microsoft.com/office/drawing/2014/main" id="{B112B0D8-B18A-4AA6-A468-F12A2302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927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769725"/>
            <a:ext cx="9146232" cy="33185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 b="1" dirty="0">
                <a:sym typeface="Wingdings" panose="05000000000000000000" pitchFamily="2" charset="2"/>
              </a:rPr>
              <a:t>Schreibt euch eine Take-Home-Message:</a:t>
            </a:r>
          </a:p>
          <a:p>
            <a:pPr>
              <a:defRPr/>
            </a:pPr>
            <a:r>
              <a:rPr lang="de-DE" sz="2400" dirty="0">
                <a:sym typeface="Wingdings" panose="05000000000000000000" pitchFamily="2" charset="2"/>
              </a:rPr>
              <a:t>Was bedeutet nachhaltiger KI-Einsatz für mich?</a:t>
            </a:r>
          </a:p>
          <a:p>
            <a:pPr>
              <a:defRPr/>
            </a:pPr>
            <a:r>
              <a:rPr lang="de-DE" sz="2400" dirty="0">
                <a:sym typeface="Wingdings" panose="05000000000000000000" pitchFamily="2" charset="2"/>
              </a:rPr>
              <a:t>Wie möchte ich KI in meiner </a:t>
            </a:r>
            <a:r>
              <a:rPr lang="de-DE" sz="2400" dirty="0" err="1">
                <a:sym typeface="Wingdings" panose="05000000000000000000" pitchFamily="2" charset="2"/>
              </a:rPr>
              <a:t>Tutorienarbeit</a:t>
            </a:r>
            <a:r>
              <a:rPr lang="de-DE" sz="2400" dirty="0">
                <a:sym typeface="Wingdings" panose="05000000000000000000" pitchFamily="2" charset="2"/>
              </a:rPr>
              <a:t> einsetzen? </a:t>
            </a:r>
          </a:p>
          <a:p>
            <a:pPr>
              <a:defRPr/>
            </a:pPr>
            <a:r>
              <a:rPr lang="de-DE" sz="2400" dirty="0">
                <a:sym typeface="Wingdings" panose="05000000000000000000" pitchFamily="2" charset="2"/>
              </a:rPr>
              <a:t>Wie kann ich dabei Nachhaltigkeitsfaktoren berücksichtigen?</a:t>
            </a:r>
            <a:endParaRPr lang="de-DE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44</a:t>
            </a:fld>
            <a:endParaRPr lang="de-DE"/>
          </a:p>
        </p:txBody>
      </p:sp>
      <p:sp>
        <p:nvSpPr>
          <p:cNvPr id="9" name="Ellipse 8"/>
          <p:cNvSpPr/>
          <p:nvPr/>
        </p:nvSpPr>
        <p:spPr bwMode="auto">
          <a:xfrm>
            <a:off x="9706188" y="311151"/>
            <a:ext cx="2193712" cy="2109737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 b="1" dirty="0"/>
              <a:t>Take-Home-Message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426152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Resümee: KI-Nutzung abwägen</a:t>
            </a:r>
            <a:endParaRPr lang="en-GB" sz="4800" dirty="0"/>
          </a:p>
        </p:txBody>
      </p:sp>
      <p:sp>
        <p:nvSpPr>
          <p:cNvPr id="14" name="Fußzeilenplatzhalter 11">
            <a:extLst>
              <a:ext uri="{FF2B5EF4-FFF2-40B4-BE49-F238E27FC236}">
                <a16:creationId xmlns:a16="http://schemas.microsoft.com/office/drawing/2014/main" id="{B112B0D8-B18A-4AA6-A468-F12A2302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4037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27511" y="2281911"/>
            <a:ext cx="10731500" cy="25196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 b="1"/>
              <a:t>Fasst in wenigen Worten zusammen:</a:t>
            </a:r>
            <a:endParaRPr lang="de-DE" sz="2400"/>
          </a:p>
          <a:p>
            <a:pPr>
              <a:defRPr/>
            </a:pPr>
            <a:r>
              <a:rPr lang="de-DE" sz="2400"/>
              <a:t>Was habt ihr heute mitgenommen?</a:t>
            </a:r>
            <a:endParaRPr/>
          </a:p>
          <a:p>
            <a:pPr>
              <a:defRPr/>
            </a:pPr>
            <a:r>
              <a:rPr lang="de-DE" sz="2400"/>
              <a:t>Was waren eure größten „Aha-Momente“?</a:t>
            </a:r>
            <a:endParaRPr/>
          </a:p>
          <a:p>
            <a:pPr>
              <a:defRPr/>
            </a:pPr>
            <a:endParaRPr lang="de-DE" sz="24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45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Abschluss</a:t>
            </a:r>
            <a:endParaRPr/>
          </a:p>
        </p:txBody>
      </p:sp>
      <p:sp>
        <p:nvSpPr>
          <p:cNvPr id="9" name="Ellipse 8"/>
          <p:cNvSpPr/>
          <p:nvPr/>
        </p:nvSpPr>
        <p:spPr bwMode="auto">
          <a:xfrm>
            <a:off x="9624392" y="311151"/>
            <a:ext cx="2275508" cy="2181746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r>
              <a:rPr lang="de-DE" b="1"/>
              <a:t>Methode:</a:t>
            </a:r>
            <a:endParaRPr/>
          </a:p>
          <a:p>
            <a:pPr algn="ctr">
              <a:defRPr/>
            </a:pPr>
            <a:r>
              <a:rPr lang="de-DE" b="1"/>
              <a:t>Blitzlicht</a:t>
            </a:r>
            <a:endParaRPr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 b="1"/>
          </a:p>
          <a:p>
            <a:pPr algn="ctr">
              <a:defRPr/>
            </a:pPr>
            <a:endParaRPr lang="de-DE"/>
          </a:p>
        </p:txBody>
      </p:sp>
      <p:sp>
        <p:nvSpPr>
          <p:cNvPr id="11" name="Fußzeilenplatzhalter 11">
            <a:extLst>
              <a:ext uri="{FF2B5EF4-FFF2-40B4-BE49-F238E27FC236}">
                <a16:creationId xmlns:a16="http://schemas.microsoft.com/office/drawing/2014/main" id="{2983141A-A112-4EC8-B676-E09BB014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095329" y="2417514"/>
            <a:ext cx="10731500" cy="25196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3200" b="1"/>
              <a:t>VIELEN DANK </a:t>
            </a:r>
            <a:endParaRPr/>
          </a:p>
          <a:p>
            <a:pPr marL="0" indent="0">
              <a:buNone/>
              <a:defRPr/>
            </a:pPr>
            <a:r>
              <a:rPr lang="de-DE" sz="3200" b="1"/>
              <a:t>FÜR‘S MITMACHEN!</a:t>
            </a:r>
            <a:endParaRPr lang="de-DE" sz="3200"/>
          </a:p>
          <a:p>
            <a:pPr>
              <a:defRPr/>
            </a:pPr>
            <a:endParaRPr lang="de-DE" sz="24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46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Evaluation 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868440" y="3861048"/>
            <a:ext cx="429336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dirty="0">
                <a:hlinkClick r:id="rId3"/>
              </a:rPr>
              <a:t>https://online-eval.studiumdigitale.uni-frankfurt.de/evasys/online.php?p=SURF5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3320" y="948077"/>
            <a:ext cx="4698661" cy="4698661"/>
          </a:xfrm>
          <a:prstGeom prst="rect">
            <a:avLst/>
          </a:prstGeom>
        </p:spPr>
      </p:pic>
      <p:sp>
        <p:nvSpPr>
          <p:cNvPr id="11" name="Fußzeilenplatzhalter 11">
            <a:extLst>
              <a:ext uri="{FF2B5EF4-FFF2-40B4-BE49-F238E27FC236}">
                <a16:creationId xmlns:a16="http://schemas.microsoft.com/office/drawing/2014/main" id="{8DBD3B28-D61A-42D8-B6BC-268920EC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53147" y="1355522"/>
            <a:ext cx="2557780" cy="25577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11760" y="1355521"/>
            <a:ext cx="2557779" cy="255777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32752" y="3070066"/>
            <a:ext cx="2557779" cy="255777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142265" y="2776009"/>
            <a:ext cx="2557779" cy="255777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425817" y="2833164"/>
            <a:ext cx="2557779" cy="25577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086921" y="1580500"/>
            <a:ext cx="2563603" cy="256360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2411" y="1943786"/>
            <a:ext cx="5656957" cy="2405169"/>
          </a:xfrm>
          <a:prstGeom prst="rect">
            <a:avLst/>
          </a:prstGeom>
        </p:spPr>
      </p:pic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4C8C75-8A00-40EE-97DD-60EB3A4DA922}" type="datetime1">
              <a:rPr lang="de-DE"/>
              <a:t>07.11.2025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5</a:t>
            </a:fld>
            <a:endParaRPr lang="de-DE"/>
          </a:p>
        </p:txBody>
      </p:sp>
      <p:sp>
        <p:nvSpPr>
          <p:cNvPr id="16" name="Fußzeilenplatzhalter 11">
            <a:extLst>
              <a:ext uri="{FF2B5EF4-FFF2-40B4-BE49-F238E27FC236}">
                <a16:creationId xmlns:a16="http://schemas.microsoft.com/office/drawing/2014/main" id="{F2015406-01B1-4ABB-8A95-1D716DD4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 advClick="0" advTm="52500"/>
    </mc:Choice>
    <mc:Fallback xmlns:w="http://schemas.openxmlformats.org/wordprocessingml/2006/main" xmlns:m="http://schemas.openxmlformats.org/officeDocument/2006/math" xmlns="">
      <p:transition advClick="0" advTm="52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CB06A3-D5FF-4BA4-9E83-B1EA6A4346CC}" type="datetime1">
              <a:rPr lang="de-DE"/>
              <a:t>07.11.2025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6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 bwMode="auto">
          <a:xfrm>
            <a:off x="1765300" y="702598"/>
            <a:ext cx="8661400" cy="290003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de-DE" sz="4400" b="1" dirty="0">
                <a:solidFill>
                  <a:srgbClr val="004F8F"/>
                </a:solidFill>
              </a:rPr>
              <a:t>Grundlagenworkshop 3b</a:t>
            </a:r>
            <a:endParaRPr dirty="0"/>
          </a:p>
          <a:p>
            <a:pPr marL="0" indent="0" algn="ctr">
              <a:buNone/>
              <a:defRPr/>
            </a:pPr>
            <a:endParaRPr lang="de-DE" sz="1800" b="1" dirty="0">
              <a:solidFill>
                <a:srgbClr val="004F8F"/>
              </a:solidFill>
            </a:endParaRPr>
          </a:p>
          <a:p>
            <a:pPr marL="0" indent="0" algn="ctr">
              <a:buNone/>
              <a:defRPr/>
            </a:pPr>
            <a:endParaRPr lang="de-DE" sz="1800" b="1" dirty="0">
              <a:solidFill>
                <a:srgbClr val="004F8F"/>
              </a:solidFill>
            </a:endParaRPr>
          </a:p>
          <a:p>
            <a:pPr marL="0" indent="0" algn="ctr">
              <a:buNone/>
              <a:defRPr/>
            </a:pPr>
            <a:endParaRPr lang="de-DE" sz="1800" b="1" dirty="0">
              <a:solidFill>
                <a:srgbClr val="004F8F"/>
              </a:solidFill>
            </a:endParaRPr>
          </a:p>
          <a:p>
            <a:pPr marL="0" indent="0" algn="ctr">
              <a:buNone/>
              <a:defRPr/>
            </a:pPr>
            <a:endParaRPr lang="de-DE" sz="1800" b="1" dirty="0">
              <a:solidFill>
                <a:srgbClr val="004F8F"/>
              </a:solidFill>
            </a:endParaRPr>
          </a:p>
          <a:p>
            <a:pPr marL="0" indent="0" algn="ctr">
              <a:buNone/>
              <a:defRPr/>
            </a:pPr>
            <a:endParaRPr lang="de-DE" sz="1800" b="1" dirty="0">
              <a:solidFill>
                <a:srgbClr val="004F8F"/>
              </a:solidFill>
            </a:endParaRPr>
          </a:p>
          <a:p>
            <a:pPr marL="0" indent="0" algn="ctr">
              <a:buNone/>
              <a:defRPr/>
            </a:pPr>
            <a:endParaRPr lang="de-DE" sz="1800" b="1" dirty="0">
              <a:solidFill>
                <a:srgbClr val="004F8F"/>
              </a:solidFill>
            </a:endParaRPr>
          </a:p>
          <a:p>
            <a:pPr marL="0" indent="0" algn="ctr">
              <a:buNone/>
              <a:defRPr/>
            </a:pPr>
            <a:endParaRPr lang="de-DE" sz="1800" b="1" dirty="0">
              <a:solidFill>
                <a:srgbClr val="004F8F"/>
              </a:solidFill>
            </a:endParaRPr>
          </a:p>
          <a:p>
            <a:pPr marL="0" indent="0" algn="ctr">
              <a:buNone/>
              <a:defRPr/>
            </a:pPr>
            <a:endParaRPr lang="de-DE" sz="1800" b="1" dirty="0">
              <a:solidFill>
                <a:srgbClr val="004F8F"/>
              </a:solidFill>
            </a:endParaRPr>
          </a:p>
          <a:p>
            <a:pPr marL="0" indent="0" algn="ctr">
              <a:buNone/>
              <a:defRPr/>
            </a:pPr>
            <a:r>
              <a:rPr lang="de-DE" sz="4400" b="1" dirty="0">
                <a:solidFill>
                  <a:srgbClr val="004F8F"/>
                </a:solidFill>
              </a:rPr>
              <a:t>Nachhaltige KI-Nutzung</a:t>
            </a:r>
            <a:br>
              <a:rPr lang="de-DE" sz="4400" b="1" dirty="0">
                <a:solidFill>
                  <a:srgbClr val="004F8F"/>
                </a:solidFill>
              </a:rPr>
            </a:br>
            <a:r>
              <a:rPr lang="de-DE" sz="4400" b="1" dirty="0">
                <a:solidFill>
                  <a:srgbClr val="004F8F"/>
                </a:solidFill>
              </a:rPr>
              <a:t>in der </a:t>
            </a:r>
            <a:r>
              <a:rPr lang="de-DE" sz="4400" b="1" dirty="0" err="1">
                <a:solidFill>
                  <a:srgbClr val="004F8F"/>
                </a:solidFill>
              </a:rPr>
              <a:t>Tutorienarbeit</a:t>
            </a:r>
            <a:endParaRPr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4007" y="3694717"/>
            <a:ext cx="2661633" cy="26616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8D89F2-BB6F-4799-A056-29CB0FE9E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16" y="980728"/>
            <a:ext cx="3826768" cy="3826768"/>
          </a:xfrm>
          <a:prstGeom prst="rect">
            <a:avLst/>
          </a:prstGeom>
        </p:spPr>
      </p:pic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A90C562A-53F2-41BA-B20B-4978D558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22400"/>
            <a:ext cx="10515600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Einstieg</a:t>
            </a:r>
          </a:p>
          <a:p>
            <a:pPr>
              <a:defRPr/>
            </a:pPr>
            <a:r>
              <a:rPr lang="de-DE" dirty="0"/>
              <a:t>Was bedeutet ‚Nachhaltigkeit‘?</a:t>
            </a:r>
          </a:p>
          <a:p>
            <a:pPr>
              <a:defRPr/>
            </a:pPr>
            <a:r>
              <a:rPr lang="de-DE" dirty="0"/>
              <a:t>KI als Werkzeug – Erfahrungen und Ansichten</a:t>
            </a:r>
            <a:endParaRPr dirty="0"/>
          </a:p>
          <a:p>
            <a:pPr>
              <a:defRPr/>
            </a:pPr>
            <a:r>
              <a:rPr lang="de-DE" dirty="0"/>
              <a:t>KI-Nutzung in meinem Studiengang</a:t>
            </a:r>
            <a:endParaRPr dirty="0"/>
          </a:p>
          <a:p>
            <a:pPr>
              <a:defRPr/>
            </a:pPr>
            <a:r>
              <a:rPr lang="de-DE" dirty="0"/>
              <a:t>Nachhaltigkeit und KI im Tutorium</a:t>
            </a:r>
            <a:endParaRPr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dirty="0"/>
              <a:t>Was macht einen guten Prompt aus?</a:t>
            </a:r>
            <a:endParaRPr dirty="0"/>
          </a:p>
          <a:p>
            <a:pPr>
              <a:defRPr/>
            </a:pPr>
            <a:r>
              <a:rPr lang="de-DE" dirty="0"/>
              <a:t>Abschluss &amp; Evaluation</a:t>
            </a:r>
            <a:endParaRPr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7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838200" y="390525"/>
            <a:ext cx="10515600" cy="828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/>
              <a:t>Inhalte</a:t>
            </a:r>
            <a:endParaRPr sz="4000"/>
          </a:p>
        </p:txBody>
      </p:sp>
      <p:sp>
        <p:nvSpPr>
          <p:cNvPr id="9" name="Fußzeilenplatzhalter 11">
            <a:extLst>
              <a:ext uri="{FF2B5EF4-FFF2-40B4-BE49-F238E27FC236}">
                <a16:creationId xmlns:a16="http://schemas.microsoft.com/office/drawing/2014/main" id="{5896927E-E73E-4C0F-B83B-4D3152EB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22400"/>
            <a:ext cx="10515600" cy="47545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 dirty="0"/>
              <a:t>Nach dem Workshop könnt ihr…</a:t>
            </a:r>
            <a:endParaRPr sz="2400" dirty="0"/>
          </a:p>
          <a:p>
            <a:pPr>
              <a:defRPr/>
            </a:pPr>
            <a:r>
              <a:rPr lang="de-DE" sz="2400" dirty="0"/>
              <a:t>Unterschiedliche Dimensionen von Nachhaltigkeit benennen </a:t>
            </a:r>
          </a:p>
          <a:p>
            <a:pPr>
              <a:defRPr/>
            </a:pPr>
            <a:r>
              <a:rPr lang="de-DE" sz="2400" dirty="0"/>
              <a:t>Die Grundgedanken des Konzepts ‚Bildung für nachhaltige Entwicklung‘ (BNE) erklären </a:t>
            </a:r>
          </a:p>
          <a:p>
            <a:pPr>
              <a:defRPr/>
            </a:pPr>
            <a:r>
              <a:rPr lang="de-DE" sz="2400" dirty="0"/>
              <a:t>Nachhaltigkeitsbilanzen von KI-Nutzung erkennen und abwägen</a:t>
            </a:r>
          </a:p>
          <a:p>
            <a:pPr>
              <a:defRPr/>
            </a:pPr>
            <a:r>
              <a:rPr lang="de-DE" sz="2400" dirty="0"/>
              <a:t>effiziente Prompts für Large Language Models (LLMs) erstellen und überarbeiten</a:t>
            </a:r>
          </a:p>
          <a:p>
            <a:pPr>
              <a:defRPr/>
            </a:pPr>
            <a:r>
              <a:rPr lang="de-DE" sz="2400" dirty="0"/>
              <a:t>die Ursachen und Auswirkungen von Halluzinationen und AI-Bias benennen und Strategien anwenden, um sie zu minimieren</a:t>
            </a:r>
          </a:p>
          <a:p>
            <a:pPr>
              <a:defRPr/>
            </a:pPr>
            <a:r>
              <a:rPr lang="de-DE" sz="2400" dirty="0"/>
              <a:t>Einsatzszenarien für nachhaltige KI-Nutzung in der </a:t>
            </a:r>
            <a:r>
              <a:rPr lang="de-DE" sz="2400" dirty="0" err="1"/>
              <a:t>Tutorienarbeit</a:t>
            </a:r>
            <a:r>
              <a:rPr lang="de-DE" sz="2400" dirty="0"/>
              <a:t> entwerfen und implementieren</a:t>
            </a:r>
            <a:endParaRPr dirty="0"/>
          </a:p>
          <a:p>
            <a:pPr>
              <a:defRPr/>
            </a:pPr>
            <a:endParaRPr lang="de-DE" sz="1800" dirty="0"/>
          </a:p>
          <a:p>
            <a:pPr>
              <a:defRPr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8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838200" y="390525"/>
            <a:ext cx="10515600" cy="828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/>
              <a:t>Lernziele</a:t>
            </a:r>
            <a:endParaRPr sz="4000"/>
          </a:p>
        </p:txBody>
      </p:sp>
      <p:sp>
        <p:nvSpPr>
          <p:cNvPr id="9" name="Fußzeilenplatzhalter 11">
            <a:extLst>
              <a:ext uri="{FF2B5EF4-FFF2-40B4-BE49-F238E27FC236}">
                <a16:creationId xmlns:a16="http://schemas.microsoft.com/office/drawing/2014/main" id="{1BCB6258-40A8-4FB4-9899-AB74AF87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27511" y="2281911"/>
            <a:ext cx="8148809" cy="25196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 b="1" dirty="0"/>
              <a:t>Stellt euch kurz vor:</a:t>
            </a:r>
            <a:endParaRPr lang="de-DE" sz="2400" dirty="0"/>
          </a:p>
          <a:p>
            <a:pPr>
              <a:defRPr/>
            </a:pPr>
            <a:r>
              <a:rPr lang="de-DE" sz="2400" dirty="0"/>
              <a:t>Wie heißt ihr?</a:t>
            </a:r>
            <a:endParaRPr dirty="0"/>
          </a:p>
          <a:p>
            <a:pPr>
              <a:defRPr/>
            </a:pPr>
            <a:r>
              <a:rPr lang="de-DE" sz="2400" dirty="0"/>
              <a:t>Welches Tutorium unterrichtet/plant ihr?</a:t>
            </a:r>
            <a:endParaRPr dirty="0"/>
          </a:p>
          <a:p>
            <a:pPr>
              <a:defRPr/>
            </a:pPr>
            <a:r>
              <a:rPr lang="de-DE" sz="2400" dirty="0"/>
              <a:t>Was ist eure größte Hoffnung und eure größte Sorge bezüglich KI-Nutzung an der Uni?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B842EE-3A9F-445D-A96C-B7DF212F409D}" type="datetime1">
              <a:rPr lang="de-DE"/>
              <a:t>07.11.2025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76C43D-096E-4A8C-BEF8-A9E087FB7937}" type="slidenum">
              <a:rPr lang="de-DE"/>
              <a:t>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Vorstellungsrunde &amp; Erwartungscheck</a:t>
            </a:r>
            <a:endParaRPr dirty="0"/>
          </a:p>
        </p:txBody>
      </p:sp>
      <p:sp>
        <p:nvSpPr>
          <p:cNvPr id="9" name="Ellipse 8"/>
          <p:cNvSpPr/>
          <p:nvPr/>
        </p:nvSpPr>
        <p:spPr bwMode="auto">
          <a:xfrm>
            <a:off x="9624392" y="721178"/>
            <a:ext cx="2059484" cy="1970761"/>
          </a:xfrm>
          <a:prstGeom prst="ellipse">
            <a:avLst/>
          </a:prstGeom>
          <a:solidFill>
            <a:srgbClr val="004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 b="1" dirty="0"/>
              <a:t>Karten-abfrage</a:t>
            </a:r>
            <a:endParaRPr lang="de-DE" sz="2400" dirty="0"/>
          </a:p>
        </p:txBody>
      </p:sp>
      <p:sp>
        <p:nvSpPr>
          <p:cNvPr id="11" name="Fußzeilenplatzhalter 11">
            <a:extLst>
              <a:ext uri="{FF2B5EF4-FFF2-40B4-BE49-F238E27FC236}">
                <a16:creationId xmlns:a16="http://schemas.microsoft.com/office/drawing/2014/main" id="{86EDA759-EC07-47D0-B330-959F2104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03966" y="6356349"/>
            <a:ext cx="522575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Grundlagenworkshop „Nachhaltige KI-Nutzung in der </a:t>
            </a:r>
            <a:r>
              <a:rPr lang="de-DE" dirty="0" err="1"/>
              <a:t>Tutorienarbeit</a:t>
            </a:r>
            <a:r>
              <a:rPr lang="de-DE" dirty="0"/>
              <a:t>“ (GW3b)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4889</Words>
  <Application>Microsoft Office PowerPoint</Application>
  <DocSecurity>0</DocSecurity>
  <PresentationFormat>Breitbild</PresentationFormat>
  <Paragraphs>623</Paragraphs>
  <Slides>46</Slides>
  <Notes>46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5" baseType="lpstr">
      <vt:lpstr>Aptos</vt:lpstr>
      <vt:lpstr>Arial</vt:lpstr>
      <vt:lpstr>Calibri</vt:lpstr>
      <vt:lpstr>Calibri Light</vt:lpstr>
      <vt:lpstr>MyriadPro-SemiCn</vt:lpstr>
      <vt:lpstr>SourceSansPro-Regular</vt:lpstr>
      <vt:lpstr>Symbol</vt:lpstr>
      <vt:lpstr>Wingdings</vt:lpstr>
      <vt:lpstr>Office</vt:lpstr>
      <vt:lpstr>PowerPoint-Präsentation</vt:lpstr>
      <vt:lpstr>Referent*innen</vt:lpstr>
      <vt:lpstr>Was ist die Tutor*innenqualifizierung?</vt:lpstr>
      <vt:lpstr>PowerPoint-Präsentation</vt:lpstr>
      <vt:lpstr>PowerPoint-Präsentation</vt:lpstr>
      <vt:lpstr>PowerPoint-Präsentation</vt:lpstr>
      <vt:lpstr>Inhalte</vt:lpstr>
      <vt:lpstr>Lernziele</vt:lpstr>
      <vt:lpstr>Vorstellungsrunde &amp; Erwartungscheck</vt:lpstr>
      <vt:lpstr>PowerPoint-Präsentation</vt:lpstr>
      <vt:lpstr>Was bedeutet ‚Nachhaltigkeit‘?</vt:lpstr>
      <vt:lpstr>Was bedeutet ‚Nachhaltigkeit‘?</vt:lpstr>
      <vt:lpstr>Was bedeutet ‚Nachhaltigkeit‘?</vt:lpstr>
      <vt:lpstr>Was bedeutet ‚Nachhaltigkeit‘?</vt:lpstr>
      <vt:lpstr>PowerPoint-Präsentation</vt:lpstr>
      <vt:lpstr>KI als Werkzeug</vt:lpstr>
      <vt:lpstr>KI als Werkzeug</vt:lpstr>
      <vt:lpstr>KI als Werkzeug</vt:lpstr>
      <vt:lpstr>KI als Werkzeug</vt:lpstr>
      <vt:lpstr>PowerPoint-Präsentation</vt:lpstr>
      <vt:lpstr>KI-Nutzung in meinem Studiengang</vt:lpstr>
      <vt:lpstr>KI-Nutzung in meinem Studiengang</vt:lpstr>
      <vt:lpstr>KI-Nutzung in meinem Studiengang</vt:lpstr>
      <vt:lpstr>KI-Nutzung in meinem Studiengang</vt:lpstr>
      <vt:lpstr>KI-Nutzung in meinem Studiengang</vt:lpstr>
      <vt:lpstr>KI-Nutzung in meinem Studiengang</vt:lpstr>
      <vt:lpstr>PowerPoint-Präsentation</vt:lpstr>
      <vt:lpstr>Exkurs: AI-Bias und Täuschungen</vt:lpstr>
      <vt:lpstr>Exkurs: AI-Bias und Täuschungen</vt:lpstr>
      <vt:lpstr>Exkurs: AI-Bias und Täuschungen</vt:lpstr>
      <vt:lpstr>PowerPoint-Präsentation</vt:lpstr>
      <vt:lpstr>PowerPoint-Präsentation</vt:lpstr>
      <vt:lpstr>Was macht einen guten Prompt aus?</vt:lpstr>
      <vt:lpstr>PowerPoint-Präsentation</vt:lpstr>
      <vt:lpstr>PowerPoint-Präsentation</vt:lpstr>
      <vt:lpstr>PowerPoint-Präsentation</vt:lpstr>
      <vt:lpstr>Was macht einen guten Prompt aus? </vt:lpstr>
      <vt:lpstr>Was macht einen guten Prompt aus? </vt:lpstr>
      <vt:lpstr>Was macht einen guten Prompt aus? </vt:lpstr>
      <vt:lpstr>Was macht einen guten Prompt aus? </vt:lpstr>
      <vt:lpstr>Was macht einen guten Prompt aus? </vt:lpstr>
      <vt:lpstr>PowerPoint-Präsentation</vt:lpstr>
      <vt:lpstr>Resümee: KI-Nutzung abwägen</vt:lpstr>
      <vt:lpstr>Resümee: KI-Nutzung abwägen</vt:lpstr>
      <vt:lpstr>Abschluss</vt:lpstr>
      <vt:lpstr>Evaluation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Natalie Veith</dc:creator>
  <cp:keywords/>
  <dc:description/>
  <cp:lastModifiedBy>Sandra Berns</cp:lastModifiedBy>
  <cp:revision>401</cp:revision>
  <dcterms:created xsi:type="dcterms:W3CDTF">2023-09-26T10:25:51Z</dcterms:created>
  <dcterms:modified xsi:type="dcterms:W3CDTF">2025-11-07T14:09:10Z</dcterms:modified>
  <cp:category/>
  <dc:identifier/>
  <cp:contentStatus/>
  <dc:language/>
  <cp:version/>
</cp:coreProperties>
</file>