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6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1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2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BEA0-4DAB-4EE8-9C55-FF21AD4FEF8B}" type="datetimeFigureOut">
              <a:rPr lang="de-DE" smtClean="0"/>
              <a:t>05.01.2021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CunU7Dvns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98B87-CE75-4DD7-B720-271E0281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1"/>
            <a:ext cx="12192000" cy="91827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29DF28-9392-468E-BA83-62F7FE27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2235200"/>
            <a:ext cx="9144000" cy="1655762"/>
          </a:xfrm>
        </p:spPr>
        <p:txBody>
          <a:bodyPr>
            <a:normAutofit/>
          </a:bodyPr>
          <a:lstStyle/>
          <a:p>
            <a:r>
              <a:rPr lang="de-DE" b="1" dirty="0">
                <a:latin typeface="Bembo" panose="02020502050201020203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Antike Götterdarstellungen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3ACEF0-F104-4B63-B37E-CD4C9C50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267" y="3890962"/>
            <a:ext cx="9144000" cy="1121305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Bembo" panose="02020502050201020203" pitchFamily="18" charset="0"/>
              </a:rPr>
              <a:t>-Apollon-</a:t>
            </a:r>
          </a:p>
        </p:txBody>
      </p:sp>
    </p:spTree>
    <p:extLst>
      <p:ext uri="{BB962C8B-B14F-4D97-AF65-F5344CB8AC3E}">
        <p14:creationId xmlns:p14="http://schemas.microsoft.com/office/powerpoint/2010/main" val="29444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FFAF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BB72D5-F950-4569-AD66-11EA0093D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14628" r="11416" b="7198"/>
          <a:stretch/>
        </p:blipFill>
        <p:spPr bwMode="auto">
          <a:xfrm>
            <a:off x="2734734" y="781421"/>
            <a:ext cx="5918200" cy="4637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1A9B416-C72C-4075-AAD8-9CF2AE5E958D}"/>
              </a:ext>
            </a:extLst>
          </p:cNvPr>
          <p:cNvSpPr txBox="1"/>
          <p:nvPr/>
        </p:nvSpPr>
        <p:spPr>
          <a:xfrm>
            <a:off x="1896534" y="5544235"/>
            <a:ext cx="759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Apollon mit Kithara </a:t>
            </a:r>
          </a:p>
          <a:p>
            <a:pPr algn="ctr"/>
            <a:r>
              <a:rPr lang="de-DE" dirty="0">
                <a:latin typeface="Bembo" panose="02020502050201020203" pitchFamily="18" charset="0"/>
              </a:rPr>
              <a:t>(Fresko, Haus des Augustus, heute im Palatin Antiquarium in Rom, ca. 20 v. Chr.)</a:t>
            </a:r>
          </a:p>
        </p:txBody>
      </p:sp>
    </p:spTree>
    <p:extLst>
      <p:ext uri="{BB962C8B-B14F-4D97-AF65-F5344CB8AC3E}">
        <p14:creationId xmlns:p14="http://schemas.microsoft.com/office/powerpoint/2010/main" val="51143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FFAF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1A9B416-C72C-4075-AAD8-9CF2AE5E958D}"/>
              </a:ext>
            </a:extLst>
          </p:cNvPr>
          <p:cNvSpPr txBox="1"/>
          <p:nvPr/>
        </p:nvSpPr>
        <p:spPr>
          <a:xfrm>
            <a:off x="1896534" y="5898402"/>
            <a:ext cx="759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Statue des Apollon von Belvedere</a:t>
            </a:r>
          </a:p>
          <a:p>
            <a:pPr algn="ctr"/>
            <a:r>
              <a:rPr lang="de-DE" dirty="0">
                <a:latin typeface="Bembo" panose="02020502050201020203" pitchFamily="18" charset="0"/>
              </a:rPr>
              <a:t>Römische Kopie aus dem 2. Jh. n. Chr.</a:t>
            </a:r>
          </a:p>
          <a:p>
            <a:pPr algn="ctr"/>
            <a:r>
              <a:rPr lang="de-DE" sz="1200" dirty="0">
                <a:latin typeface="Bembo" panose="02020502050201020203" pitchFamily="18" charset="0"/>
              </a:rPr>
              <a:t>Vatikanische Museen, Rom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7A49764-B6B9-4A76-8044-A250D68A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88" y="676599"/>
            <a:ext cx="3795981" cy="5072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FFAF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1A9B416-C72C-4075-AAD8-9CF2AE5E958D}"/>
              </a:ext>
            </a:extLst>
          </p:cNvPr>
          <p:cNvSpPr txBox="1"/>
          <p:nvPr/>
        </p:nvSpPr>
        <p:spPr>
          <a:xfrm>
            <a:off x="3056467" y="5919801"/>
            <a:ext cx="60790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Gian Lorenzo Bernini, Apollo und Daphne (ca. 1622-1625)</a:t>
            </a:r>
          </a:p>
          <a:p>
            <a:pPr algn="ctr"/>
            <a:r>
              <a:rPr lang="de-DE" sz="1200" dirty="0" err="1">
                <a:latin typeface="Bembo" panose="02020502050201020203" pitchFamily="18" charset="0"/>
              </a:rPr>
              <a:t>Galleria</a:t>
            </a:r>
            <a:r>
              <a:rPr lang="de-DE" sz="1200" dirty="0">
                <a:latin typeface="Bembo" panose="02020502050201020203" pitchFamily="18" charset="0"/>
              </a:rPr>
              <a:t> </a:t>
            </a:r>
            <a:r>
              <a:rPr lang="de-DE" sz="1200" dirty="0" err="1">
                <a:latin typeface="Bembo" panose="02020502050201020203" pitchFamily="18" charset="0"/>
              </a:rPr>
              <a:t>Borghese</a:t>
            </a:r>
            <a:r>
              <a:rPr lang="de-DE" sz="1200" dirty="0">
                <a:latin typeface="Bembo" panose="02020502050201020203" pitchFamily="18" charset="0"/>
              </a:rPr>
              <a:t>, Rom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E70DD88-71EF-4F68-BF54-3DBB75BAA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15101"/>
          <a:stretch/>
        </p:blipFill>
        <p:spPr bwMode="auto">
          <a:xfrm>
            <a:off x="1159933" y="568867"/>
            <a:ext cx="4318000" cy="5095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5410F07-7F7F-4FC6-BC4F-F5BEFFD76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r="21303"/>
          <a:stretch/>
        </p:blipFill>
        <p:spPr bwMode="auto">
          <a:xfrm>
            <a:off x="6437184" y="568867"/>
            <a:ext cx="4338264" cy="5095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FFAF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1A9B416-C72C-4075-AAD8-9CF2AE5E958D}"/>
              </a:ext>
            </a:extLst>
          </p:cNvPr>
          <p:cNvSpPr txBox="1"/>
          <p:nvPr/>
        </p:nvSpPr>
        <p:spPr>
          <a:xfrm>
            <a:off x="652674" y="5669803"/>
            <a:ext cx="5658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Peter Paul Rubens, Apollon und Marsyas (17.Jh.)</a:t>
            </a:r>
          </a:p>
          <a:p>
            <a:pPr algn="ctr"/>
            <a:r>
              <a:rPr lang="de-DE" sz="1200" dirty="0">
                <a:latin typeface="Bembo" panose="02020502050201020203" pitchFamily="18" charset="0"/>
              </a:rPr>
              <a:t>„</a:t>
            </a:r>
            <a:r>
              <a:rPr lang="de-DE" sz="1200" dirty="0" err="1">
                <a:latin typeface="Bembo" panose="02020502050201020203" pitchFamily="18" charset="0"/>
              </a:rPr>
              <a:t>Far</a:t>
            </a:r>
            <a:r>
              <a:rPr lang="de-DE" sz="1200" dirty="0">
                <a:latin typeface="Bembo" panose="02020502050201020203" pitchFamily="18" charset="0"/>
              </a:rPr>
              <a:t> Eastern Art Museum“ in </a:t>
            </a:r>
            <a:r>
              <a:rPr lang="de-DE" sz="1200" dirty="0" err="1">
                <a:latin typeface="Bembo" panose="02020502050201020203" pitchFamily="18" charset="0"/>
              </a:rPr>
              <a:t>Chabarovsk</a:t>
            </a:r>
            <a:r>
              <a:rPr lang="de-DE" sz="1200" dirty="0">
                <a:latin typeface="Bembo" panose="02020502050201020203" pitchFamily="18" charset="0"/>
              </a:rPr>
              <a:t>, Russland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966174-D676-4495-B8CF-7905FC90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4" y="590267"/>
            <a:ext cx="4064102" cy="4934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1EFC43-8A7B-4D09-A5D0-D6BF3911681D}"/>
              </a:ext>
            </a:extLst>
          </p:cNvPr>
          <p:cNvSpPr txBox="1"/>
          <p:nvPr/>
        </p:nvSpPr>
        <p:spPr>
          <a:xfrm>
            <a:off x="5860327" y="5586969"/>
            <a:ext cx="5658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Rosalba </a:t>
            </a:r>
            <a:r>
              <a:rPr lang="de-DE" dirty="0" err="1">
                <a:latin typeface="Bembo" panose="02020502050201020203" pitchFamily="18" charset="0"/>
              </a:rPr>
              <a:t>Carriera</a:t>
            </a:r>
            <a:r>
              <a:rPr lang="de-DE" dirty="0">
                <a:latin typeface="Bembo" panose="02020502050201020203" pitchFamily="18" charset="0"/>
              </a:rPr>
              <a:t>,  Apollo (ca. 1740)</a:t>
            </a:r>
          </a:p>
          <a:p>
            <a:pPr algn="ctr"/>
            <a:r>
              <a:rPr lang="de-DE" sz="1200" dirty="0">
                <a:latin typeface="Bembo" panose="02020502050201020203" pitchFamily="18" charset="0"/>
              </a:rPr>
              <a:t>Eremitage/Hermitage Museum Sankt Petersburg</a:t>
            </a:r>
          </a:p>
        </p:txBody>
      </p:sp>
      <p:pic>
        <p:nvPicPr>
          <p:cNvPr id="1026" name="Picture 2" descr="Apollo">
            <a:extLst>
              <a:ext uri="{FF2B5EF4-FFF2-40B4-BE49-F238E27FC236}">
                <a16:creationId xmlns:a16="http://schemas.microsoft.com/office/drawing/2014/main" id="{0ED7D0DA-040A-4B11-AAE2-744210F3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46" y="590267"/>
            <a:ext cx="3834510" cy="493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8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FFAF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l_avatar">
            <a:extLst>
              <a:ext uri="{FF2B5EF4-FFF2-40B4-BE49-F238E27FC236}">
                <a16:creationId xmlns:a16="http://schemas.microsoft.com/office/drawing/2014/main" id="{8F0E8932-9B53-4833-9813-1E77E28B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38" y="463360"/>
            <a:ext cx="7141923" cy="5350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3B49CDF-EBA8-4527-A550-57ECE4CBD902}"/>
              </a:ext>
            </a:extLst>
          </p:cNvPr>
          <p:cNvSpPr txBox="1"/>
          <p:nvPr/>
        </p:nvSpPr>
        <p:spPr>
          <a:xfrm>
            <a:off x="3048663" y="6025308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Nicolas-René </a:t>
            </a:r>
            <a:r>
              <a:rPr lang="de-DE" dirty="0" err="1">
                <a:latin typeface="Bembo" panose="02020502050201020203" pitchFamily="18" charset="0"/>
              </a:rPr>
              <a:t>Jollain</a:t>
            </a:r>
            <a:r>
              <a:rPr lang="fr-FR" dirty="0">
                <a:effectLst/>
                <a:latin typeface="Bembo" panose="02020502050201020203" pitchFamily="18" charset="0"/>
              </a:rPr>
              <a:t>, Hyacinthe changé en fleur </a:t>
            </a:r>
            <a:r>
              <a:rPr lang="de-DE" dirty="0">
                <a:latin typeface="Bembo" panose="02020502050201020203" pitchFamily="18" charset="0"/>
              </a:rPr>
              <a:t>(1767)</a:t>
            </a:r>
          </a:p>
          <a:p>
            <a:pPr algn="ctr"/>
            <a:r>
              <a:rPr lang="fr-FR" sz="1400" dirty="0">
                <a:latin typeface="Bembo" panose="02020502050201020203" pitchFamily="18" charset="0"/>
              </a:rPr>
              <a:t>Petit Trianon, Salon de compagnie</a:t>
            </a:r>
            <a:endParaRPr lang="de-DE" sz="1400" dirty="0"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FFAF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AC8C99A-1500-4018-8B6A-E8E121A52B58}"/>
              </a:ext>
            </a:extLst>
          </p:cNvPr>
          <p:cNvSpPr txBox="1"/>
          <p:nvPr/>
        </p:nvSpPr>
        <p:spPr>
          <a:xfrm>
            <a:off x="2714096" y="591980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mbo" panose="02020502050201020203" pitchFamily="18" charset="0"/>
              </a:rPr>
              <a:t>Apollo in der Serie „Star Trek“ (1967)</a:t>
            </a:r>
          </a:p>
          <a:p>
            <a:pPr algn="ctr"/>
            <a:r>
              <a:rPr lang="de-DE" dirty="0">
                <a:latin typeface="Bembo" panose="02020502050201020203" pitchFamily="18" charset="0"/>
                <a:hlinkClick r:id="rId2"/>
              </a:rPr>
              <a:t>https://www.youtube.com/watch?v=CunU7DvnsSM</a:t>
            </a:r>
            <a:endParaRPr lang="de-DE" dirty="0">
              <a:latin typeface="Bembo" panose="02020502050201020203" pitchFamily="18" charset="0"/>
            </a:endParaRPr>
          </a:p>
          <a:p>
            <a:pPr algn="ctr"/>
            <a:endParaRPr lang="de-DE" dirty="0">
              <a:latin typeface="Bembo" panose="02020502050201020203" pitchFamily="18" charset="0"/>
            </a:endParaRPr>
          </a:p>
        </p:txBody>
      </p:sp>
      <p:pic>
        <p:nvPicPr>
          <p:cNvPr id="1026" name="Picture 2" descr="Apollo | Memory Alpha | Fandom">
            <a:extLst>
              <a:ext uri="{FF2B5EF4-FFF2-40B4-BE49-F238E27FC236}">
                <a16:creationId xmlns:a16="http://schemas.microsoft.com/office/drawing/2014/main" id="{40C48203-BDE1-4D61-9C60-8F486829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64142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7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Breitbild</PresentationFormat>
  <Paragraphs>17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Bembo</vt:lpstr>
      <vt:lpstr>Calibri</vt:lpstr>
      <vt:lpstr>Calibri Light</vt:lpstr>
      <vt:lpstr>Office Theme</vt:lpstr>
      <vt:lpstr>Antike Götterdarstellungen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 Götterdarstellungen</dc:title>
  <dc:creator>Nadine Haas</dc:creator>
  <cp:lastModifiedBy>Chris Patzak</cp:lastModifiedBy>
  <cp:revision>33</cp:revision>
  <dcterms:created xsi:type="dcterms:W3CDTF">2020-10-07T20:15:43Z</dcterms:created>
  <dcterms:modified xsi:type="dcterms:W3CDTF">2021-01-05T12:48:43Z</dcterms:modified>
</cp:coreProperties>
</file>