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648" r:id="rId1"/>
  </p:sldMasterIdLst>
  <p:notesMasterIdLst>
    <p:notesMasterId r:id="rId23"/>
  </p:notesMasterIdLst>
  <p:sldIdLst>
    <p:sldId id="263" r:id="rId2"/>
    <p:sldId id="398" r:id="rId3"/>
    <p:sldId id="403" r:id="rId4"/>
    <p:sldId id="421" r:id="rId5"/>
    <p:sldId id="405" r:id="rId6"/>
    <p:sldId id="406" r:id="rId7"/>
    <p:sldId id="407" r:id="rId8"/>
    <p:sldId id="408" r:id="rId9"/>
    <p:sldId id="409" r:id="rId10"/>
    <p:sldId id="414" r:id="rId11"/>
    <p:sldId id="418" r:id="rId12"/>
    <p:sldId id="360" r:id="rId13"/>
    <p:sldId id="457" r:id="rId14"/>
    <p:sldId id="258" r:id="rId15"/>
    <p:sldId id="459" r:id="rId16"/>
    <p:sldId id="456" r:id="rId17"/>
    <p:sldId id="300" r:id="rId18"/>
    <p:sldId id="261" r:id="rId19"/>
    <p:sldId id="264" r:id="rId20"/>
    <p:sldId id="422" r:id="rId21"/>
    <p:sldId id="423" r:id="rId22"/>
  </p:sldIdLst>
  <p:sldSz cx="24384000" cy="13716000"/>
  <p:notesSz cx="6858000" cy="9144000"/>
  <p:defaultTextStyle>
    <a:defPPr>
      <a:defRPr lang="de-DE"/>
    </a:defPPr>
    <a:lvl1pPr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1pPr>
    <a:lvl2pPr marL="4572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4D00"/>
    <a:srgbClr val="006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535E2B-7C11-4E9F-BEAA-C86D4FB65C56}" v="106" dt="2025-05-12T08:24:50.040"/>
    <p1510:client id="{9CCF1C4F-FE42-448B-AD57-3397A35B9B33}" v="58" dt="2025-05-12T08:09:18.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45" autoAdjust="0"/>
    <p:restoredTop sz="66510" autoAdjust="0"/>
  </p:normalViewPr>
  <p:slideViewPr>
    <p:cSldViewPr>
      <p:cViewPr varScale="1">
        <p:scale>
          <a:sx n="37" d="100"/>
          <a:sy n="37" d="100"/>
        </p:scale>
        <p:origin x="1596" y="90"/>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vtzx8grkd@goetheuniversitaet.onmicrosoft.com" userId="4c065895-c69e-4a22-8eb2-005fd6a52dff" providerId="ADAL" clId="{50535E2B-7C11-4E9F-BEAA-C86D4FB65C56}"/>
    <pc:docChg chg="undo custSel addSld delSld modSld sldOrd">
      <pc:chgData name="hvtzx8grkd@goetheuniversitaet.onmicrosoft.com" userId="4c065895-c69e-4a22-8eb2-005fd6a52dff" providerId="ADAL" clId="{50535E2B-7C11-4E9F-BEAA-C86D4FB65C56}" dt="2025-05-12T08:24:50.037" v="119"/>
      <pc:docMkLst>
        <pc:docMk/>
      </pc:docMkLst>
      <pc:sldChg chg="add modNotes">
        <pc:chgData name="hvtzx8grkd@goetheuniversitaet.onmicrosoft.com" userId="4c065895-c69e-4a22-8eb2-005fd6a52dff" providerId="ADAL" clId="{50535E2B-7C11-4E9F-BEAA-C86D4FB65C56}" dt="2025-05-12T07:52:29.125" v="94"/>
        <pc:sldMkLst>
          <pc:docMk/>
          <pc:sldMk cId="0" sldId="258"/>
        </pc:sldMkLst>
      </pc:sldChg>
      <pc:sldChg chg="add del">
        <pc:chgData name="hvtzx8grkd@goetheuniversitaet.onmicrosoft.com" userId="4c065895-c69e-4a22-8eb2-005fd6a52dff" providerId="ADAL" clId="{50535E2B-7C11-4E9F-BEAA-C86D4FB65C56}" dt="2025-05-12T08:19:55.805" v="108" actId="47"/>
        <pc:sldMkLst>
          <pc:docMk/>
          <pc:sldMk cId="0" sldId="260"/>
        </pc:sldMkLst>
      </pc:sldChg>
      <pc:sldChg chg="add del">
        <pc:chgData name="hvtzx8grkd@goetheuniversitaet.onmicrosoft.com" userId="4c065895-c69e-4a22-8eb2-005fd6a52dff" providerId="ADAL" clId="{50535E2B-7C11-4E9F-BEAA-C86D4FB65C56}" dt="2025-05-12T07:43:46.592" v="2" actId="47"/>
        <pc:sldMkLst>
          <pc:docMk/>
          <pc:sldMk cId="0" sldId="261"/>
        </pc:sldMkLst>
      </pc:sldChg>
      <pc:sldChg chg="del">
        <pc:chgData name="hvtzx8grkd@goetheuniversitaet.onmicrosoft.com" userId="4c065895-c69e-4a22-8eb2-005fd6a52dff" providerId="ADAL" clId="{50535E2B-7C11-4E9F-BEAA-C86D4FB65C56}" dt="2025-05-12T07:50:00.815" v="88" actId="47"/>
        <pc:sldMkLst>
          <pc:docMk/>
          <pc:sldMk cId="3543158564" sldId="272"/>
        </pc:sldMkLst>
      </pc:sldChg>
      <pc:sldChg chg="add del modNotes">
        <pc:chgData name="hvtzx8grkd@goetheuniversitaet.onmicrosoft.com" userId="4c065895-c69e-4a22-8eb2-005fd6a52dff" providerId="ADAL" clId="{50535E2B-7C11-4E9F-BEAA-C86D4FB65C56}" dt="2025-05-12T08:23:09.513" v="114" actId="47"/>
        <pc:sldMkLst>
          <pc:docMk/>
          <pc:sldMk cId="3235891426" sldId="274"/>
        </pc:sldMkLst>
      </pc:sldChg>
      <pc:sldChg chg="add del">
        <pc:chgData name="hvtzx8grkd@goetheuniversitaet.onmicrosoft.com" userId="4c065895-c69e-4a22-8eb2-005fd6a52dff" providerId="ADAL" clId="{50535E2B-7C11-4E9F-BEAA-C86D4FB65C56}" dt="2025-05-12T08:23:40.272" v="117" actId="47"/>
        <pc:sldMkLst>
          <pc:docMk/>
          <pc:sldMk cId="1411729324" sldId="275"/>
        </pc:sldMkLst>
      </pc:sldChg>
      <pc:sldChg chg="add">
        <pc:chgData name="hvtzx8grkd@goetheuniversitaet.onmicrosoft.com" userId="4c065895-c69e-4a22-8eb2-005fd6a52dff" providerId="ADAL" clId="{50535E2B-7C11-4E9F-BEAA-C86D4FB65C56}" dt="2025-05-12T08:23:38.540" v="116"/>
        <pc:sldMkLst>
          <pc:docMk/>
          <pc:sldMk cId="3206730997" sldId="300"/>
        </pc:sldMkLst>
      </pc:sldChg>
      <pc:sldChg chg="add">
        <pc:chgData name="hvtzx8grkd@goetheuniversitaet.onmicrosoft.com" userId="4c065895-c69e-4a22-8eb2-005fd6a52dff" providerId="ADAL" clId="{50535E2B-7C11-4E9F-BEAA-C86D4FB65C56}" dt="2025-05-12T08:24:41.531" v="118"/>
        <pc:sldMkLst>
          <pc:docMk/>
          <pc:sldMk cId="4246121634" sldId="360"/>
        </pc:sldMkLst>
      </pc:sldChg>
      <pc:sldChg chg="delSp modSp mod modAnim">
        <pc:chgData name="hvtzx8grkd@goetheuniversitaet.onmicrosoft.com" userId="4c065895-c69e-4a22-8eb2-005fd6a52dff" providerId="ADAL" clId="{50535E2B-7C11-4E9F-BEAA-C86D4FB65C56}" dt="2025-05-12T08:19:39.220" v="106" actId="20577"/>
        <pc:sldMkLst>
          <pc:docMk/>
          <pc:sldMk cId="1603414919" sldId="398"/>
        </pc:sldMkLst>
        <pc:spChg chg="del mod">
          <ac:chgData name="hvtzx8grkd@goetheuniversitaet.onmicrosoft.com" userId="4c065895-c69e-4a22-8eb2-005fd6a52dff" providerId="ADAL" clId="{50535E2B-7C11-4E9F-BEAA-C86D4FB65C56}" dt="2025-05-12T08:17:15.745" v="98" actId="478"/>
          <ac:spMkLst>
            <pc:docMk/>
            <pc:sldMk cId="1603414919" sldId="398"/>
            <ac:spMk id="2" creationId="{9106B0F3-902D-4F25-A174-753D050EBC0C}"/>
          </ac:spMkLst>
        </pc:spChg>
        <pc:spChg chg="mod">
          <ac:chgData name="hvtzx8grkd@goetheuniversitaet.onmicrosoft.com" userId="4c065895-c69e-4a22-8eb2-005fd6a52dff" providerId="ADAL" clId="{50535E2B-7C11-4E9F-BEAA-C86D4FB65C56}" dt="2025-05-12T08:19:39.220" v="106" actId="20577"/>
          <ac:spMkLst>
            <pc:docMk/>
            <pc:sldMk cId="1603414919" sldId="398"/>
            <ac:spMk id="3" creationId="{579BA221-F0F4-4923-A39A-6C4858C1676C}"/>
          </ac:spMkLst>
        </pc:spChg>
      </pc:sldChg>
      <pc:sldChg chg="del">
        <pc:chgData name="hvtzx8grkd@goetheuniversitaet.onmicrosoft.com" userId="4c065895-c69e-4a22-8eb2-005fd6a52dff" providerId="ADAL" clId="{50535E2B-7C11-4E9F-BEAA-C86D4FB65C56}" dt="2025-05-12T07:50:32.575" v="89" actId="47"/>
        <pc:sldMkLst>
          <pc:docMk/>
          <pc:sldMk cId="1227003492" sldId="416"/>
        </pc:sldMkLst>
      </pc:sldChg>
      <pc:sldChg chg="del">
        <pc:chgData name="hvtzx8grkd@goetheuniversitaet.onmicrosoft.com" userId="4c065895-c69e-4a22-8eb2-005fd6a52dff" providerId="ADAL" clId="{50535E2B-7C11-4E9F-BEAA-C86D4FB65C56}" dt="2025-05-12T07:50:50.623" v="90" actId="47"/>
        <pc:sldMkLst>
          <pc:docMk/>
          <pc:sldMk cId="245619976" sldId="419"/>
        </pc:sldMkLst>
      </pc:sldChg>
      <pc:sldChg chg="add modNotes">
        <pc:chgData name="hvtzx8grkd@goetheuniversitaet.onmicrosoft.com" userId="4c065895-c69e-4a22-8eb2-005fd6a52dff" providerId="ADAL" clId="{50535E2B-7C11-4E9F-BEAA-C86D4FB65C56}" dt="2025-05-12T08:24:41.531" v="118"/>
        <pc:sldMkLst>
          <pc:docMk/>
          <pc:sldMk cId="2853947153" sldId="456"/>
        </pc:sldMkLst>
      </pc:sldChg>
      <pc:sldChg chg="add">
        <pc:chgData name="hvtzx8grkd@goetheuniversitaet.onmicrosoft.com" userId="4c065895-c69e-4a22-8eb2-005fd6a52dff" providerId="ADAL" clId="{50535E2B-7C11-4E9F-BEAA-C86D4FB65C56}" dt="2025-05-12T08:24:50.037" v="119"/>
        <pc:sldMkLst>
          <pc:docMk/>
          <pc:sldMk cId="0" sldId="457"/>
        </pc:sldMkLst>
      </pc:sldChg>
      <pc:sldChg chg="modSp add mod ord">
        <pc:chgData name="hvtzx8grkd@goetheuniversitaet.onmicrosoft.com" userId="4c065895-c69e-4a22-8eb2-005fd6a52dff" providerId="ADAL" clId="{50535E2B-7C11-4E9F-BEAA-C86D4FB65C56}" dt="2025-05-12T08:23:06.151" v="113"/>
        <pc:sldMkLst>
          <pc:docMk/>
          <pc:sldMk cId="0" sldId="459"/>
        </pc:sldMkLst>
        <pc:spChg chg="mod ord">
          <ac:chgData name="hvtzx8grkd@goetheuniversitaet.onmicrosoft.com" userId="4c065895-c69e-4a22-8eb2-005fd6a52dff" providerId="ADAL" clId="{50535E2B-7C11-4E9F-BEAA-C86D4FB65C56}" dt="2025-05-12T08:20:25.187" v="111" actId="1076"/>
          <ac:spMkLst>
            <pc:docMk/>
            <pc:sldMk cId="0" sldId="459"/>
            <ac:spMk id="5" creationId="{00000000-0000-0000-0000-000000000000}"/>
          </ac:spMkLst>
        </pc:spChg>
      </pc:sldChg>
    </pc:docChg>
  </pc:docChgLst>
  <pc:docChgLst>
    <pc:chgData name="hvtzx8grkd@goetheuniversitaet.onmicrosoft.com" userId="4c065895-c69e-4a22-8eb2-005fd6a52dff" providerId="ADAL" clId="{CA541A00-3233-4E43-8E99-D1456A4BCD49}"/>
    <pc:docChg chg="delSld modSld">
      <pc:chgData name="hvtzx8grkd@goetheuniversitaet.onmicrosoft.com" userId="4c065895-c69e-4a22-8eb2-005fd6a52dff" providerId="ADAL" clId="{CA541A00-3233-4E43-8E99-D1456A4BCD49}" dt="2025-05-06T09:41:39.038" v="20" actId="2696"/>
      <pc:docMkLst>
        <pc:docMk/>
      </pc:docMkLst>
      <pc:sldChg chg="del">
        <pc:chgData name="hvtzx8grkd@goetheuniversitaet.onmicrosoft.com" userId="4c065895-c69e-4a22-8eb2-005fd6a52dff" providerId="ADAL" clId="{CA541A00-3233-4E43-8E99-D1456A4BCD49}" dt="2025-05-06T09:41:39.038" v="20" actId="2696"/>
        <pc:sldMkLst>
          <pc:docMk/>
          <pc:sldMk cId="1308981055" sldId="413"/>
        </pc:sldMkLst>
      </pc:sldChg>
      <pc:sldChg chg="addSp modSp mod">
        <pc:chgData name="hvtzx8grkd@goetheuniversitaet.onmicrosoft.com" userId="4c065895-c69e-4a22-8eb2-005fd6a52dff" providerId="ADAL" clId="{CA541A00-3233-4E43-8E99-D1456A4BCD49}" dt="2025-04-30T11:42:39.633" v="19" actId="1076"/>
        <pc:sldMkLst>
          <pc:docMk/>
          <pc:sldMk cId="2034691691" sldId="422"/>
        </pc:sldMkLst>
        <pc:spChg chg="mod">
          <ac:chgData name="hvtzx8grkd@goetheuniversitaet.onmicrosoft.com" userId="4c065895-c69e-4a22-8eb2-005fd6a52dff" providerId="ADAL" clId="{CA541A00-3233-4E43-8E99-D1456A4BCD49}" dt="2025-04-30T11:42:16.565" v="14" actId="255"/>
          <ac:spMkLst>
            <pc:docMk/>
            <pc:sldMk cId="2034691691" sldId="422"/>
            <ac:spMk id="7" creationId="{27A9169C-BDB7-45E9-AC46-B9217CF369D0}"/>
          </ac:spMkLst>
        </pc:spChg>
      </pc:sldChg>
    </pc:docChg>
  </pc:docChgLst>
  <pc:docChgLst>
    <pc:chgData name="hvtzx8grkd@goetheuniversitaet.onmicrosoft.com" userId="4c065895-c69e-4a22-8eb2-005fd6a52dff" providerId="ADAL" clId="{9CCF1C4F-FE42-448B-AD57-3397A35B9B33}"/>
    <pc:docChg chg="custSel addSld delSld modSld">
      <pc:chgData name="hvtzx8grkd@goetheuniversitaet.onmicrosoft.com" userId="4c065895-c69e-4a22-8eb2-005fd6a52dff" providerId="ADAL" clId="{9CCF1C4F-FE42-448B-AD57-3397A35B9B33}" dt="2025-05-12T08:09:18.005" v="152" actId="20577"/>
      <pc:docMkLst>
        <pc:docMk/>
      </pc:docMkLst>
      <pc:sldChg chg="modSp mod">
        <pc:chgData name="hvtzx8grkd@goetheuniversitaet.onmicrosoft.com" userId="4c065895-c69e-4a22-8eb2-005fd6a52dff" providerId="ADAL" clId="{9CCF1C4F-FE42-448B-AD57-3397A35B9B33}" dt="2025-05-06T10:21:54.754" v="64" actId="20577"/>
        <pc:sldMkLst>
          <pc:docMk/>
          <pc:sldMk cId="4063216720" sldId="263"/>
        </pc:sldMkLst>
        <pc:spChg chg="mod">
          <ac:chgData name="hvtzx8grkd@goetheuniversitaet.onmicrosoft.com" userId="4c065895-c69e-4a22-8eb2-005fd6a52dff" providerId="ADAL" clId="{9CCF1C4F-FE42-448B-AD57-3397A35B9B33}" dt="2025-05-06T10:21:54.754" v="64" actId="20577"/>
          <ac:spMkLst>
            <pc:docMk/>
            <pc:sldMk cId="4063216720" sldId="263"/>
            <ac:spMk id="3" creationId="{00000000-0000-0000-0000-000000000000}"/>
          </ac:spMkLst>
        </pc:spChg>
      </pc:sldChg>
      <pc:sldChg chg="add">
        <pc:chgData name="hvtzx8grkd@goetheuniversitaet.onmicrosoft.com" userId="4c065895-c69e-4a22-8eb2-005fd6a52dff" providerId="ADAL" clId="{9CCF1C4F-FE42-448B-AD57-3397A35B9B33}" dt="2025-05-12T07:25:45.845" v="100"/>
        <pc:sldMkLst>
          <pc:docMk/>
          <pc:sldMk cId="3543158564" sldId="272"/>
        </pc:sldMkLst>
      </pc:sldChg>
      <pc:sldChg chg="modSp mod modAnim">
        <pc:chgData name="hvtzx8grkd@goetheuniversitaet.onmicrosoft.com" userId="4c065895-c69e-4a22-8eb2-005fd6a52dff" providerId="ADAL" clId="{9CCF1C4F-FE42-448B-AD57-3397A35B9B33}" dt="2025-05-12T08:09:18.005" v="152" actId="20577"/>
        <pc:sldMkLst>
          <pc:docMk/>
          <pc:sldMk cId="3235891426" sldId="274"/>
        </pc:sldMkLst>
        <pc:spChg chg="mod">
          <ac:chgData name="hvtzx8grkd@goetheuniversitaet.onmicrosoft.com" userId="4c065895-c69e-4a22-8eb2-005fd6a52dff" providerId="ADAL" clId="{9CCF1C4F-FE42-448B-AD57-3397A35B9B33}" dt="2025-05-12T08:09:18.005" v="152" actId="20577"/>
          <ac:spMkLst>
            <pc:docMk/>
            <pc:sldMk cId="3235891426" sldId="274"/>
            <ac:spMk id="3" creationId="{5CD42CFE-84E6-E740-9EB0-D155B68D5497}"/>
          </ac:spMkLst>
        </pc:spChg>
      </pc:sldChg>
      <pc:sldChg chg="del">
        <pc:chgData name="hvtzx8grkd@goetheuniversitaet.onmicrosoft.com" userId="4c065895-c69e-4a22-8eb2-005fd6a52dff" providerId="ADAL" clId="{9CCF1C4F-FE42-448B-AD57-3397A35B9B33}" dt="2025-05-12T07:24:48.601" v="96" actId="2696"/>
        <pc:sldMkLst>
          <pc:docMk/>
          <pc:sldMk cId="2945092213" sldId="410"/>
        </pc:sldMkLst>
      </pc:sldChg>
      <pc:sldChg chg="del">
        <pc:chgData name="hvtzx8grkd@goetheuniversitaet.onmicrosoft.com" userId="4c065895-c69e-4a22-8eb2-005fd6a52dff" providerId="ADAL" clId="{9CCF1C4F-FE42-448B-AD57-3397A35B9B33}" dt="2025-05-12T07:24:52.515" v="97" actId="2696"/>
        <pc:sldMkLst>
          <pc:docMk/>
          <pc:sldMk cId="2752154767" sldId="411"/>
        </pc:sldMkLst>
      </pc:sldChg>
      <pc:sldChg chg="del">
        <pc:chgData name="hvtzx8grkd@goetheuniversitaet.onmicrosoft.com" userId="4c065895-c69e-4a22-8eb2-005fd6a52dff" providerId="ADAL" clId="{9CCF1C4F-FE42-448B-AD57-3397A35B9B33}" dt="2025-05-12T07:24:03.156" v="95" actId="2696"/>
        <pc:sldMkLst>
          <pc:docMk/>
          <pc:sldMk cId="4170320889" sldId="412"/>
        </pc:sldMkLst>
      </pc:sldChg>
      <pc:sldChg chg="del">
        <pc:chgData name="hvtzx8grkd@goetheuniversitaet.onmicrosoft.com" userId="4c065895-c69e-4a22-8eb2-005fd6a52dff" providerId="ADAL" clId="{9CCF1C4F-FE42-448B-AD57-3397A35B9B33}" dt="2025-05-12T07:24:58.794" v="98" actId="2696"/>
        <pc:sldMkLst>
          <pc:docMk/>
          <pc:sldMk cId="1408040166" sldId="415"/>
        </pc:sldMkLst>
      </pc:sldChg>
      <pc:sldChg chg="del">
        <pc:chgData name="hvtzx8grkd@goetheuniversitaet.onmicrosoft.com" userId="4c065895-c69e-4a22-8eb2-005fd6a52dff" providerId="ADAL" clId="{9CCF1C4F-FE42-448B-AD57-3397A35B9B33}" dt="2025-05-12T07:25:06.735" v="99" actId="2696"/>
        <pc:sldMkLst>
          <pc:docMk/>
          <pc:sldMk cId="899345384" sldId="417"/>
        </pc:sldMkLst>
      </pc:sldChg>
      <pc:sldChg chg="addSp delSp modSp mod">
        <pc:chgData name="hvtzx8grkd@goetheuniversitaet.onmicrosoft.com" userId="4c065895-c69e-4a22-8eb2-005fd6a52dff" providerId="ADAL" clId="{9CCF1C4F-FE42-448B-AD57-3397A35B9B33}" dt="2025-05-06T10:22:45.981" v="94" actId="1076"/>
        <pc:sldMkLst>
          <pc:docMk/>
          <pc:sldMk cId="2034691691" sldId="422"/>
        </pc:sldMkLst>
        <pc:spChg chg="mod">
          <ac:chgData name="hvtzx8grkd@goetheuniversitaet.onmicrosoft.com" userId="4c065895-c69e-4a22-8eb2-005fd6a52dff" providerId="ADAL" clId="{9CCF1C4F-FE42-448B-AD57-3397A35B9B33}" dt="2025-05-06T10:22:27.722" v="88" actId="20577"/>
          <ac:spMkLst>
            <pc:docMk/>
            <pc:sldMk cId="2034691691" sldId="422"/>
            <ac:spMk id="7" creationId="{27A9169C-BDB7-45E9-AC46-B9217CF369D0}"/>
          </ac:spMkLst>
        </pc:spChg>
        <pc:picChg chg="add mod">
          <ac:chgData name="hvtzx8grkd@goetheuniversitaet.onmicrosoft.com" userId="4c065895-c69e-4a22-8eb2-005fd6a52dff" providerId="ADAL" clId="{9CCF1C4F-FE42-448B-AD57-3397A35B9B33}" dt="2025-05-06T10:22:45.981" v="94" actId="1076"/>
          <ac:picMkLst>
            <pc:docMk/>
            <pc:sldMk cId="2034691691" sldId="422"/>
            <ac:picMk id="2" creationId="{46B21872-DE5B-E18D-C7FD-A1283184D26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bevel/>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a:sym typeface="Avenir Roman" charset="0"/>
              </a:rPr>
              <a:t>Click to edit Master text styles</a:t>
            </a:r>
          </a:p>
          <a:p>
            <a:pPr lvl="1"/>
            <a:r>
              <a:rPr lang="de-DE" altLang="de-DE" noProof="0">
                <a:sym typeface="Avenir Roman" charset="0"/>
              </a:rPr>
              <a:t>Second level</a:t>
            </a:r>
          </a:p>
          <a:p>
            <a:pPr lvl="2"/>
            <a:r>
              <a:rPr lang="de-DE" altLang="de-DE" noProof="0">
                <a:sym typeface="Avenir Roman" charset="0"/>
              </a:rPr>
              <a:t>Third level</a:t>
            </a:r>
          </a:p>
          <a:p>
            <a:pPr lvl="3"/>
            <a:r>
              <a:rPr lang="de-DE" altLang="de-DE" noProof="0">
                <a:sym typeface="Avenir Roman" charset="0"/>
              </a:rPr>
              <a:t>Fourth level</a:t>
            </a:r>
          </a:p>
          <a:p>
            <a:pPr lvl="4"/>
            <a:r>
              <a:rPr lang="de-DE" altLang="de-DE" noProof="0">
                <a:sym typeface="Avenir Roman" charset="0"/>
              </a:rPr>
              <a:t>Fifth level</a:t>
            </a:r>
          </a:p>
        </p:txBody>
      </p:sp>
    </p:spTree>
    <p:extLst>
      <p:ext uri="{BB962C8B-B14F-4D97-AF65-F5344CB8AC3E}">
        <p14:creationId xmlns:p14="http://schemas.microsoft.com/office/powerpoint/2010/main" val="1377840329"/>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4800" kern="1200">
        <a:solidFill>
          <a:srgbClr val="000000"/>
        </a:solidFill>
        <a:latin typeface="Avenir Roman" charset="0"/>
        <a:ea typeface="Avenir Roman" charset="0"/>
        <a:cs typeface="Avenir Roman" charset="0"/>
        <a:sym typeface="Avenir Roman" charset="0"/>
      </a:defRPr>
    </a:lvl1pPr>
    <a:lvl2pPr indent="228600" algn="l" defTabSz="457200" rtl="0" eaLnBrk="0" fontAlgn="base" hangingPunct="0">
      <a:lnSpc>
        <a:spcPct val="125000"/>
      </a:lnSpc>
      <a:spcBef>
        <a:spcPct val="0"/>
      </a:spcBef>
      <a:spcAft>
        <a:spcPct val="0"/>
      </a:spcAft>
      <a:defRPr sz="4800" kern="1200">
        <a:solidFill>
          <a:srgbClr val="000000"/>
        </a:solidFill>
        <a:latin typeface="Avenir Roman" charset="0"/>
        <a:ea typeface="Avenir Roman" charset="0"/>
        <a:cs typeface="Avenir Roman" charset="0"/>
        <a:sym typeface="Avenir Roman" charset="0"/>
      </a:defRPr>
    </a:lvl2pPr>
    <a:lvl3pPr indent="457200" algn="l" defTabSz="457200" rtl="0" eaLnBrk="0" fontAlgn="base" hangingPunct="0">
      <a:lnSpc>
        <a:spcPct val="125000"/>
      </a:lnSpc>
      <a:spcBef>
        <a:spcPct val="0"/>
      </a:spcBef>
      <a:spcAft>
        <a:spcPct val="0"/>
      </a:spcAft>
      <a:defRPr sz="4800" kern="1200">
        <a:solidFill>
          <a:srgbClr val="000000"/>
        </a:solidFill>
        <a:latin typeface="Avenir Roman" charset="0"/>
        <a:ea typeface="Avenir Roman" charset="0"/>
        <a:cs typeface="Avenir Roman" charset="0"/>
        <a:sym typeface="Avenir Roman" charset="0"/>
      </a:defRPr>
    </a:lvl3pPr>
    <a:lvl4pPr indent="685800" algn="l" defTabSz="457200" rtl="0" eaLnBrk="0" fontAlgn="base" hangingPunct="0">
      <a:lnSpc>
        <a:spcPct val="125000"/>
      </a:lnSpc>
      <a:spcBef>
        <a:spcPct val="0"/>
      </a:spcBef>
      <a:spcAft>
        <a:spcPct val="0"/>
      </a:spcAft>
      <a:defRPr sz="4800" kern="1200">
        <a:solidFill>
          <a:srgbClr val="000000"/>
        </a:solidFill>
        <a:latin typeface="Avenir Roman" charset="0"/>
        <a:ea typeface="Avenir Roman" charset="0"/>
        <a:cs typeface="Avenir Roman" charset="0"/>
        <a:sym typeface="Avenir Roman" charset="0"/>
      </a:defRPr>
    </a:lvl4pPr>
    <a:lvl5pPr indent="914400" algn="l" defTabSz="457200" rtl="0" eaLnBrk="0" fontAlgn="base" hangingPunct="0">
      <a:lnSpc>
        <a:spcPct val="125000"/>
      </a:lnSpc>
      <a:spcBef>
        <a:spcPct val="0"/>
      </a:spcBef>
      <a:spcAft>
        <a:spcPct val="0"/>
      </a:spcAft>
      <a:defRPr sz="48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931699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Schreibprozess wird nach diesem Modell exemplarisch in fünf Schreibphasen unterteilt</a:t>
            </a:r>
          </a:p>
          <a:p>
            <a:pPr marL="171450" indent="-171450">
              <a:buFont typeface="Arial" panose="020B0604020202020204" pitchFamily="34" charset="0"/>
              <a:buChar char="•"/>
            </a:pPr>
            <a:r>
              <a:rPr lang="de-DE" dirty="0"/>
              <a:t>Einzelne Phasen kurz vorstellen</a:t>
            </a:r>
          </a:p>
          <a:p>
            <a:pPr marL="171450" indent="-171450">
              <a:buFont typeface="Arial" panose="020B0604020202020204" pitchFamily="34" charset="0"/>
              <a:buChar char="•"/>
            </a:pPr>
            <a:r>
              <a:rPr lang="de-DE" dirty="0"/>
              <a:t>Je nach Schreibtyp  können die jeweiligen Stufen mehr ins Zentrum des Arbeitens gerückt werden</a:t>
            </a:r>
          </a:p>
          <a:p>
            <a:pPr marL="171450" indent="-171450">
              <a:buFont typeface="Arial" panose="020B0604020202020204" pitchFamily="34" charset="0"/>
              <a:buChar char="•"/>
            </a:pPr>
            <a:r>
              <a:rPr lang="de-DE" dirty="0"/>
              <a:t>„Goldgräber*in“ legt z.B. den Schwerpunkt auf Orientierung, Planung und Auswertung des Materials: Achtung: Nicht Rohfassung schreiben zu lange aufschieben!</a:t>
            </a:r>
          </a:p>
          <a:p>
            <a:pPr marL="171450" indent="-171450">
              <a:buFont typeface="Arial" panose="020B0604020202020204" pitchFamily="34" charset="0"/>
              <a:buChar char="•"/>
            </a:pPr>
            <a:r>
              <a:rPr lang="de-DE" dirty="0"/>
              <a:t>„Abenteurer*in“ schreibt schneller an der Rohfassung, muss dafür aber immer wieder auch einen Schritt zurück zur Recherche und Planung machen, wenn neue Ideen beim Schreiben entstehen: Achtung: Nicht Planung/Fragestellung/Struktur der Arbeit aus den Augen verlieren!</a:t>
            </a:r>
          </a:p>
          <a:p>
            <a:pPr marL="171450" indent="-171450">
              <a:buFont typeface="Arial" panose="020B0604020202020204" pitchFamily="34" charset="0"/>
              <a:buChar char="•"/>
            </a:pPr>
            <a:r>
              <a:rPr lang="de-DE" dirty="0">
                <a:sym typeface="Wingdings" panose="05000000000000000000" pitchFamily="2" charset="2"/>
              </a:rPr>
              <a:t> Schreibprozess ist immer auch rekursiv! Je nach Schreibtyp und Textsorte durchläuft man einzelne Phasen mehrmals</a:t>
            </a:r>
          </a:p>
          <a:p>
            <a:pPr marL="171450" indent="-171450">
              <a:buFont typeface="Arial" panose="020B0604020202020204" pitchFamily="34" charset="0"/>
              <a:buChar char="•"/>
            </a:pPr>
            <a:r>
              <a:rPr lang="de-DE" dirty="0">
                <a:sym typeface="Wingdings" panose="05000000000000000000" pitchFamily="2" charset="2"/>
              </a:rPr>
              <a:t>Eichhörnchen springt z.B. zwischen allen Phasen oft hin und her: Achtung: Nicht zu lange einzelne Arbeitsschritte aufschieben!</a:t>
            </a:r>
          </a:p>
          <a:p>
            <a:pPr marL="171450" indent="-171450">
              <a:buFont typeface="Arial" panose="020B0604020202020204" pitchFamily="34" charset="0"/>
              <a:buChar char="•"/>
            </a:pPr>
            <a:r>
              <a:rPr lang="de-DE" dirty="0">
                <a:sym typeface="Wingdings" panose="05000000000000000000" pitchFamily="2" charset="2"/>
              </a:rPr>
              <a:t>„Zehnkämpfer*in“ werden z.B. sehr viele Rohfassungen geschrieben, aber müssen sich auch Zeit zum Überarbeiten und Verbinden der Versionen einplanen; Achtung: Auf Zeitplan achten und nicht zu lange verschiedene Versionen schreiben!</a:t>
            </a:r>
          </a:p>
          <a:p>
            <a:pPr marL="171450" indent="-171450">
              <a:buFont typeface="Arial" panose="020B0604020202020204" pitchFamily="34" charset="0"/>
              <a:buChar char="•"/>
            </a:pPr>
            <a:r>
              <a:rPr lang="de-DE" dirty="0">
                <a:sym typeface="Wingdings" panose="05000000000000000000" pitchFamily="2" charset="2"/>
              </a:rPr>
              <a:t>. Überleitung: Wie viel Zeit pro Schreibphase?</a:t>
            </a:r>
            <a:endParaRPr lang="de-DE" dirty="0"/>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A69B5363-4EBC-4654-A913-B7382393CF83}" type="slidenum">
              <a:rPr lang="de-DE" smtClean="0"/>
              <a:t>15</a:t>
            </a:fld>
            <a:endParaRPr lang="de-DE"/>
          </a:p>
        </p:txBody>
      </p:sp>
    </p:spTree>
    <p:extLst>
      <p:ext uri="{BB962C8B-B14F-4D97-AF65-F5344CB8AC3E}">
        <p14:creationId xmlns:p14="http://schemas.microsoft.com/office/powerpoint/2010/main" val="283420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NUTZE ENTWEDER DIESE FOLIE UND ZEIGE</a:t>
            </a:r>
            <a:r>
              <a:rPr lang="de-DE" baseline="0" dirty="0"/>
              <a:t> DEN TN DIE METHODEN IN DER PRÄSENTATION ODER NUTZE DIE VORHERIGE FOLIE UND STELLE DIE METHODEN AUF UNSERER WEBSITE VOR</a:t>
            </a:r>
          </a:p>
          <a:p>
            <a:endParaRPr lang="de-DE" dirty="0"/>
          </a:p>
        </p:txBody>
      </p:sp>
      <p:sp>
        <p:nvSpPr>
          <p:cNvPr id="4" name="Foliennummernplatzhalter 3"/>
          <p:cNvSpPr>
            <a:spLocks noGrp="1"/>
          </p:cNvSpPr>
          <p:nvPr>
            <p:ph type="sldNum" sz="quarter" idx="10"/>
          </p:nvPr>
        </p:nvSpPr>
        <p:spPr/>
        <p:txBody>
          <a:bodyPr/>
          <a:lstStyle/>
          <a:p>
            <a:fld id="{A69B5363-4EBC-4654-A913-B7382393CF83}" type="slidenum">
              <a:rPr lang="de-DE" smtClean="0"/>
              <a:t>16</a:t>
            </a:fld>
            <a:endParaRPr lang="de-DE"/>
          </a:p>
        </p:txBody>
      </p:sp>
    </p:spTree>
    <p:extLst>
      <p:ext uri="{BB962C8B-B14F-4D97-AF65-F5344CB8AC3E}">
        <p14:creationId xmlns:p14="http://schemas.microsoft.com/office/powerpoint/2010/main" val="341546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Beim Schreiben durchläuft man oft dieselben Phasen mehrmals. Beim Überarbeiten kann z.B. auffallen, dass zu einem Punkt mehr geschrieben werden sollte, woraufhin man erneut recherchiert, plant, schreibt und dann erneut überarbeitet. Auch kann die Fragestellung während des Schreibprozesses weiter präzisiert werden. Denn je größer die Arbeit ist, desto weniger lässt sich der Schreibprozess überschauen. Bei Masterarbeiten z.B. kann sich oft die Gliederung während des Schreibens verändern, je nachdem zu welchen Ergebnissen man im Verlauf der Arbeit kommt. Davon sollte man sich nicht verunsichern lassen, denn es ist ein Teil des wissenschaftlichen Arbeitens, die eigene Argumentation stets weiterzuentwickeln. </a:t>
            </a:r>
          </a:p>
          <a:p>
            <a:r>
              <a:rPr lang="de-DE" dirty="0"/>
              <a:t>Manche Schreibtypen legen dabei </a:t>
            </a:r>
            <a:r>
              <a:rPr lang="de-DE" dirty="0" err="1"/>
              <a:t>z.B</a:t>
            </a:r>
            <a:r>
              <a:rPr lang="de-DE" dirty="0"/>
              <a:t> auch mehr Fokus auf einzelne Aspekte des Schreibprozesses oder springen öfters zwischen den Phasen hin und her. Jede Stufe birgt dabei andere Schwierigkeiten oder Herausforderungen, die je nach Schreibtyp variieren können. Zudem haben manche Schreibtypen Schwierigkeiten eine Stufe abzuschließen z.B. wird sehr lange geplant und recherchiert, aber man getraut sich nicht, ins Schreiben zu kommen </a:t>
            </a:r>
            <a:r>
              <a:rPr lang="de-DE" dirty="0">
                <a:sym typeface="Wingdings" panose="05000000000000000000" pitchFamily="2" charset="2"/>
              </a:rPr>
              <a:t>Überleitung nächste Folie</a:t>
            </a:r>
            <a:endParaRPr lang="de-DE" dirty="0"/>
          </a:p>
        </p:txBody>
      </p:sp>
      <p:sp>
        <p:nvSpPr>
          <p:cNvPr id="4" name="Foliennummernplatzhalter 3"/>
          <p:cNvSpPr>
            <a:spLocks noGrp="1"/>
          </p:cNvSpPr>
          <p:nvPr>
            <p:ph type="sldNum" sz="quarter" idx="5"/>
          </p:nvPr>
        </p:nvSpPr>
        <p:spPr/>
        <p:txBody>
          <a:bodyPr/>
          <a:lstStyle/>
          <a:p>
            <a:fld id="{C0FC734E-7337-4E69-A9BD-5F9C710741CD}" type="slidenum">
              <a:rPr lang="de-DE" smtClean="0"/>
              <a:t>18</a:t>
            </a:fld>
            <a:endParaRPr lang="de-DE"/>
          </a:p>
        </p:txBody>
      </p:sp>
    </p:spTree>
    <p:extLst>
      <p:ext uri="{BB962C8B-B14F-4D97-AF65-F5344CB8AC3E}">
        <p14:creationId xmlns:p14="http://schemas.microsoft.com/office/powerpoint/2010/main" val="926958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25000"/>
              </a:lnSpc>
              <a:spcBef>
                <a:spcPct val="0"/>
              </a:spcBef>
              <a:spcAft>
                <a:spcPct val="0"/>
              </a:spcAft>
              <a:buClrTx/>
              <a:buSzTx/>
              <a:buFontTx/>
              <a:buNone/>
              <a:tabLst/>
              <a:defRPr/>
            </a:pPr>
            <a:r>
              <a:rPr lang="de-DE" dirty="0"/>
              <a:t>[Werbung jetzt zum Schluss </a:t>
            </a:r>
            <a:r>
              <a:rPr lang="de-DE" dirty="0">
                <a:sym typeface="Wingdings" panose="05000000000000000000" pitchFamily="2" charset="2"/>
              </a:rPr>
              <a:t></a:t>
            </a:r>
            <a:r>
              <a:rPr lang="de-DE" baseline="0" dirty="0">
                <a:sym typeface="Wingdings" panose="05000000000000000000" pitchFamily="2" charset="2"/>
              </a:rPr>
              <a:t> „Wenn euch die Veranstaltung gefallen hat, und ihr weiter Unterstützung sucht..“ </a:t>
            </a:r>
            <a:endParaRPr lang="de-DE" dirty="0"/>
          </a:p>
          <a:p>
            <a:endParaRPr lang="de-DE" dirty="0"/>
          </a:p>
          <a:p>
            <a:r>
              <a:rPr lang="de-DE" dirty="0"/>
              <a:t>Bei Schreibberatung auf neues Anmeldungstool mit großem Angebot hinweisen: </a:t>
            </a:r>
          </a:p>
          <a:p>
            <a:pPr marL="0" indent="-180000">
              <a:buFont typeface="Arial" panose="020B0604020202020204" pitchFamily="34" charset="0"/>
              <a:buChar char="•"/>
            </a:pPr>
            <a:r>
              <a:rPr lang="de-DE" dirty="0"/>
              <a:t>Online oder Präsenz</a:t>
            </a:r>
          </a:p>
          <a:p>
            <a:pPr marL="0" indent="-180000">
              <a:buFont typeface="Arial" panose="020B0604020202020204" pitchFamily="34" charset="0"/>
              <a:buChar char="•"/>
            </a:pPr>
            <a:r>
              <a:rPr lang="de-DE" dirty="0"/>
              <a:t>Deutsch und Englisch </a:t>
            </a:r>
          </a:p>
          <a:p>
            <a:pPr marL="0" indent="-180000">
              <a:buFont typeface="Arial" panose="020B0604020202020204" pitchFamily="34" charset="0"/>
              <a:buChar char="•"/>
            </a:pPr>
            <a:r>
              <a:rPr lang="de-DE" dirty="0"/>
              <a:t>Auswahl einzelner Fächer/Berater*innen (nach Verfügbarkeit) </a:t>
            </a:r>
            <a:r>
              <a:rPr lang="de-DE" dirty="0">
                <a:sym typeface="Wingdings" panose="05000000000000000000" pitchFamily="2" charset="2"/>
              </a:rPr>
              <a:t> „ihr</a:t>
            </a:r>
            <a:r>
              <a:rPr lang="de-DE" baseline="0" dirty="0">
                <a:sym typeface="Wingdings" panose="05000000000000000000" pitchFamily="2" charset="2"/>
              </a:rPr>
              <a:t> könnt Beratungen direkt bei mir buchen“ senkt vielleicht Hemmschwelle</a:t>
            </a:r>
            <a:endParaRPr lang="de-DE" dirty="0"/>
          </a:p>
          <a:p>
            <a:pPr marL="0" indent="-180000">
              <a:buFont typeface="Arial" panose="020B0604020202020204" pitchFamily="34" charset="0"/>
              <a:buChar char="•"/>
            </a:pPr>
            <a:r>
              <a:rPr lang="de-DE" dirty="0"/>
              <a:t>Recherche-Beratung der UB</a:t>
            </a:r>
          </a:p>
          <a:p>
            <a:pPr marL="0" indent="-180000">
              <a:buFont typeface="Arial" panose="020B0604020202020204" pitchFamily="34" charset="0"/>
              <a:buChar char="•"/>
            </a:pPr>
            <a:r>
              <a:rPr lang="de-DE" dirty="0"/>
              <a:t>Beratung für Studierende mit Deutsch als Zweit-/Fremdsprache vom ISZ</a:t>
            </a:r>
          </a:p>
          <a:p>
            <a:pPr marL="0" indent="-180000">
              <a:buFont typeface="Arial" panose="020B0604020202020204" pitchFamily="34" charset="0"/>
              <a:buChar char="•"/>
            </a:pPr>
            <a:endParaRPr lang="de-DE" dirty="0"/>
          </a:p>
        </p:txBody>
      </p:sp>
    </p:spTree>
    <p:extLst>
      <p:ext uri="{BB962C8B-B14F-4D97-AF65-F5344CB8AC3E}">
        <p14:creationId xmlns:p14="http://schemas.microsoft.com/office/powerpoint/2010/main" val="249728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69B5363-4EBC-4654-A913-B7382393CF83}" type="slidenum">
              <a:rPr lang="de-DE" smtClean="0"/>
              <a:t>20</a:t>
            </a:fld>
            <a:endParaRPr lang="de-DE"/>
          </a:p>
        </p:txBody>
      </p:sp>
    </p:spTree>
    <p:extLst>
      <p:ext uri="{BB962C8B-B14F-4D97-AF65-F5344CB8AC3E}">
        <p14:creationId xmlns:p14="http://schemas.microsoft.com/office/powerpoint/2010/main" val="66348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342900" lvl="0" indent="-342900">
              <a:buFont typeface="Symbol" panose="05050102010706020507" pitchFamily="18" charset="2"/>
              <a:buChar char=""/>
            </a:pPr>
            <a:r>
              <a:rPr lang="de-D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Vorstellung der fünf Stufen </a:t>
            </a:r>
            <a:r>
              <a:rPr lang="de-D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Fragestellung wird oft zwischen erster und zweiter Stufe entwickelt, da man sich meist in ein Thema schon eingelesen haben muss, um eine Fragestellung zu entwickeln</a:t>
            </a:r>
            <a:endParaRPr lang="de-D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de-D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Fragestellung hilft beim:</a:t>
            </a:r>
            <a:endParaRPr lang="de-DE"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de-DE"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Lesen von Literatur: Was lese ich? Welche Notizen mach ich? (in Orientierung und Planungsphase)</a:t>
            </a:r>
          </a:p>
          <a:p>
            <a:pPr marL="742950" lvl="1" indent="-285750">
              <a:buFont typeface="Courier New" panose="02070309020205020404" pitchFamily="49" charset="0"/>
              <a:buChar char="o"/>
            </a:pPr>
            <a:r>
              <a:rPr lang="de-DE"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Planen der Arbeit: Wie gestalte ich die Gliederung? Welche Teile bauen aufeinander auf? (Bei Auswertung des Materials und strukturieren)</a:t>
            </a:r>
          </a:p>
          <a:p>
            <a:pPr marL="742950" lvl="1" indent="-285750">
              <a:buFont typeface="Courier New" panose="02070309020205020404" pitchFamily="49" charset="0"/>
              <a:buChar char="o"/>
            </a:pPr>
            <a:r>
              <a:rPr lang="de-DE"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Schreiben: Worüber schreibe ich? Wie stelle ich einen roten Faden her? (Schreiben der Rohfassung)</a:t>
            </a:r>
          </a:p>
          <a:p>
            <a:pPr marL="171450" indent="-171450">
              <a:buFont typeface="Arial" panose="020B0604020202020204" pitchFamily="34" charset="0"/>
              <a:buChar char="•"/>
            </a:pPr>
            <a:r>
              <a:rPr lang="de-DE" dirty="0">
                <a:sym typeface="Wingdings" panose="05000000000000000000" pitchFamily="2" charset="2"/>
              </a:rPr>
              <a:t> Fragestellung ist ein zentrales Richtungsweisendes Element der Arbeit</a:t>
            </a:r>
          </a:p>
          <a:p>
            <a:pPr marL="171450" indent="-171450">
              <a:buFont typeface="Arial" panose="020B0604020202020204" pitchFamily="34" charset="0"/>
              <a:buChar char="•"/>
            </a:pPr>
            <a:r>
              <a:rPr lang="de-DE" dirty="0">
                <a:sym typeface="Wingdings" panose="05000000000000000000" pitchFamily="2" charset="2"/>
              </a:rPr>
              <a:t> Im Verlauf des Schreibprozesses kann diese aber immer wieder angepasst bzw. spezifiziert werden</a:t>
            </a:r>
          </a:p>
          <a:p>
            <a:pPr marL="171450" indent="-171450">
              <a:buFont typeface="Arial" panose="020B0604020202020204" pitchFamily="34" charset="0"/>
              <a:buChar char="•"/>
            </a:pPr>
            <a:r>
              <a:rPr lang="de-DE" dirty="0">
                <a:sym typeface="Wingdings" panose="05000000000000000000" pitchFamily="2" charset="2"/>
              </a:rPr>
              <a:t>    denn je mehr ihr euch in das Thema einarbeitet, desto differenzierter könnt ihr es bewerten</a:t>
            </a:r>
            <a:endParaRPr lang="de-DE" dirty="0"/>
          </a:p>
          <a:p>
            <a:endParaRPr lang="de-DE" dirty="0"/>
          </a:p>
        </p:txBody>
      </p:sp>
    </p:spTree>
    <p:extLst>
      <p:ext uri="{BB962C8B-B14F-4D97-AF65-F5344CB8AC3E}">
        <p14:creationId xmlns:p14="http://schemas.microsoft.com/office/powerpoint/2010/main" val="306280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ECF679F-C419-4D90-BA74-0FCF8DCE6EE1}" type="slidenum">
              <a:rPr lang="de-DE" smtClean="0"/>
              <a:t>7</a:t>
            </a:fld>
            <a:endParaRPr lang="de-DE"/>
          </a:p>
        </p:txBody>
      </p:sp>
    </p:spTree>
    <p:extLst>
      <p:ext uri="{BB962C8B-B14F-4D97-AF65-F5344CB8AC3E}">
        <p14:creationId xmlns:p14="http://schemas.microsoft.com/office/powerpoint/2010/main" val="2405071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Diese Folie könnt ihr auch löschen und den Inhalt auf Folie 8 mit nennen, wenn es um das Formulierung einer klaren und präzisen Frage geht.</a:t>
            </a:r>
          </a:p>
        </p:txBody>
      </p:sp>
      <p:sp>
        <p:nvSpPr>
          <p:cNvPr id="4" name="Foliennummernplatzhalter 3"/>
          <p:cNvSpPr>
            <a:spLocks noGrp="1"/>
          </p:cNvSpPr>
          <p:nvPr>
            <p:ph type="sldNum" sz="quarter" idx="5"/>
          </p:nvPr>
        </p:nvSpPr>
        <p:spPr/>
        <p:txBody>
          <a:bodyPr/>
          <a:lstStyle/>
          <a:p>
            <a:fld id="{8ECF679F-C419-4D90-BA74-0FCF8DCE6EE1}" type="slidenum">
              <a:rPr lang="de-DE" smtClean="0"/>
              <a:t>8</a:t>
            </a:fld>
            <a:endParaRPr lang="de-DE"/>
          </a:p>
        </p:txBody>
      </p:sp>
    </p:spTree>
    <p:extLst>
      <p:ext uri="{BB962C8B-B14F-4D97-AF65-F5344CB8AC3E}">
        <p14:creationId xmlns:p14="http://schemas.microsoft.com/office/powerpoint/2010/main" val="318828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Zunächst ist es wichtig, das Themengebiet zu identifizieren und es anschließend zu einem gut eingegrenzten Thema zusammenzufassen. Oft findet dieser Schritt auch schon während des Semesters innerhalb des Seminars statt, wenn man verschiedene  Texte liest, darüber diskutiert und vielleicht auch ein Referat zu einem Thema hält. Bei der Ausformulierung des Themas für die Hausarbeit ist es dann nützlich, mit </a:t>
            </a:r>
            <a:r>
              <a:rPr lang="de-DE" dirty="0" err="1"/>
              <a:t>Brainstormmethoden</a:t>
            </a:r>
            <a:r>
              <a:rPr lang="de-DE" dirty="0"/>
              <a:t> das Vorwissen, Ideen, Fragen etc. zu sammeln und vor sich auf einem Blatt zu visualisieren. Im Nächsten Schritt erfolgt dann eine Themeneingrenzung, in der ihr euch auf manche Aspekte konzentriert, andere dagegen ausschließt.  Darauf aufbauend könnt ihr dann eine präzise Fragestellung formulieren.</a:t>
            </a:r>
          </a:p>
          <a:p>
            <a:endParaRPr lang="de-DE" dirty="0"/>
          </a:p>
        </p:txBody>
      </p:sp>
      <p:sp>
        <p:nvSpPr>
          <p:cNvPr id="4" name="Foliennummernplatzhalter 3"/>
          <p:cNvSpPr>
            <a:spLocks noGrp="1"/>
          </p:cNvSpPr>
          <p:nvPr>
            <p:ph type="sldNum" sz="quarter" idx="5"/>
          </p:nvPr>
        </p:nvSpPr>
        <p:spPr/>
        <p:txBody>
          <a:bodyPr/>
          <a:lstStyle/>
          <a:p>
            <a:fld id="{8ECF679F-C419-4D90-BA74-0FCF8DCE6EE1}" type="slidenum">
              <a:rPr lang="de-DE" smtClean="0"/>
              <a:t>9</a:t>
            </a:fld>
            <a:endParaRPr lang="de-DE"/>
          </a:p>
        </p:txBody>
      </p:sp>
    </p:spTree>
    <p:extLst>
      <p:ext uri="{BB962C8B-B14F-4D97-AF65-F5344CB8AC3E}">
        <p14:creationId xmlns:p14="http://schemas.microsoft.com/office/powerpoint/2010/main" val="193443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25000"/>
              </a:lnSpc>
              <a:spcBef>
                <a:spcPct val="0"/>
              </a:spcBef>
              <a:spcAft>
                <a:spcPct val="0"/>
              </a:spcAft>
              <a:buClrTx/>
              <a:buSzTx/>
              <a:buFontTx/>
              <a:buNone/>
              <a:tabLst/>
              <a:defRPr/>
            </a:pPr>
            <a:r>
              <a:rPr lang="de-DE" dirty="0"/>
              <a:t>Siehe</a:t>
            </a:r>
            <a:r>
              <a:rPr lang="de-DE" baseline="0" dirty="0"/>
              <a:t> Folie 14</a:t>
            </a:r>
            <a:endParaRPr lang="de-DE" dirty="0"/>
          </a:p>
          <a:p>
            <a:endParaRPr lang="de-DE" dirty="0"/>
          </a:p>
        </p:txBody>
      </p:sp>
    </p:spTree>
    <p:extLst>
      <p:ext uri="{BB962C8B-B14F-4D97-AF65-F5344CB8AC3E}">
        <p14:creationId xmlns:p14="http://schemas.microsoft.com/office/powerpoint/2010/main" val="239882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Wichtig ist, dass man das Planungssechseck mehrmals hintereinander durchlaufen kann.  So kann man die Fragestellung weiter spezifizieren, wenn man weiteres Material herangezogen und neue Antworten gefunden hat.</a:t>
            </a:r>
          </a:p>
          <a:p>
            <a:endParaRPr lang="de-DE" dirty="0"/>
          </a:p>
          <a:p>
            <a:r>
              <a:rPr lang="de-DE" dirty="0"/>
              <a:t>Aspekte des Planungssechsecks: </a:t>
            </a:r>
          </a:p>
          <a:p>
            <a:pPr marL="0" indent="0">
              <a:buFontTx/>
              <a:buNone/>
            </a:pPr>
            <a:r>
              <a:rPr lang="de-DE" dirty="0"/>
              <a:t>Fragestellung: </a:t>
            </a:r>
          </a:p>
          <a:p>
            <a:pPr marL="171450" lvl="4" indent="-171450">
              <a:buFont typeface="Arial" panose="020B0604020202020204" pitchFamily="34" charset="0"/>
              <a:buChar char="•"/>
            </a:pPr>
            <a:r>
              <a:rPr lang="de-DE" dirty="0"/>
              <a:t>Was möchte ich zeigen/ wissen/ herausarbeiten?</a:t>
            </a:r>
          </a:p>
          <a:p>
            <a:pPr marL="171450" lvl="4" indent="-171450">
              <a:buFont typeface="Arial" panose="020B0604020202020204" pitchFamily="34" charset="0"/>
              <a:buChar char="•"/>
            </a:pPr>
            <a:r>
              <a:rPr lang="de-DE" dirty="0"/>
              <a:t>Welche Aspekte meines Themas sind von Interesse und wie begründe ich diese?</a:t>
            </a:r>
          </a:p>
          <a:p>
            <a:pPr marL="0" lvl="4" indent="0">
              <a:buFont typeface="Arial" panose="020B0604020202020204" pitchFamily="34" charset="0"/>
              <a:buNone/>
            </a:pPr>
            <a:r>
              <a:rPr lang="de-DE" dirty="0"/>
              <a:t>Theorien und Begriffe:</a:t>
            </a:r>
          </a:p>
          <a:p>
            <a:pPr marL="171450" lvl="4" indent="-171450">
              <a:buFont typeface="Arial" panose="020B0604020202020204" pitchFamily="34" charset="0"/>
              <a:buChar char="•"/>
            </a:pPr>
            <a:r>
              <a:rPr lang="de-DE" dirty="0"/>
              <a:t>Welche Theorien und Begriffe spielen bei meinem Thema eine Rolle und warum?</a:t>
            </a:r>
          </a:p>
          <a:p>
            <a:pPr marL="0" lvl="4" indent="0">
              <a:buFont typeface="Arial" panose="020B0604020202020204" pitchFamily="34" charset="0"/>
              <a:buNone/>
            </a:pPr>
            <a:r>
              <a:rPr lang="de-DE" dirty="0"/>
              <a:t>Methoden:</a:t>
            </a:r>
          </a:p>
          <a:p>
            <a:pPr marL="171450" lvl="4" indent="-171450">
              <a:buFont typeface="Arial" panose="020B0604020202020204" pitchFamily="34" charset="0"/>
              <a:buChar char="•"/>
            </a:pPr>
            <a:r>
              <a:rPr lang="de-DE" dirty="0"/>
              <a:t>Wie möchte ich vorgehen?</a:t>
            </a:r>
          </a:p>
          <a:p>
            <a:pPr marL="171450" lvl="4" indent="-171450">
              <a:buFont typeface="Arial" panose="020B0604020202020204" pitchFamily="34" charset="0"/>
              <a:buChar char="•"/>
            </a:pPr>
            <a:r>
              <a:rPr lang="de-DE" dirty="0"/>
              <a:t>Welche Methode kann ich nutzen?</a:t>
            </a:r>
          </a:p>
          <a:p>
            <a:pPr marL="171450" lvl="4" indent="-171450">
              <a:buFont typeface="Arial" panose="020B0604020202020204" pitchFamily="34" charset="0"/>
              <a:buChar char="•"/>
            </a:pPr>
            <a:r>
              <a:rPr lang="de-DE" dirty="0"/>
              <a:t>Wie begründe ich meine Methodenwahl?</a:t>
            </a:r>
          </a:p>
          <a:p>
            <a:pPr marL="0" lvl="4" indent="0">
              <a:buFont typeface="Arial" panose="020B0604020202020204" pitchFamily="34" charset="0"/>
              <a:buNone/>
            </a:pPr>
            <a:r>
              <a:rPr lang="de-DE" dirty="0"/>
              <a:t>Arbeitshypothesen:</a:t>
            </a:r>
          </a:p>
          <a:p>
            <a:pPr marL="171450" lvl="4" indent="-171450">
              <a:buFont typeface="Arial" panose="020B0604020202020204" pitchFamily="34" charset="0"/>
              <a:buChar char="•"/>
            </a:pPr>
            <a:r>
              <a:rPr lang="de-DE" dirty="0"/>
              <a:t>Was vermute ich? </a:t>
            </a:r>
          </a:p>
          <a:p>
            <a:pPr marL="0" lvl="4" indent="0">
              <a:buFont typeface="Arial" panose="020B0604020202020204" pitchFamily="34" charset="0"/>
              <a:buNone/>
            </a:pPr>
            <a:r>
              <a:rPr lang="de-DE" dirty="0"/>
              <a:t>Material/ Objekte:</a:t>
            </a:r>
          </a:p>
          <a:p>
            <a:pPr marL="171450" lvl="4" indent="-171450">
              <a:buFont typeface="Arial" panose="020B0604020202020204" pitchFamily="34" charset="0"/>
              <a:buChar char="•"/>
            </a:pPr>
            <a:r>
              <a:rPr lang="de-DE" dirty="0"/>
              <a:t>Was möchte ich untersuchen/ beschreiben? (Primärtexte, Daten, etc.)</a:t>
            </a:r>
          </a:p>
          <a:p>
            <a:pPr marL="171450" lvl="4" indent="-171450">
              <a:buFont typeface="Arial" panose="020B0604020202020204" pitchFamily="34" charset="0"/>
              <a:buChar char="•"/>
            </a:pPr>
            <a:r>
              <a:rPr lang="de-DE" dirty="0"/>
              <a:t>Was nutze ich, um meine These zu untermauen?</a:t>
            </a:r>
          </a:p>
          <a:p>
            <a:pPr marL="0" lvl="4" indent="0">
              <a:buFont typeface="Arial" panose="020B0604020202020204" pitchFamily="34" charset="0"/>
              <a:buNone/>
            </a:pPr>
            <a:r>
              <a:rPr lang="de-DE" dirty="0"/>
              <a:t>Antworten</a:t>
            </a:r>
          </a:p>
          <a:p>
            <a:pPr marL="171450" lvl="4" indent="-171450">
              <a:buFont typeface="Arial" panose="020B0604020202020204" pitchFamily="34" charset="0"/>
              <a:buChar char="•"/>
            </a:pPr>
            <a:r>
              <a:rPr lang="de-DE" dirty="0"/>
              <a:t>Welche Antworten auf meine Forschungsfrage(n) habe ich bereits gefunden?</a:t>
            </a:r>
          </a:p>
          <a:p>
            <a:pPr marL="171450" lvl="4" indent="-171450">
              <a:buFont typeface="Arial" panose="020B0604020202020204" pitchFamily="34" charset="0"/>
              <a:buChar char="•"/>
            </a:pPr>
            <a:endParaRPr lang="de-DE" dirty="0"/>
          </a:p>
          <a:p>
            <a:pPr marL="171450" lvl="4" indent="-171450">
              <a:buFont typeface="Arial" panose="020B0604020202020204" pitchFamily="34" charset="0"/>
              <a:buChar char="•"/>
            </a:pPr>
            <a:endParaRPr lang="de-DE" dirty="0"/>
          </a:p>
          <a:p>
            <a:pPr marL="685800" lvl="0" indent="-685800">
              <a:buFont typeface="Arial" panose="020B0604020202020204" pitchFamily="34" charset="0"/>
              <a:buChar char="•"/>
            </a:pPr>
            <a:endParaRPr lang="de-DE" dirty="0"/>
          </a:p>
          <a:p>
            <a:pPr marL="171450" lvl="4" indent="-171450">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5"/>
          </p:nvPr>
        </p:nvSpPr>
        <p:spPr/>
        <p:txBody>
          <a:bodyPr/>
          <a:lstStyle/>
          <a:p>
            <a:fld id="{8ECF679F-C419-4D90-BA74-0FCF8DCE6EE1}" type="slidenum">
              <a:rPr lang="de-DE" smtClean="0"/>
              <a:t>11</a:t>
            </a:fld>
            <a:endParaRPr lang="de-DE"/>
          </a:p>
        </p:txBody>
      </p:sp>
    </p:spTree>
    <p:extLst>
      <p:ext uri="{BB962C8B-B14F-4D97-AF65-F5344CB8AC3E}">
        <p14:creationId xmlns:p14="http://schemas.microsoft.com/office/powerpoint/2010/main" val="339830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69B5363-4EBC-4654-A913-B7382393CF83}" type="slidenum">
              <a:rPr lang="de-DE" smtClean="0"/>
              <a:t>13</a:t>
            </a:fld>
            <a:endParaRPr lang="de-DE"/>
          </a:p>
        </p:txBody>
      </p:sp>
    </p:spTree>
    <p:extLst>
      <p:ext uri="{BB962C8B-B14F-4D97-AF65-F5344CB8AC3E}">
        <p14:creationId xmlns:p14="http://schemas.microsoft.com/office/powerpoint/2010/main" val="395014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Alternativ Szenario beschreiben: „Ihr habt ein Seminar besucht und müsst dafür eine HA schreiben. Wie geht ihr vor?“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sym typeface="Wingdings" panose="05000000000000000000" pitchFamily="2" charset="2"/>
              </a:rPr>
              <a:t> Nächste Folie: Einordnung der Antworten im Schreibprozess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C0FC734E-7337-4E69-A9BD-5F9C710741CD}" type="slidenum">
              <a:rPr lang="de-DE" smtClean="0"/>
              <a:t>14</a:t>
            </a:fld>
            <a:endParaRPr lang="de-DE"/>
          </a:p>
        </p:txBody>
      </p:sp>
    </p:spTree>
    <p:extLst>
      <p:ext uri="{BB962C8B-B14F-4D97-AF65-F5344CB8AC3E}">
        <p14:creationId xmlns:p14="http://schemas.microsoft.com/office/powerpoint/2010/main" val="2054864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3774472" y="3905671"/>
            <a:ext cx="19938808" cy="4896545"/>
          </a:xfrm>
          <a:prstGeom prst="rect">
            <a:avLst/>
          </a:prstGeom>
        </p:spPr>
        <p:txBody>
          <a:bodyPr anchor="t" anchorCtr="0"/>
          <a:lstStyle>
            <a:lvl1pPr algn="l">
              <a:defRPr sz="8800">
                <a:solidFill>
                  <a:schemeClr val="tx1"/>
                </a:solidFill>
              </a:defRPr>
            </a:lvl1pPr>
          </a:lstStyle>
          <a:p>
            <a:r>
              <a:rPr lang="de-DE" dirty="0"/>
              <a:t>Titel/Vorlesung</a:t>
            </a:r>
          </a:p>
        </p:txBody>
      </p:sp>
      <p:sp>
        <p:nvSpPr>
          <p:cNvPr id="8" name="Untertitel 2"/>
          <p:cNvSpPr>
            <a:spLocks noGrp="1"/>
          </p:cNvSpPr>
          <p:nvPr>
            <p:ph type="subTitle" idx="1"/>
          </p:nvPr>
        </p:nvSpPr>
        <p:spPr>
          <a:xfrm>
            <a:off x="3774472" y="8946232"/>
            <a:ext cx="19938808" cy="2232248"/>
          </a:xfrm>
          <a:prstGeom prst="rect">
            <a:avLst/>
          </a:prstGeom>
        </p:spPr>
        <p:txBody>
          <a:bodyPr anchor="b" anchorCtr="0"/>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9" name="Textplatzhalter 4"/>
          <p:cNvSpPr>
            <a:spLocks noGrp="1"/>
          </p:cNvSpPr>
          <p:nvPr>
            <p:ph type="body" sz="quarter" idx="12" hasCustomPrompt="1"/>
          </p:nvPr>
        </p:nvSpPr>
        <p:spPr>
          <a:xfrm>
            <a:off x="3774472" y="2178049"/>
            <a:ext cx="19938593" cy="1727621"/>
          </a:xfrm>
          <a:prstGeom prst="rect">
            <a:avLst/>
          </a:prstGeom>
        </p:spPr>
        <p:txBody>
          <a:bodyPr anchor="b" anchorCtr="0"/>
          <a:lstStyle>
            <a:lvl1pPr>
              <a:defRPr sz="4400">
                <a:solidFill>
                  <a:schemeClr val="tx1"/>
                </a:solidFill>
              </a:defRPr>
            </a:lvl1pPr>
          </a:lstStyle>
          <a:p>
            <a:pPr lvl="0"/>
            <a:r>
              <a:rPr lang="de-DE" dirty="0"/>
              <a:t>Name Nachname</a:t>
            </a: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680" y="259251"/>
            <a:ext cx="5918708" cy="1272052"/>
          </a:xfrm>
          <a:prstGeom prst="rect">
            <a:avLst/>
          </a:prstGeom>
        </p:spPr>
      </p:pic>
      <p:pic>
        <p:nvPicPr>
          <p:cNvPr id="3" name="Grafik 2">
            <a:extLst>
              <a:ext uri="{FF2B5EF4-FFF2-40B4-BE49-F238E27FC236}">
                <a16:creationId xmlns:a16="http://schemas.microsoft.com/office/drawing/2014/main" id="{534E2352-C8E3-4194-BB32-C99A103A75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0988" y="315131"/>
            <a:ext cx="2507485" cy="1216172"/>
          </a:xfrm>
          <a:prstGeom prst="rect">
            <a:avLst/>
          </a:prstGeom>
        </p:spPr>
      </p:pic>
      <p:pic>
        <p:nvPicPr>
          <p:cNvPr id="2" name="Grafik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032866" y="12114584"/>
            <a:ext cx="2671161" cy="959837"/>
          </a:xfrm>
          <a:prstGeom prst="rect">
            <a:avLst/>
          </a:prstGeom>
        </p:spPr>
      </p:pic>
    </p:spTree>
    <p:extLst>
      <p:ext uri="{BB962C8B-B14F-4D97-AF65-F5344CB8AC3E}">
        <p14:creationId xmlns:p14="http://schemas.microsoft.com/office/powerpoint/2010/main" val="387372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6" name="Fußzeilenplatzhalter 2"/>
          <p:cNvSpPr>
            <a:spLocks noGrp="1"/>
          </p:cNvSpPr>
          <p:nvPr>
            <p:ph type="ftr" sz="quarter" idx="11"/>
          </p:nvPr>
        </p:nvSpPr>
        <p:spPr>
          <a:xfrm>
            <a:off x="1941884" y="13266738"/>
            <a:ext cx="20115212" cy="377825"/>
          </a:xfrm>
          <a:prstGeom prst="rect">
            <a:avLst/>
          </a:prstGeom>
        </p:spPr>
        <p:txBody>
          <a:bodyPr/>
          <a:lstStyle>
            <a:lvl1pPr algn="l">
              <a:defRPr sz="1800" dirty="0">
                <a:solidFill>
                  <a:schemeClr val="bg1"/>
                </a:solidFill>
                <a:latin typeface="Arial Narrow" panose="020B0606020202030204" pitchFamily="34" charset="0"/>
              </a:defRPr>
            </a:lvl1pPr>
          </a:lstStyle>
          <a:p>
            <a:pPr>
              <a:defRPr/>
            </a:pPr>
            <a:endParaRPr lang="de-DE" dirty="0"/>
          </a:p>
        </p:txBody>
      </p:sp>
      <p:sp>
        <p:nvSpPr>
          <p:cNvPr id="8" name="Inhaltsplatzhalter 2"/>
          <p:cNvSpPr>
            <a:spLocks noGrp="1"/>
          </p:cNvSpPr>
          <p:nvPr>
            <p:ph idx="12"/>
          </p:nvPr>
        </p:nvSpPr>
        <p:spPr>
          <a:xfrm>
            <a:off x="1894856" y="2970213"/>
            <a:ext cx="20356141" cy="9848850"/>
          </a:xfrm>
          <a:prstGeom prst="rect">
            <a:avLst/>
          </a:prstGeom>
        </p:spPr>
        <p:txBody>
          <a:bodyPr/>
          <a:lstStyle>
            <a:lvl1pPr marL="0" indent="0">
              <a:buNone/>
              <a:defRPr lang="de-DE" altLang="de-DE" sz="4400" kern="1200" dirty="0" smtClean="0">
                <a:solidFill>
                  <a:srgbClr val="000000"/>
                </a:solidFill>
                <a:latin typeface="Arial Narrow" panose="020B0606020202030204" pitchFamily="34" charset="0"/>
                <a:ea typeface="+mn-ea"/>
                <a:cs typeface="+mn-cs"/>
                <a:sym typeface="Arial" panose="020B0604020202020204" pitchFamily="34" charset="0"/>
              </a:defRPr>
            </a:lvl1pPr>
            <a:lvl2pPr marL="654050" indent="-473075">
              <a:buClrTx/>
              <a:buSzPct val="100000"/>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2pPr>
            <a:lvl3pPr marL="928688" indent="-482600">
              <a:buClrTx/>
              <a:buFont typeface="Arial" panose="020B0604020202020204" pitchFamily="34" charset="0"/>
              <a:buChar char="•"/>
              <a:defRPr sz="4400"/>
            </a:lvl3pPr>
            <a:lvl4pPr marL="1196975" indent="-482600">
              <a:buClrTx/>
              <a:buFont typeface="Arial" panose="020B0604020202020204" pitchFamily="34" charset="0"/>
              <a:buChar char="•"/>
              <a:defRPr sz="4400"/>
            </a:lvl4pPr>
            <a:lvl5pPr marL="1465263" indent="-476250">
              <a:buClrTx/>
              <a:buFont typeface="Arial" panose="020B0604020202020204" pitchFamily="34" charset="0"/>
              <a:buChar char="•"/>
              <a:defRPr sz="4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marL="571500" indent="-571500">
              <a:buClr>
                <a:schemeClr val="accent1"/>
              </a:buClr>
              <a:buSzPct val="70000"/>
              <a:buFont typeface="Arial Narrow" panose="020B0606020202030204" pitchFamily="34" charset="0"/>
              <a:buChar char="►"/>
              <a:defRPr/>
            </a:pPr>
            <a:endParaRPr lang="de-DE" altLang="de-DE" dirty="0"/>
          </a:p>
        </p:txBody>
      </p:sp>
      <p:sp>
        <p:nvSpPr>
          <p:cNvPr id="7" name="Titel 1"/>
          <p:cNvSpPr>
            <a:spLocks noGrp="1"/>
          </p:cNvSpPr>
          <p:nvPr>
            <p:ph type="title"/>
          </p:nvPr>
        </p:nvSpPr>
        <p:spPr>
          <a:xfrm>
            <a:off x="1943117" y="1306512"/>
            <a:ext cx="18873787" cy="1439863"/>
          </a:xfrm>
          <a:prstGeom prst="rect">
            <a:avLst/>
          </a:prstGeom>
        </p:spPr>
        <p:txBody>
          <a:bodyPr anchor="b" anchorCtr="0"/>
          <a:lstStyle>
            <a:lvl1pPr>
              <a:defRPr sz="6000">
                <a:solidFill>
                  <a:schemeClr val="tx1"/>
                </a:solidFill>
              </a:defRPr>
            </a:lvl1pPr>
          </a:lstStyle>
          <a:p>
            <a:r>
              <a:rPr lang="de-DE" dirty="0"/>
              <a:t>Titelmasterformat durch Klicken bearbeiten</a:t>
            </a:r>
          </a:p>
        </p:txBody>
      </p:sp>
      <p:sp>
        <p:nvSpPr>
          <p:cNvPr id="9" name="Rectangle 3"/>
          <p:cNvSpPr>
            <a:spLocks noGrp="1"/>
          </p:cNvSpPr>
          <p:nvPr>
            <p:ph type="sldNum" sz="quarter" idx="10"/>
          </p:nvPr>
        </p:nvSpPr>
        <p:spPr>
          <a:xfrm>
            <a:off x="22176000" y="13319999"/>
            <a:ext cx="1836000" cy="216000"/>
          </a:xfrm>
          <a:prstGeom prst="rect">
            <a:avLst/>
          </a:prstGeom>
        </p:spPr>
        <p:txBody>
          <a:bodyPr/>
          <a:lstStyle>
            <a:lvl1pPr>
              <a:defRPr/>
            </a:lvl1pPr>
          </a:lstStyle>
          <a:p>
            <a:pPr>
              <a:defRPr/>
            </a:pPr>
            <a:fld id="{6D79B608-30BF-4780-AD74-2A39D90104E2}" type="slidenum">
              <a:rPr lang="de-DE" altLang="de-DE"/>
              <a:pPr>
                <a:defRPr/>
              </a:pPr>
              <a:t>‹Nr.›</a:t>
            </a:fld>
            <a:endParaRPr lang="de-DE" altLang="de-DE" dirty="0"/>
          </a:p>
        </p:txBody>
      </p:sp>
    </p:spTree>
    <p:extLst>
      <p:ext uri="{BB962C8B-B14F-4D97-AF65-F5344CB8AC3E}">
        <p14:creationId xmlns:p14="http://schemas.microsoft.com/office/powerpoint/2010/main" val="249046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a:xfrm>
            <a:off x="1905894" y="1305867"/>
            <a:ext cx="18873787" cy="1439863"/>
          </a:xfrm>
          <a:prstGeom prst="rect">
            <a:avLst/>
          </a:prstGeom>
        </p:spPr>
        <p:txBody>
          <a:bodyPr anchor="b" anchorCtr="0"/>
          <a:lstStyle>
            <a:lvl1pPr>
              <a:defRPr sz="6000">
                <a:solidFill>
                  <a:schemeClr val="tx1"/>
                </a:solidFill>
              </a:defRPr>
            </a:lvl1pPr>
          </a:lstStyle>
          <a:p>
            <a:r>
              <a:rPr lang="de-DE" dirty="0"/>
              <a:t>Titelmasterformat durch Klicken bearbeiten</a:t>
            </a:r>
          </a:p>
        </p:txBody>
      </p:sp>
      <p:sp>
        <p:nvSpPr>
          <p:cNvPr id="4" name="Slide Number Placeholder 3"/>
          <p:cNvSpPr>
            <a:spLocks noGrp="1"/>
          </p:cNvSpPr>
          <p:nvPr>
            <p:ph type="sldNum" sz="quarter" idx="10"/>
          </p:nvPr>
        </p:nvSpPr>
        <p:spPr>
          <a:xfrm>
            <a:off x="22176000" y="13319999"/>
            <a:ext cx="1836000" cy="216000"/>
          </a:xfrm>
          <a:prstGeom prst="rect">
            <a:avLst/>
          </a:prstGeom>
        </p:spPr>
        <p:txBody>
          <a:bodyPr/>
          <a:lstStyle>
            <a:lvl1pPr>
              <a:defRPr/>
            </a:lvl1pPr>
          </a:lstStyle>
          <a:p>
            <a:pPr>
              <a:defRPr/>
            </a:pPr>
            <a:fld id="{6D79B608-30BF-4780-AD74-2A39D90104E2}" type="slidenum">
              <a:rPr lang="de-DE" altLang="de-DE"/>
              <a:pPr>
                <a:defRPr/>
              </a:pPr>
              <a:t>‹Nr.›</a:t>
            </a:fld>
            <a:endParaRPr lang="de-DE" altLang="de-DE" dirty="0"/>
          </a:p>
        </p:txBody>
      </p:sp>
      <p:sp>
        <p:nvSpPr>
          <p:cNvPr id="9" name="Fußzeilenplatzhalter 2"/>
          <p:cNvSpPr>
            <a:spLocks noGrp="1"/>
          </p:cNvSpPr>
          <p:nvPr>
            <p:ph type="ftr" sz="quarter" idx="11"/>
          </p:nvPr>
        </p:nvSpPr>
        <p:spPr>
          <a:xfrm>
            <a:off x="1941884" y="13266738"/>
            <a:ext cx="20115212" cy="377825"/>
          </a:xfrm>
          <a:prstGeom prst="rect">
            <a:avLst/>
          </a:prstGeom>
        </p:spPr>
        <p:txBody>
          <a:bodyPr/>
          <a:lstStyle>
            <a:lvl1pPr algn="l">
              <a:defRPr sz="1800" dirty="0">
                <a:solidFill>
                  <a:schemeClr val="bg1"/>
                </a:solidFill>
                <a:latin typeface="Arial Narrow" panose="020B0606020202030204" pitchFamily="34" charset="0"/>
              </a:defRPr>
            </a:lvl1pPr>
          </a:lstStyle>
          <a:p>
            <a:pPr>
              <a:defRPr/>
            </a:pPr>
            <a:endParaRPr lang="de-DE" dirty="0"/>
          </a:p>
        </p:txBody>
      </p:sp>
      <p:sp>
        <p:nvSpPr>
          <p:cNvPr id="10" name="Inhaltsplatzhalter 2"/>
          <p:cNvSpPr>
            <a:spLocks noGrp="1"/>
          </p:cNvSpPr>
          <p:nvPr>
            <p:ph idx="1"/>
          </p:nvPr>
        </p:nvSpPr>
        <p:spPr>
          <a:xfrm>
            <a:off x="1894856" y="2969568"/>
            <a:ext cx="7200800" cy="9849495"/>
          </a:xfrm>
          <a:prstGeom prst="rect">
            <a:avLst/>
          </a:prstGeom>
        </p:spPr>
        <p:txBody>
          <a:bodyPr/>
          <a:lstStyle>
            <a:lvl1pPr>
              <a:defRPr sz="4400"/>
            </a:lvl1pPr>
            <a:lvl2pPr marL="654050" indent="-473075">
              <a:buClrTx/>
              <a:buSzPct val="100000"/>
              <a:buFont typeface="Arial" panose="020B0604020202020204" pitchFamily="34" charset="0"/>
              <a:buChar char="•"/>
              <a:defRPr sz="4400"/>
            </a:lvl2pPr>
            <a:lvl3pPr marL="928688" indent="-482600">
              <a:buClrTx/>
              <a:buFont typeface="Arial" panose="020B0604020202020204" pitchFamily="34" charset="0"/>
              <a:buChar char="•"/>
              <a:defRPr sz="4400"/>
            </a:lvl3pPr>
            <a:lvl4pPr marL="1196975" indent="-482600">
              <a:buClrTx/>
              <a:buFont typeface="Arial" panose="020B0604020202020204" pitchFamily="34" charset="0"/>
              <a:buChar char="•"/>
              <a:defRPr sz="4400"/>
            </a:lvl4pPr>
            <a:lvl5pPr marL="1465263" indent="-476250">
              <a:buClrTx/>
              <a:buFont typeface="Arial" panose="020B0604020202020204" pitchFamily="34" charset="0"/>
              <a:buChar char="•"/>
              <a:defRPr sz="4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Bildplatzhalter 7"/>
          <p:cNvSpPr>
            <a:spLocks noGrp="1"/>
          </p:cNvSpPr>
          <p:nvPr>
            <p:ph type="pic" sz="quarter" idx="12"/>
          </p:nvPr>
        </p:nvSpPr>
        <p:spPr>
          <a:xfrm>
            <a:off x="9743728" y="2970213"/>
            <a:ext cx="14041785" cy="9848850"/>
          </a:xfrm>
          <a:prstGeom prst="rect">
            <a:avLst/>
          </a:prstGeom>
        </p:spPr>
        <p:txBody>
          <a:bodyPr/>
          <a:lstStyle/>
          <a:p>
            <a:endParaRPr lang="de-DE"/>
          </a:p>
        </p:txBody>
      </p:sp>
    </p:spTree>
    <p:extLst>
      <p:ext uri="{BB962C8B-B14F-4D97-AF65-F5344CB8AC3E}">
        <p14:creationId xmlns:p14="http://schemas.microsoft.com/office/powerpoint/2010/main" val="138713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941884" y="1305867"/>
            <a:ext cx="18873787" cy="1439863"/>
          </a:xfrm>
          <a:prstGeom prst="rect">
            <a:avLst/>
          </a:prstGeom>
        </p:spPr>
        <p:txBody>
          <a:bodyPr anchor="b" anchorCtr="0"/>
          <a:lstStyle>
            <a:lvl1pPr>
              <a:defRPr sz="6000">
                <a:solidFill>
                  <a:schemeClr val="tx1"/>
                </a:solidFill>
              </a:defRPr>
            </a:lvl1pPr>
          </a:lstStyle>
          <a:p>
            <a:r>
              <a:rPr lang="de-DE" dirty="0"/>
              <a:t>Titelmasterformat durch Klicken bearbeiten</a:t>
            </a:r>
          </a:p>
        </p:txBody>
      </p:sp>
      <p:sp>
        <p:nvSpPr>
          <p:cNvPr id="3" name="Inhaltsplatzhalter 2"/>
          <p:cNvSpPr>
            <a:spLocks noGrp="1"/>
          </p:cNvSpPr>
          <p:nvPr>
            <p:ph idx="1"/>
          </p:nvPr>
        </p:nvSpPr>
        <p:spPr>
          <a:xfrm>
            <a:off x="1894856" y="2969568"/>
            <a:ext cx="9937104" cy="9849495"/>
          </a:xfrm>
          <a:prstGeom prst="rect">
            <a:avLst/>
          </a:prstGeom>
        </p:spPr>
        <p:txBody>
          <a:bodyPr/>
          <a:lstStyle>
            <a:lvl1pPr>
              <a:defRPr sz="4400"/>
            </a:lvl1pPr>
            <a:lvl2pPr marL="923925" indent="-742950">
              <a:buClrTx/>
              <a:buSzPct val="100000"/>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2pPr>
            <a:lvl3pPr marL="1189038" indent="-742950">
              <a:buClrTx/>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3pPr>
            <a:lvl4pPr marL="1457325" indent="-742950">
              <a:buClrTx/>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4pPr>
            <a:lvl5pPr marL="1731963" indent="-742950">
              <a:buClrTx/>
              <a:buFont typeface="Arial" panose="020B0604020202020204" pitchFamily="34" charset="0"/>
              <a:buChar char="•"/>
              <a:defRPr lang="de-DE" sz="4400" kern="1200" dirty="0" smtClean="0">
                <a:solidFill>
                  <a:srgbClr val="000000"/>
                </a:solidFill>
                <a:latin typeface="Arial Narrow" panose="020B0606020202030204" pitchFamily="34" charset="0"/>
                <a:ea typeface="+mn-ea"/>
                <a:cs typeface="+mn-cs"/>
                <a:sym typeface="Arial" panose="020B0604020202020204" pitchFamily="34" charset="0"/>
              </a:defRPr>
            </a:lvl5pPr>
          </a:lstStyle>
          <a:p>
            <a:pPr lvl="0"/>
            <a:r>
              <a:rPr lang="de-DE" dirty="0"/>
              <a:t>Textmasterformat bearbeiten</a:t>
            </a:r>
          </a:p>
          <a:p>
            <a:pPr marL="654050" lvl="1" indent="-473075" algn="l" rtl="0" eaLnBrk="0" fontAlgn="base" hangingPunct="0">
              <a:spcBef>
                <a:spcPts val="300"/>
              </a:spcBef>
              <a:spcAft>
                <a:spcPct val="0"/>
              </a:spcAft>
              <a:buClrTx/>
              <a:buSzPct val="100000"/>
              <a:buFont typeface="Arial" panose="020B0604020202020204" pitchFamily="34" charset="0"/>
              <a:buChar char="•"/>
            </a:pPr>
            <a:r>
              <a:rPr lang="de-DE" dirty="0"/>
              <a:t>Zweite Ebene</a:t>
            </a:r>
          </a:p>
          <a:p>
            <a:pPr marL="928688" lvl="2" indent="-482600" algn="l" rtl="0" eaLnBrk="0" fontAlgn="base" hangingPunct="0">
              <a:spcBef>
                <a:spcPts val="300"/>
              </a:spcBef>
              <a:spcAft>
                <a:spcPct val="0"/>
              </a:spcAft>
              <a:buClrTx/>
              <a:buSzPct val="100000"/>
              <a:buFont typeface="Arial" panose="020B0604020202020204" pitchFamily="34" charset="0"/>
              <a:buChar char="•"/>
            </a:pPr>
            <a:r>
              <a:rPr lang="de-DE" dirty="0"/>
              <a:t>Dritte Ebene</a:t>
            </a:r>
          </a:p>
          <a:p>
            <a:pPr marL="1196975" lvl="3" indent="-482600" algn="l" rtl="0" eaLnBrk="0" fontAlgn="base" hangingPunct="0">
              <a:spcBef>
                <a:spcPts val="300"/>
              </a:spcBef>
              <a:spcAft>
                <a:spcPct val="0"/>
              </a:spcAft>
              <a:buClrTx/>
              <a:buSzPct val="100000"/>
              <a:buFont typeface="Arial" panose="020B0604020202020204" pitchFamily="34" charset="0"/>
              <a:buChar char="•"/>
            </a:pPr>
            <a:r>
              <a:rPr lang="de-DE" dirty="0"/>
              <a:t>Vierte Ebene</a:t>
            </a:r>
          </a:p>
          <a:p>
            <a:pPr marL="1465263" lvl="4" indent="-476250" algn="l" rtl="0" eaLnBrk="0" fontAlgn="base" hangingPunct="0">
              <a:spcBef>
                <a:spcPts val="300"/>
              </a:spcBef>
              <a:spcAft>
                <a:spcPct val="0"/>
              </a:spcAft>
              <a:buClrTx/>
              <a:buSzPct val="100000"/>
              <a:buFont typeface="Arial" panose="020B0604020202020204" pitchFamily="34" charset="0"/>
              <a:buChar char="•"/>
            </a:pPr>
            <a:r>
              <a:rPr lang="de-DE" dirty="0"/>
              <a:t>Fünfte Ebene</a:t>
            </a:r>
          </a:p>
        </p:txBody>
      </p:sp>
      <p:sp>
        <p:nvSpPr>
          <p:cNvPr id="4" name="Slide Number Placeholder 3"/>
          <p:cNvSpPr>
            <a:spLocks noGrp="1"/>
          </p:cNvSpPr>
          <p:nvPr>
            <p:ph type="sldNum" sz="quarter" idx="10"/>
          </p:nvPr>
        </p:nvSpPr>
        <p:spPr>
          <a:xfrm>
            <a:off x="22176000" y="13319999"/>
            <a:ext cx="1836000" cy="216000"/>
          </a:xfrm>
          <a:prstGeom prst="rect">
            <a:avLst/>
          </a:prstGeom>
        </p:spPr>
        <p:txBody>
          <a:bodyPr/>
          <a:lstStyle>
            <a:lvl1pPr>
              <a:defRPr/>
            </a:lvl1pPr>
          </a:lstStyle>
          <a:p>
            <a:pPr>
              <a:defRPr/>
            </a:pPr>
            <a:fld id="{8ABCFAEF-18FE-4467-835D-533D5CCB0C34}" type="slidenum">
              <a:rPr lang="de-DE" altLang="de-DE" smtClean="0"/>
              <a:pPr>
                <a:defRPr/>
              </a:pPr>
              <a:t>‹Nr.›</a:t>
            </a:fld>
            <a:endParaRPr lang="de-DE" altLang="de-DE" dirty="0"/>
          </a:p>
        </p:txBody>
      </p:sp>
      <p:sp>
        <p:nvSpPr>
          <p:cNvPr id="6" name="Inhaltsplatzhalter 2"/>
          <p:cNvSpPr>
            <a:spLocks noGrp="1"/>
          </p:cNvSpPr>
          <p:nvPr>
            <p:ph idx="12"/>
          </p:nvPr>
        </p:nvSpPr>
        <p:spPr>
          <a:xfrm>
            <a:off x="12408024" y="2969568"/>
            <a:ext cx="9937104" cy="9849495"/>
          </a:xfrm>
          <a:prstGeom prst="rect">
            <a:avLst/>
          </a:prstGeom>
        </p:spPr>
        <p:txBody>
          <a:bodyPr/>
          <a:lstStyle>
            <a:lvl1pPr>
              <a:defRPr sz="4400"/>
            </a:lvl1pPr>
            <a:lvl2pPr marL="654050" indent="-473075">
              <a:buClrTx/>
              <a:buSzPct val="100000"/>
              <a:buFont typeface="Arial" panose="020B0604020202020204" pitchFamily="34" charset="0"/>
              <a:buChar char="•"/>
              <a:defRPr sz="4400"/>
            </a:lvl2pPr>
            <a:lvl3pPr marL="928688" indent="-482600">
              <a:buClrTx/>
              <a:buFont typeface="Arial" panose="020B0604020202020204" pitchFamily="34" charset="0"/>
              <a:buChar char="•"/>
              <a:defRPr sz="4400"/>
            </a:lvl3pPr>
            <a:lvl4pPr marL="1196975" indent="-482600">
              <a:buClrTx/>
              <a:buFont typeface="Arial" panose="020B0604020202020204" pitchFamily="34" charset="0"/>
              <a:buChar char="•"/>
              <a:defRPr sz="4400"/>
            </a:lvl4pPr>
            <a:lvl5pPr marL="1465263" indent="-476250">
              <a:buClrTx/>
              <a:buFont typeface="Arial" panose="020B0604020202020204" pitchFamily="34" charset="0"/>
              <a:buChar char="•"/>
              <a:defRPr sz="4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2"/>
          <p:cNvSpPr>
            <a:spLocks noGrp="1"/>
          </p:cNvSpPr>
          <p:nvPr>
            <p:ph type="ftr" sz="quarter" idx="11"/>
          </p:nvPr>
        </p:nvSpPr>
        <p:spPr>
          <a:xfrm>
            <a:off x="1941884" y="13266738"/>
            <a:ext cx="20115212" cy="377825"/>
          </a:xfrm>
          <a:prstGeom prst="rect">
            <a:avLst/>
          </a:prstGeom>
        </p:spPr>
        <p:txBody>
          <a:bodyPr/>
          <a:lstStyle>
            <a:lvl1pPr algn="l">
              <a:defRPr sz="1800" dirty="0">
                <a:solidFill>
                  <a:schemeClr val="bg1"/>
                </a:solidFill>
                <a:latin typeface="Arial Narrow" panose="020B0606020202030204" pitchFamily="34" charset="0"/>
              </a:defRPr>
            </a:lvl1pPr>
          </a:lstStyle>
          <a:p>
            <a:pPr>
              <a:defRPr/>
            </a:pPr>
            <a:endParaRPr lang="de-DE" dirty="0"/>
          </a:p>
        </p:txBody>
      </p:sp>
    </p:spTree>
    <p:extLst>
      <p:ext uri="{BB962C8B-B14F-4D97-AF65-F5344CB8AC3E}">
        <p14:creationId xmlns:p14="http://schemas.microsoft.com/office/powerpoint/2010/main" val="3755923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5" name="Rectangle 3"/>
          <p:cNvSpPr txBox="1">
            <a:spLocks/>
          </p:cNvSpPr>
          <p:nvPr userDrawn="1"/>
        </p:nvSpPr>
        <p:spPr bwMode="auto">
          <a:xfrm>
            <a:off x="8767763" y="6669088"/>
            <a:ext cx="182562"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defPPr>
              <a:defRPr lang="de-DE"/>
            </a:defPPr>
            <a:lvl1pPr algn="r" rtl="0" eaLnBrk="1" fontAlgn="base" hangingPunct="0">
              <a:spcBef>
                <a:spcPct val="0"/>
              </a:spcBef>
              <a:spcAft>
                <a:spcPct val="0"/>
              </a:spcAft>
              <a:defRPr sz="1000" kern="1200" smtClean="0">
                <a:solidFill>
                  <a:srgbClr val="004F8F"/>
                </a:solidFill>
                <a:latin typeface="+mj-lt"/>
                <a:ea typeface="Georgia" panose="02040502050405020303" pitchFamily="18" charset="0"/>
                <a:cs typeface="+mn-cs"/>
                <a:sym typeface="Arial" panose="020B0604020202020204" pitchFamily="34" charset="0"/>
              </a:defRPr>
            </a:lvl1pPr>
            <a:lvl2pPr marL="4572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28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endParaRPr lang="de-DE" altLang="de-DE" dirty="0"/>
          </a:p>
        </p:txBody>
      </p:sp>
      <p:sp>
        <p:nvSpPr>
          <p:cNvPr id="2" name="Rechteck 1"/>
          <p:cNvSpPr/>
          <p:nvPr userDrawn="1"/>
        </p:nvSpPr>
        <p:spPr bwMode="auto">
          <a:xfrm>
            <a:off x="22648" y="13212000"/>
            <a:ext cx="24384000" cy="504000"/>
          </a:xfrm>
          <a:prstGeom prst="rect">
            <a:avLst/>
          </a:prstGeom>
          <a:solidFill>
            <a:schemeClr val="accent6"/>
          </a:solidFill>
          <a:ln w="50800" cap="flat" cmpd="sng" algn="ctr">
            <a:noFill/>
            <a:prstDash val="solid"/>
            <a:bevel/>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dirty="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9" name="Rectangle 3"/>
          <p:cNvSpPr>
            <a:spLocks noGrp="1"/>
          </p:cNvSpPr>
          <p:nvPr>
            <p:ph type="sldNum" sz="quarter" idx="4"/>
          </p:nvPr>
        </p:nvSpPr>
        <p:spPr>
          <a:xfrm>
            <a:off x="22273120" y="13356000"/>
            <a:ext cx="1836000" cy="216000"/>
          </a:xfrm>
          <a:prstGeom prst="rect">
            <a:avLst/>
          </a:prstGeom>
        </p:spPr>
        <p:txBody>
          <a:bodyPr/>
          <a:lstStyle>
            <a:lvl1pPr algn="r">
              <a:defRPr sz="1800">
                <a:solidFill>
                  <a:schemeClr val="bg1"/>
                </a:solidFill>
                <a:latin typeface="+mn-lt"/>
              </a:defRPr>
            </a:lvl1pPr>
          </a:lstStyle>
          <a:p>
            <a:pPr>
              <a:defRPr/>
            </a:pPr>
            <a:fld id="{67001AD2-8E33-460C-B366-F9F101126BF9}" type="slidenum">
              <a:rPr lang="de-DE" altLang="de-DE" smtClean="0"/>
              <a:pPr>
                <a:defRPr/>
              </a:pPr>
              <a:t>‹Nr.›</a:t>
            </a:fld>
            <a:endParaRPr lang="de-DE" altLang="de-DE" dirty="0"/>
          </a:p>
        </p:txBody>
      </p:sp>
      <p:sp>
        <p:nvSpPr>
          <p:cNvPr id="10" name="Fußzeilenplatzhalter 2"/>
          <p:cNvSpPr>
            <a:spLocks noGrp="1"/>
          </p:cNvSpPr>
          <p:nvPr>
            <p:ph type="ftr" sz="quarter" idx="3"/>
          </p:nvPr>
        </p:nvSpPr>
        <p:spPr>
          <a:xfrm>
            <a:off x="2013892" y="13266712"/>
            <a:ext cx="20115212" cy="377825"/>
          </a:xfrm>
          <a:prstGeom prst="rect">
            <a:avLst/>
          </a:prstGeom>
        </p:spPr>
        <p:txBody>
          <a:bodyPr/>
          <a:lstStyle>
            <a:lvl1pPr algn="l">
              <a:defRPr sz="1800" dirty="0">
                <a:solidFill>
                  <a:schemeClr val="bg1"/>
                </a:solidFill>
                <a:latin typeface="Arial Narrow" panose="020B0606020202030204" pitchFamily="34" charset="0"/>
              </a:defRPr>
            </a:lvl1pPr>
          </a:lstStyle>
          <a:p>
            <a:pPr>
              <a:defRPr/>
            </a:pPr>
            <a:endParaRPr lang="de-DE" dirty="0"/>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906" r:id="rId3"/>
    <p:sldLayoutId id="2147483905" r:id="rId4"/>
  </p:sldLayoutIdLst>
  <p:hf hdr="0" dt="0"/>
  <p:txStyles>
    <p:titleStyle>
      <a:lvl1pPr algn="l" rtl="0" eaLnBrk="0" fontAlgn="base" hangingPunct="0">
        <a:spcBef>
          <a:spcPct val="0"/>
        </a:spcBef>
        <a:spcAft>
          <a:spcPct val="0"/>
        </a:spcAft>
        <a:defRPr sz="4400" kern="1200">
          <a:solidFill>
            <a:srgbClr val="004F8F"/>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sz="4400">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p:titleStyle>
    <p:bodyStyle>
      <a:lvl1pPr marL="342900" indent="-342900" algn="l" rtl="0" eaLnBrk="0" fontAlgn="base" hangingPunct="0">
        <a:spcBef>
          <a:spcPts val="300"/>
        </a:spcBef>
        <a:spcAft>
          <a:spcPct val="0"/>
        </a:spcAft>
        <a:defRPr sz="4400" kern="1200">
          <a:solidFill>
            <a:srgbClr val="000000"/>
          </a:solidFill>
          <a:latin typeface="Arial Narrow" panose="020B0606020202030204" pitchFamily="34" charset="0"/>
          <a:ea typeface="+mn-ea"/>
          <a:cs typeface="+mn-cs"/>
          <a:sym typeface="Arial" panose="020B0604020202020204" pitchFamily="34" charset="0"/>
        </a:defRPr>
      </a:lvl1pPr>
      <a:lvl2pPr marL="654050" indent="-473075" algn="l" rtl="0" eaLnBrk="0" fontAlgn="base" hangingPunct="0">
        <a:spcBef>
          <a:spcPts val="300"/>
        </a:spcBef>
        <a:spcAft>
          <a:spcPct val="0"/>
        </a:spcAft>
        <a:buSzPct val="100000"/>
        <a:buChar char="•"/>
        <a:defRPr sz="4400" kern="1200">
          <a:solidFill>
            <a:srgbClr val="000000"/>
          </a:solidFill>
          <a:latin typeface="Arial Narrow" panose="020B0606020202030204" pitchFamily="34" charset="0"/>
          <a:ea typeface="+mn-ea"/>
          <a:cs typeface="+mn-cs"/>
          <a:sym typeface="Arial" panose="020B0604020202020204" pitchFamily="34" charset="0"/>
        </a:defRPr>
      </a:lvl2pPr>
      <a:lvl3pPr marL="928688" indent="-482600" algn="l" rtl="0" eaLnBrk="0" fontAlgn="base" hangingPunct="0">
        <a:spcBef>
          <a:spcPts val="300"/>
        </a:spcBef>
        <a:spcAft>
          <a:spcPct val="0"/>
        </a:spcAft>
        <a:buSzPct val="100000"/>
        <a:buChar char="–"/>
        <a:defRPr sz="4400" kern="1200">
          <a:solidFill>
            <a:srgbClr val="000000"/>
          </a:solidFill>
          <a:latin typeface="Arial Narrow" panose="020B0606020202030204" pitchFamily="34" charset="0"/>
          <a:ea typeface="+mn-ea"/>
          <a:cs typeface="+mn-cs"/>
          <a:sym typeface="Arial" panose="020B0604020202020204" pitchFamily="34" charset="0"/>
        </a:defRPr>
      </a:lvl3pPr>
      <a:lvl4pPr marL="1196975" indent="-482600" algn="l" rtl="0" eaLnBrk="0" fontAlgn="base" hangingPunct="0">
        <a:spcBef>
          <a:spcPts val="300"/>
        </a:spcBef>
        <a:spcAft>
          <a:spcPct val="0"/>
        </a:spcAft>
        <a:buSzPct val="100000"/>
        <a:buChar char="–"/>
        <a:defRPr sz="4400" kern="1200">
          <a:solidFill>
            <a:srgbClr val="000000"/>
          </a:solidFill>
          <a:latin typeface="Arial Narrow" panose="020B0606020202030204" pitchFamily="34" charset="0"/>
          <a:ea typeface="+mn-ea"/>
          <a:cs typeface="+mn-cs"/>
          <a:sym typeface="Arial" panose="020B0604020202020204" pitchFamily="34" charset="0"/>
        </a:defRPr>
      </a:lvl4pPr>
      <a:lvl5pPr marL="1465263" indent="-476250" algn="l" rtl="0" eaLnBrk="0" fontAlgn="base" hangingPunct="0">
        <a:spcBef>
          <a:spcPts val="300"/>
        </a:spcBef>
        <a:spcAft>
          <a:spcPct val="0"/>
        </a:spcAft>
        <a:buSzPct val="100000"/>
        <a:buChar char="–"/>
        <a:defRPr sz="4400" kern="1200">
          <a:solidFill>
            <a:srgbClr val="000000"/>
          </a:solidFill>
          <a:latin typeface="Arial Narrow" panose="020B0606020202030204" pitchFamily="34" charset="0"/>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74472" y="3905671"/>
            <a:ext cx="19938808" cy="2808313"/>
          </a:xfrm>
        </p:spPr>
        <p:txBody>
          <a:bodyPr/>
          <a:lstStyle/>
          <a:p>
            <a:r>
              <a:rPr lang="de-DE" dirty="0"/>
              <a:t>Seminarintegriertes Training zur Entwicklung von Fragestellungen</a:t>
            </a:r>
          </a:p>
        </p:txBody>
      </p:sp>
      <p:sp>
        <p:nvSpPr>
          <p:cNvPr id="3" name="Untertitel 2"/>
          <p:cNvSpPr>
            <a:spLocks noGrp="1"/>
          </p:cNvSpPr>
          <p:nvPr>
            <p:ph type="subTitle" idx="1"/>
          </p:nvPr>
        </p:nvSpPr>
        <p:spPr>
          <a:xfrm>
            <a:off x="3797629" y="6930008"/>
            <a:ext cx="19938808" cy="648072"/>
          </a:xfrm>
        </p:spPr>
        <p:txBody>
          <a:bodyPr/>
          <a:lstStyle/>
          <a:p>
            <a:r>
              <a:rPr lang="de-DE" dirty="0"/>
              <a:t>Fachdidaktik 2 Mathematik</a:t>
            </a:r>
          </a:p>
        </p:txBody>
      </p:sp>
      <p:sp>
        <p:nvSpPr>
          <p:cNvPr id="4" name="Textplatzhalter 3"/>
          <p:cNvSpPr>
            <a:spLocks noGrp="1"/>
          </p:cNvSpPr>
          <p:nvPr>
            <p:ph type="body" sz="quarter" idx="12"/>
          </p:nvPr>
        </p:nvSpPr>
        <p:spPr/>
        <p:txBody>
          <a:bodyPr/>
          <a:lstStyle/>
          <a:p>
            <a:r>
              <a:rPr lang="de-DE" dirty="0"/>
              <a:t>Laura Scheunemann</a:t>
            </a:r>
          </a:p>
        </p:txBody>
      </p:sp>
    </p:spTree>
    <p:extLst>
      <p:ext uri="{BB962C8B-B14F-4D97-AF65-F5344CB8AC3E}">
        <p14:creationId xmlns:p14="http://schemas.microsoft.com/office/powerpoint/2010/main" val="4063216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BD64048-E21B-49E2-A2C3-BC66FDCA30F9}"/>
              </a:ext>
            </a:extLst>
          </p:cNvPr>
          <p:cNvSpPr>
            <a:spLocks noGrp="1"/>
          </p:cNvSpPr>
          <p:nvPr>
            <p:ph type="sldNum" sz="quarter" idx="10"/>
          </p:nvPr>
        </p:nvSpPr>
        <p:spPr/>
        <p:txBody>
          <a:bodyPr/>
          <a:lstStyle/>
          <a:p>
            <a:pPr>
              <a:defRPr/>
            </a:pPr>
            <a:fld id="{6D79B608-30BF-4780-AD74-2A39D90104E2}" type="slidenum">
              <a:rPr lang="de-DE" smtClean="0"/>
              <a:t>10</a:t>
            </a:fld>
            <a:endParaRPr lang="de-DE"/>
          </a:p>
        </p:txBody>
      </p:sp>
      <p:sp>
        <p:nvSpPr>
          <p:cNvPr id="4" name="Titel 3">
            <a:extLst>
              <a:ext uri="{FF2B5EF4-FFF2-40B4-BE49-F238E27FC236}">
                <a16:creationId xmlns:a16="http://schemas.microsoft.com/office/drawing/2014/main" id="{EA39C045-6CCF-4D86-9D68-328321A30774}"/>
              </a:ext>
            </a:extLst>
          </p:cNvPr>
          <p:cNvSpPr>
            <a:spLocks noGrp="1"/>
          </p:cNvSpPr>
          <p:nvPr>
            <p:ph type="title"/>
          </p:nvPr>
        </p:nvSpPr>
        <p:spPr>
          <a:xfrm>
            <a:off x="1943117" y="1306512"/>
            <a:ext cx="19537915" cy="1439863"/>
          </a:xfrm>
        </p:spPr>
        <p:txBody>
          <a:bodyPr/>
          <a:lstStyle/>
          <a:p>
            <a:r>
              <a:rPr lang="de-DE" dirty="0"/>
              <a:t>Überblick über die vier Schritte zur Formulierung der Fragestellung II</a:t>
            </a:r>
          </a:p>
        </p:txBody>
      </p:sp>
      <p:sp>
        <p:nvSpPr>
          <p:cNvPr id="3" name="Inhaltsplatzhalter 2">
            <a:extLst>
              <a:ext uri="{FF2B5EF4-FFF2-40B4-BE49-F238E27FC236}">
                <a16:creationId xmlns:a16="http://schemas.microsoft.com/office/drawing/2014/main" id="{D1518C85-4D48-4C03-9A93-254289EBA295}"/>
              </a:ext>
            </a:extLst>
          </p:cNvPr>
          <p:cNvSpPr>
            <a:spLocks noGrp="1"/>
          </p:cNvSpPr>
          <p:nvPr>
            <p:ph idx="12"/>
          </p:nvPr>
        </p:nvSpPr>
        <p:spPr>
          <a:xfrm>
            <a:off x="1030760" y="2970215"/>
            <a:ext cx="22682520" cy="9848850"/>
          </a:xfrm>
        </p:spPr>
        <p:txBody>
          <a:bodyPr/>
          <a:lstStyle/>
          <a:p>
            <a:pPr marL="0" indent="0">
              <a:spcAft>
                <a:spcPts val="1200"/>
              </a:spcAft>
              <a:buNone/>
            </a:pPr>
            <a:r>
              <a:rPr lang="de-DE" sz="3800" b="1"/>
              <a:t>Beispiel II: </a:t>
            </a:r>
          </a:p>
          <a:p>
            <a:pPr marL="0" indent="0">
              <a:buNone/>
            </a:pPr>
            <a:r>
              <a:rPr lang="de-DE" sz="3800" b="1"/>
              <a:t>1. Thema/Themenbereich: </a:t>
            </a:r>
            <a:r>
              <a:rPr lang="de-DE" sz="3800"/>
              <a:t>Ethnische Ökonomien</a:t>
            </a:r>
          </a:p>
          <a:p>
            <a:pPr marL="0" indent="0">
              <a:buNone/>
            </a:pPr>
            <a:endParaRPr lang="de-DE" sz="3800"/>
          </a:p>
          <a:p>
            <a:pPr marL="0" indent="0">
              <a:buNone/>
            </a:pPr>
            <a:r>
              <a:rPr lang="de-DE" sz="3800" b="1"/>
              <a:t>2. Eingegrenztes Thema: </a:t>
            </a:r>
            <a:r>
              <a:rPr lang="de-DE" sz="3800" i="1">
                <a:solidFill>
                  <a:srgbClr val="FF4D00"/>
                </a:solidFill>
              </a:rPr>
              <a:t>Ich beschäftige mich mit dem Thema… </a:t>
            </a:r>
          </a:p>
          <a:p>
            <a:pPr marL="0" indent="0">
              <a:buNone/>
            </a:pPr>
            <a:r>
              <a:rPr lang="de-DE" sz="3800"/>
              <a:t>				der Entwicklung ethnischer Ökonomien am Fallbeispiel „vietnamesischer Nagelstudios“ in Frankfurt am 					Main… </a:t>
            </a:r>
          </a:p>
          <a:p>
            <a:pPr marL="0" indent="0">
              <a:buNone/>
            </a:pPr>
            <a:endParaRPr lang="de-DE" sz="3800"/>
          </a:p>
          <a:p>
            <a:pPr marL="0" indent="0">
              <a:buNone/>
            </a:pPr>
            <a:r>
              <a:rPr lang="de-DE" sz="3800" b="1"/>
              <a:t>3. Persönliches (wissenschaftliches/ gesellschaftliches) Erkenntnisinteresse:</a:t>
            </a:r>
            <a:r>
              <a:rPr lang="de-DE" sz="3800"/>
              <a:t> </a:t>
            </a:r>
          </a:p>
          <a:p>
            <a:pPr marL="0" indent="0">
              <a:buNone/>
            </a:pPr>
            <a:r>
              <a:rPr lang="de-DE" sz="3800" i="1">
                <a:solidFill>
                  <a:srgbClr val="FF4D00"/>
                </a:solidFill>
              </a:rPr>
              <a:t>				…weil ich herausfinden möchte, 	</a:t>
            </a:r>
          </a:p>
          <a:p>
            <a:pPr marL="0" indent="0">
              <a:buNone/>
            </a:pPr>
            <a:r>
              <a:rPr lang="de-DE" sz="3800" i="1">
                <a:solidFill>
                  <a:srgbClr val="FF4D00"/>
                </a:solidFill>
              </a:rPr>
              <a:t>				</a:t>
            </a:r>
            <a:r>
              <a:rPr lang="de-DE" sz="3800"/>
              <a:t>inwiefern transnationale personelle Netzwerkstrukturen zum Aufbau der ethnischen Ökonomie beitragen. </a:t>
            </a:r>
          </a:p>
          <a:p>
            <a:pPr marL="0" indent="0">
              <a:buNone/>
            </a:pPr>
            <a:endParaRPr lang="de-DE" sz="3800" b="1"/>
          </a:p>
          <a:p>
            <a:pPr marL="0" indent="0">
              <a:buNone/>
            </a:pPr>
            <a:r>
              <a:rPr lang="de-DE" sz="3800" b="1"/>
              <a:t>4. Formulierung der Fragestellung</a:t>
            </a:r>
            <a:r>
              <a:rPr lang="de-DE" sz="3800"/>
              <a:t>: </a:t>
            </a:r>
          </a:p>
          <a:p>
            <a:pPr marL="0" indent="0">
              <a:buNone/>
            </a:pPr>
            <a:r>
              <a:rPr lang="de-DE" sz="3800"/>
              <a:t>				Inwiefern tragen transnationale personelle Netzwerkstrukturen zum Aufbau einer ethnischen Ökonomie am 				Fallbeispiel vietnamesischer Nagelstudios in Frankfurt am Main bei? </a:t>
            </a:r>
          </a:p>
        </p:txBody>
      </p:sp>
      <p:sp>
        <p:nvSpPr>
          <p:cNvPr id="2" name="Fußzeilenplatzhalter 1">
            <a:extLst>
              <a:ext uri="{FF2B5EF4-FFF2-40B4-BE49-F238E27FC236}">
                <a16:creationId xmlns:a16="http://schemas.microsoft.com/office/drawing/2014/main" id="{2C0BA070-964F-4153-8119-FD0936CC0AF0}"/>
              </a:ext>
            </a:extLst>
          </p:cNvPr>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8412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1B317E8-3E0D-48EA-A594-403B2D66A0AC}"/>
              </a:ext>
            </a:extLst>
          </p:cNvPr>
          <p:cNvSpPr>
            <a:spLocks noGrp="1"/>
          </p:cNvSpPr>
          <p:nvPr>
            <p:ph type="sldNum" sz="quarter" idx="10"/>
          </p:nvPr>
        </p:nvSpPr>
        <p:spPr/>
        <p:txBody>
          <a:bodyPr/>
          <a:lstStyle/>
          <a:p>
            <a:pPr>
              <a:defRPr/>
            </a:pPr>
            <a:fld id="{6D79B608-30BF-4780-AD74-2A39D90104E2}" type="slidenum">
              <a:rPr lang="de-DE" smtClean="0"/>
              <a:pPr>
                <a:defRPr/>
              </a:pPr>
              <a:t>11</a:t>
            </a:fld>
            <a:endParaRPr lang="de-DE"/>
          </a:p>
        </p:txBody>
      </p:sp>
      <p:sp>
        <p:nvSpPr>
          <p:cNvPr id="7" name="Titel 3">
            <a:extLst>
              <a:ext uri="{FF2B5EF4-FFF2-40B4-BE49-F238E27FC236}">
                <a16:creationId xmlns:a16="http://schemas.microsoft.com/office/drawing/2014/main" id="{D727670D-93AC-4DFA-90A9-70B050A1ACF3}"/>
              </a:ext>
            </a:extLst>
          </p:cNvPr>
          <p:cNvSpPr>
            <a:spLocks noGrp="1"/>
          </p:cNvSpPr>
          <p:nvPr>
            <p:ph type="title"/>
          </p:nvPr>
        </p:nvSpPr>
        <p:spPr bwMode="auto">
          <a:xfrm>
            <a:off x="1943117" y="1306512"/>
            <a:ext cx="18873787" cy="988517"/>
          </a:xfrm>
        </p:spPr>
        <p:txBody>
          <a:bodyPr/>
          <a:lstStyle/>
          <a:p>
            <a:pPr>
              <a:defRPr/>
            </a:pPr>
            <a:r>
              <a:rPr lang="de-DE" dirty="0"/>
              <a:t>Was bedeutet das?</a:t>
            </a:r>
          </a:p>
        </p:txBody>
      </p:sp>
      <p:pic>
        <p:nvPicPr>
          <p:cNvPr id="6" name="Grafik 5" descr="Grafische Darstellung des Planungssechsecks. In der Mitte des Sechsecks steht der Begriff &quot;Thema&quot;, um den durch Pfeile ein Kreislauf dargestellt ist. An der oberen Rechten Ecke steht der Aspekt &quot;Fragestellung&quot; mit den Leitfragen &quot;Was möchte ich zeigen/ wissen/ herausarbeiten?&quot; und &quot;Welche Aspekte meines Themas sind von Interesse und wie begründe ich diese?&quot;. Es folgen &quot;Theorien und Begriffe&quot; an der rechten Ecke mit der Leitfrage &quot;Welche Theorien und Begriffe spielen bei meinem Thema eine Rolle und warum?&quot; An der rechten unteren Ecke befinden sich die &quot;Methoden&quot; mit den Leitfragen: &quot;Wie möchte ich vorgehen?&quot;, &quot;Welche Methode kann ich nutzen?&quot; und &quot;Wie begründe ich meine Methodenwahl?&quot;. An der unteren linken Ecke folgen die &quot;Arbeitshypothesen&quot; mit der Leitfrage &quot;Was vermute ich?&quot;. An der linken Ecke befinden sich der Begriff &quot;Material/ Objekte&quot; und die dazugehörigen Leitfragen &quot;Was möchte ich untersuchen/ beschreiben? (Primärtexte, Daten, etc.)&quot; und &quot;Was nutze ich, um meine These zu untermauen?&quot;. Schließlich steht an der oberen linken Ecke der Begriff &quot;Antworten&quot; mit der Leitfrage &quot;Welche Antworten auf meine Forschungsfrage(n) habe ich bereits gefunden?&quot;">
            <a:extLst>
              <a:ext uri="{FF2B5EF4-FFF2-40B4-BE49-F238E27FC236}">
                <a16:creationId xmlns:a16="http://schemas.microsoft.com/office/drawing/2014/main" id="{D2A1EFAB-ACE8-4802-A84E-E2B69B7318FF}"/>
              </a:ext>
            </a:extLst>
          </p:cNvPr>
          <p:cNvPicPr>
            <a:picLocks noChangeAspect="1"/>
          </p:cNvPicPr>
          <p:nvPr/>
        </p:nvPicPr>
        <p:blipFill rotWithShape="1">
          <a:blip r:embed="rId3" cstate="print"/>
          <a:srcRect l="4154" t="19670" r="9918" b="8526"/>
          <a:stretch/>
        </p:blipFill>
        <p:spPr bwMode="auto">
          <a:xfrm>
            <a:off x="2120703" y="2518867"/>
            <a:ext cx="19757573" cy="10524033"/>
          </a:xfrm>
          <a:prstGeom prst="rect">
            <a:avLst/>
          </a:prstGeom>
        </p:spPr>
      </p:pic>
      <p:sp>
        <p:nvSpPr>
          <p:cNvPr id="2" name="Fußzeilenplatzhalter 1">
            <a:extLst>
              <a:ext uri="{FF2B5EF4-FFF2-40B4-BE49-F238E27FC236}">
                <a16:creationId xmlns:a16="http://schemas.microsoft.com/office/drawing/2014/main" id="{2FC9B1E0-C473-429F-8638-2950F6ABC14B}"/>
              </a:ext>
            </a:extLst>
          </p:cNvPr>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22452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822AFF5D-0783-4E00-96B5-DDABC18C54F2}"/>
              </a:ext>
            </a:extLst>
          </p:cNvPr>
          <p:cNvSpPr>
            <a:spLocks noGrp="1"/>
          </p:cNvSpPr>
          <p:nvPr>
            <p:ph type="sldNum" sz="quarter" idx="10"/>
          </p:nvPr>
        </p:nvSpPr>
        <p:spPr/>
        <p:txBody>
          <a:bodyPr/>
          <a:lstStyle/>
          <a:p>
            <a:pPr>
              <a:defRPr/>
            </a:pPr>
            <a:fld id="{6D79B608-30BF-4780-AD74-2A39D90104E2}" type="slidenum">
              <a:rPr lang="de-DE" altLang="de-DE" smtClean="0"/>
              <a:pPr>
                <a:defRPr/>
              </a:pPr>
              <a:t>12</a:t>
            </a:fld>
            <a:endParaRPr lang="de-DE" altLang="de-DE" dirty="0"/>
          </a:p>
        </p:txBody>
      </p:sp>
      <p:sp>
        <p:nvSpPr>
          <p:cNvPr id="4" name="Titel 3">
            <a:extLst>
              <a:ext uri="{FF2B5EF4-FFF2-40B4-BE49-F238E27FC236}">
                <a16:creationId xmlns:a16="http://schemas.microsoft.com/office/drawing/2014/main" id="{B12AEF2F-0B1F-4D22-A38F-6A0C234F6E7F}"/>
              </a:ext>
            </a:extLst>
          </p:cNvPr>
          <p:cNvSpPr>
            <a:spLocks noGrp="1"/>
          </p:cNvSpPr>
          <p:nvPr>
            <p:ph type="title"/>
          </p:nvPr>
        </p:nvSpPr>
        <p:spPr/>
        <p:txBody>
          <a:bodyPr/>
          <a:lstStyle/>
          <a:p>
            <a:r>
              <a:rPr lang="de-DE" sz="7000" dirty="0"/>
              <a:t>Schreibtypentest</a:t>
            </a:r>
          </a:p>
        </p:txBody>
      </p:sp>
      <p:sp>
        <p:nvSpPr>
          <p:cNvPr id="3" name="Inhaltsplatzhalter 2">
            <a:extLst>
              <a:ext uri="{FF2B5EF4-FFF2-40B4-BE49-F238E27FC236}">
                <a16:creationId xmlns:a16="http://schemas.microsoft.com/office/drawing/2014/main" id="{ED245313-EA43-46BF-AEEA-10857CD49A30}"/>
              </a:ext>
            </a:extLst>
          </p:cNvPr>
          <p:cNvSpPr>
            <a:spLocks noGrp="1"/>
          </p:cNvSpPr>
          <p:nvPr>
            <p:ph idx="12"/>
          </p:nvPr>
        </p:nvSpPr>
        <p:spPr/>
        <p:txBody>
          <a:bodyPr/>
          <a:lstStyle/>
          <a:p>
            <a:endParaRPr lang="de-DE" dirty="0"/>
          </a:p>
          <a:p>
            <a:r>
              <a:rPr lang="de-DE" dirty="0"/>
              <a:t>Welcher Schreibtyp bist du?</a:t>
            </a:r>
          </a:p>
          <a:p>
            <a:endParaRPr lang="de-DE" dirty="0"/>
          </a:p>
          <a:p>
            <a:endParaRPr lang="de-DE" dirty="0"/>
          </a:p>
          <a:p>
            <a:r>
              <a:rPr lang="de-DE" dirty="0"/>
              <a:t>					https://tinygu.de/schreibtypen </a:t>
            </a:r>
          </a:p>
          <a:p>
            <a:endParaRPr lang="de-DE" dirty="0"/>
          </a:p>
        </p:txBody>
      </p:sp>
      <p:sp>
        <p:nvSpPr>
          <p:cNvPr id="6" name="Pfeil: nach rechts 5">
            <a:extLst>
              <a:ext uri="{FF2B5EF4-FFF2-40B4-BE49-F238E27FC236}">
                <a16:creationId xmlns:a16="http://schemas.microsoft.com/office/drawing/2014/main" id="{FA2E2454-1E21-4C7C-8956-9DD127521BF4}"/>
              </a:ext>
              <a:ext uri="{C183D7F6-B498-43B3-948B-1728B52AA6E4}">
                <adec:decorative xmlns:adec="http://schemas.microsoft.com/office/drawing/2017/decorative" val="1"/>
              </a:ext>
            </a:extLst>
          </p:cNvPr>
          <p:cNvSpPr/>
          <p:nvPr/>
        </p:nvSpPr>
        <p:spPr bwMode="auto">
          <a:xfrm>
            <a:off x="2470920" y="5718770"/>
            <a:ext cx="2448272" cy="936104"/>
          </a:xfrm>
          <a:prstGeom prst="rightArrow">
            <a:avLst/>
          </a:prstGeom>
          <a:solidFill>
            <a:srgbClr val="FFFFFF"/>
          </a:solidFill>
          <a:ln w="508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pic>
        <p:nvPicPr>
          <p:cNvPr id="7" name="Grafik 6" descr="QR-Code für den Schreibtypentest. Link: https://tinygu.de/schreibtypen "/>
          <p:cNvPicPr>
            <a:picLocks noChangeAspect="1"/>
          </p:cNvPicPr>
          <p:nvPr/>
        </p:nvPicPr>
        <p:blipFill rotWithShape="1">
          <a:blip r:embed="rId2">
            <a:extLst>
              <a:ext uri="{28A0092B-C50C-407E-A947-70E740481C1C}">
                <a14:useLocalDpi xmlns:a14="http://schemas.microsoft.com/office/drawing/2010/main" val="0"/>
              </a:ext>
            </a:extLst>
          </a:blip>
          <a:srcRect l="7560" t="7560" r="6761" b="6761"/>
          <a:stretch/>
        </p:blipFill>
        <p:spPr>
          <a:xfrm>
            <a:off x="6374592" y="6670502"/>
            <a:ext cx="4507978" cy="4507978"/>
          </a:xfrm>
          <a:prstGeom prst="rect">
            <a:avLst/>
          </a:prstGeom>
        </p:spPr>
      </p:pic>
      <p:sp>
        <p:nvSpPr>
          <p:cNvPr id="2" name="Fußzeilenplatzhalter 1">
            <a:extLst>
              <a:ext uri="{FF2B5EF4-FFF2-40B4-BE49-F238E27FC236}">
                <a16:creationId xmlns:a16="http://schemas.microsoft.com/office/drawing/2014/main" id="{A0500083-36E3-4199-9938-00FF5C45A101}"/>
              </a:ext>
            </a:extLst>
          </p:cNvPr>
          <p:cNvSpPr>
            <a:spLocks noGrp="1"/>
          </p:cNvSpPr>
          <p:nvPr>
            <p:ph type="ftr" sz="quarter" idx="11"/>
          </p:nvPr>
        </p:nvSpPr>
        <p:spPr/>
        <p:txBody>
          <a:bodyPr/>
          <a:lstStyle/>
          <a:p>
            <a:pPr>
              <a:defRPr/>
            </a:pPr>
            <a:endParaRPr lang="de-DE" dirty="0"/>
          </a:p>
        </p:txBody>
      </p:sp>
    </p:spTree>
    <p:extLst>
      <p:ext uri="{BB962C8B-B14F-4D97-AF65-F5344CB8AC3E}">
        <p14:creationId xmlns:p14="http://schemas.microsoft.com/office/powerpoint/2010/main" val="424612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Foliennummernplatzhalter 4"/>
          <p:cNvSpPr>
            <a:spLocks noGrp="1"/>
          </p:cNvSpPr>
          <p:nvPr>
            <p:ph type="sldNum" sz="quarter" idx="10"/>
          </p:nvPr>
        </p:nvSpPr>
        <p:spPr bwMode="auto"/>
        <p:txBody>
          <a:bodyPr/>
          <a:lstStyle/>
          <a:p>
            <a:pPr>
              <a:defRPr/>
            </a:pPr>
            <a:fld id="{6D79B608-30BF-4780-AD74-2A39D90104E2}" type="slidenum">
              <a:rPr lang="de-DE"/>
              <a:t>13</a:t>
            </a:fld>
            <a:endParaRPr lang="de-DE"/>
          </a:p>
        </p:txBody>
      </p:sp>
      <p:sp>
        <p:nvSpPr>
          <p:cNvPr id="6" name="Titel 3"/>
          <p:cNvSpPr>
            <a:spLocks noGrp="1"/>
          </p:cNvSpPr>
          <p:nvPr>
            <p:ph type="title"/>
          </p:nvPr>
        </p:nvSpPr>
        <p:spPr bwMode="auto">
          <a:xfrm>
            <a:off x="1943117" y="1518383"/>
            <a:ext cx="18873787" cy="1439863"/>
          </a:xfrm>
        </p:spPr>
        <p:txBody>
          <a:bodyPr/>
          <a:lstStyle/>
          <a:p>
            <a:pPr>
              <a:defRPr/>
            </a:pPr>
            <a:r>
              <a:rPr lang="de-DE" sz="7000" dirty="0"/>
              <a:t>Der Schreibtypentest</a:t>
            </a:r>
            <a:br>
              <a:rPr lang="de-DE" dirty="0"/>
            </a:br>
            <a:r>
              <a:rPr lang="de-DE" dirty="0"/>
              <a:t>Was bedeutet das für euren Schreibprozess?</a:t>
            </a:r>
            <a:endParaRPr dirty="0"/>
          </a:p>
        </p:txBody>
      </p:sp>
      <p:grpSp>
        <p:nvGrpSpPr>
          <p:cNvPr id="3" name="Gruppieren 2" descr="Darstellung eines Piraten als Symbolisierung des Schreibtypen &quot;Abenteurer*in&quot;.">
            <a:extLst>
              <a:ext uri="{FF2B5EF4-FFF2-40B4-BE49-F238E27FC236}">
                <a16:creationId xmlns:a16="http://schemas.microsoft.com/office/drawing/2014/main" id="{1DB359BA-F372-B311-C6E1-26ADEB11ACAC}"/>
              </a:ext>
            </a:extLst>
          </p:cNvPr>
          <p:cNvGrpSpPr/>
          <p:nvPr/>
        </p:nvGrpSpPr>
        <p:grpSpPr>
          <a:xfrm>
            <a:off x="1941884" y="4470440"/>
            <a:ext cx="3802906" cy="6932925"/>
            <a:chOff x="1941884" y="4470440"/>
            <a:chExt cx="3802906" cy="6932925"/>
          </a:xfrm>
        </p:grpSpPr>
        <p:pic>
          <p:nvPicPr>
            <p:cNvPr id="8" name="Grafik 5"/>
            <p:cNvPicPr/>
            <p:nvPr/>
          </p:nvPicPr>
          <p:blipFill>
            <a:blip r:embed="rId3"/>
            <a:stretch/>
          </p:blipFill>
          <p:spPr bwMode="auto">
            <a:xfrm>
              <a:off x="1941884" y="4470440"/>
              <a:ext cx="3802906" cy="5530828"/>
            </a:xfrm>
            <a:prstGeom prst="rect">
              <a:avLst/>
            </a:prstGeom>
          </p:spPr>
        </p:pic>
        <p:sp>
          <p:nvSpPr>
            <p:cNvPr id="2" name="Textfeld 1"/>
            <p:cNvSpPr txBox="1"/>
            <p:nvPr/>
          </p:nvSpPr>
          <p:spPr bwMode="auto">
            <a:xfrm>
              <a:off x="1941884" y="10683285"/>
              <a:ext cx="2905300" cy="720080"/>
            </a:xfrm>
            <a:prstGeom prst="rect">
              <a:avLst/>
            </a:prstGeom>
            <a:noFill/>
          </p:spPr>
          <p:txBody>
            <a:bodyPr wrap="square" rtlCol="0">
              <a:spAutoFit/>
            </a:bodyPr>
            <a:lstStyle/>
            <a:p>
              <a:r>
                <a:rPr lang="de-DE" sz="4000" dirty="0">
                  <a:latin typeface="+mj-lt"/>
                </a:rPr>
                <a:t>Abenteurer*in</a:t>
              </a:r>
            </a:p>
          </p:txBody>
        </p:sp>
      </p:grpSp>
      <p:grpSp>
        <p:nvGrpSpPr>
          <p:cNvPr id="5" name="Gruppieren 4" descr="Darstellung eines Eichhörnchens als Symbolisierung des Schreibtypen &quot;Eichhörnchen&quot;.">
            <a:extLst>
              <a:ext uri="{FF2B5EF4-FFF2-40B4-BE49-F238E27FC236}">
                <a16:creationId xmlns:a16="http://schemas.microsoft.com/office/drawing/2014/main" id="{0FE7E94A-40F1-7349-6EA0-E189D9434F65}"/>
              </a:ext>
            </a:extLst>
          </p:cNvPr>
          <p:cNvGrpSpPr/>
          <p:nvPr/>
        </p:nvGrpSpPr>
        <p:grpSpPr>
          <a:xfrm>
            <a:off x="6943851" y="4470440"/>
            <a:ext cx="2907571" cy="6920731"/>
            <a:chOff x="6943851" y="4470440"/>
            <a:chExt cx="2907571" cy="6920731"/>
          </a:xfrm>
        </p:grpSpPr>
        <p:pic>
          <p:nvPicPr>
            <p:cNvPr id="9" name="Grafik 6"/>
            <p:cNvPicPr/>
            <p:nvPr/>
          </p:nvPicPr>
          <p:blipFill>
            <a:blip r:embed="rId4"/>
            <a:stretch/>
          </p:blipFill>
          <p:spPr bwMode="auto">
            <a:xfrm>
              <a:off x="6943851" y="4470440"/>
              <a:ext cx="2907571" cy="2809148"/>
            </a:xfrm>
            <a:prstGeom prst="rect">
              <a:avLst/>
            </a:prstGeom>
          </p:spPr>
        </p:pic>
        <p:sp>
          <p:nvSpPr>
            <p:cNvPr id="12" name="Textfeld 11"/>
            <p:cNvSpPr txBox="1"/>
            <p:nvPr/>
          </p:nvSpPr>
          <p:spPr bwMode="auto">
            <a:xfrm>
              <a:off x="6943851" y="10683285"/>
              <a:ext cx="2905300" cy="707886"/>
            </a:xfrm>
            <a:prstGeom prst="rect">
              <a:avLst/>
            </a:prstGeom>
            <a:noFill/>
          </p:spPr>
          <p:txBody>
            <a:bodyPr wrap="square" rtlCol="0">
              <a:spAutoFit/>
            </a:bodyPr>
            <a:lstStyle/>
            <a:p>
              <a:r>
                <a:rPr lang="de-DE" sz="4000" dirty="0">
                  <a:latin typeface="+mj-lt"/>
                </a:rPr>
                <a:t>Eichhörnchen</a:t>
              </a:r>
            </a:p>
          </p:txBody>
        </p:sp>
      </p:grpSp>
      <p:grpSp>
        <p:nvGrpSpPr>
          <p:cNvPr id="15" name="Gruppieren 14" descr="Darstellung einer Schatzkarte als Symbolisierung des Schreibtypen &quot;Schatzsucher*in&quot;.">
            <a:extLst>
              <a:ext uri="{FF2B5EF4-FFF2-40B4-BE49-F238E27FC236}">
                <a16:creationId xmlns:a16="http://schemas.microsoft.com/office/drawing/2014/main" id="{2BE734A3-C692-E09B-99AF-C9D447EF7A8F}"/>
              </a:ext>
            </a:extLst>
          </p:cNvPr>
          <p:cNvGrpSpPr/>
          <p:nvPr/>
        </p:nvGrpSpPr>
        <p:grpSpPr>
          <a:xfrm>
            <a:off x="11083137" y="4584531"/>
            <a:ext cx="3802906" cy="6806640"/>
            <a:chOff x="11083137" y="4584531"/>
            <a:chExt cx="3802906" cy="6806640"/>
          </a:xfrm>
        </p:grpSpPr>
        <p:pic>
          <p:nvPicPr>
            <p:cNvPr id="10" name="Grafik 7"/>
            <p:cNvPicPr/>
            <p:nvPr/>
          </p:nvPicPr>
          <p:blipFill>
            <a:blip r:embed="rId5"/>
            <a:stretch/>
          </p:blipFill>
          <p:spPr bwMode="auto">
            <a:xfrm>
              <a:off x="11083137" y="4584531"/>
              <a:ext cx="3802906" cy="5688632"/>
            </a:xfrm>
            <a:prstGeom prst="rect">
              <a:avLst/>
            </a:prstGeom>
          </p:spPr>
        </p:pic>
        <p:sp>
          <p:nvSpPr>
            <p:cNvPr id="13" name="Textfeld 12"/>
            <p:cNvSpPr txBox="1"/>
            <p:nvPr/>
          </p:nvSpPr>
          <p:spPr bwMode="auto">
            <a:xfrm>
              <a:off x="11083137" y="10683285"/>
              <a:ext cx="3802906" cy="707886"/>
            </a:xfrm>
            <a:prstGeom prst="rect">
              <a:avLst/>
            </a:prstGeom>
            <a:noFill/>
          </p:spPr>
          <p:txBody>
            <a:bodyPr wrap="square" rtlCol="0">
              <a:spAutoFit/>
            </a:bodyPr>
            <a:lstStyle/>
            <a:p>
              <a:r>
                <a:rPr lang="de-DE" sz="4000" dirty="0">
                  <a:latin typeface="+mj-lt"/>
                </a:rPr>
                <a:t>Schatzsucher*in</a:t>
              </a:r>
            </a:p>
          </p:txBody>
        </p:sp>
      </p:grpSp>
      <p:grpSp>
        <p:nvGrpSpPr>
          <p:cNvPr id="16" name="Gruppieren 15" descr="Darstellung von drei Athlet*innen als Symbolisierung des Schreibtypen &quot;Zehnkämpfer*in&quot;.">
            <a:extLst>
              <a:ext uri="{FF2B5EF4-FFF2-40B4-BE49-F238E27FC236}">
                <a16:creationId xmlns:a16="http://schemas.microsoft.com/office/drawing/2014/main" id="{09BF0C96-F7F6-013D-F2DC-5842299B8C4F}"/>
              </a:ext>
            </a:extLst>
          </p:cNvPr>
          <p:cNvGrpSpPr/>
          <p:nvPr/>
        </p:nvGrpSpPr>
        <p:grpSpPr>
          <a:xfrm>
            <a:off x="16120029" y="4650151"/>
            <a:ext cx="6366870" cy="6741020"/>
            <a:chOff x="16120029" y="4650151"/>
            <a:chExt cx="6366870" cy="6741020"/>
          </a:xfrm>
        </p:grpSpPr>
        <p:pic>
          <p:nvPicPr>
            <p:cNvPr id="11" name="Grafik 8"/>
            <p:cNvPicPr/>
            <p:nvPr/>
          </p:nvPicPr>
          <p:blipFill>
            <a:blip r:embed="rId6"/>
            <a:stretch/>
          </p:blipFill>
          <p:spPr bwMode="auto">
            <a:xfrm>
              <a:off x="16122387" y="4650151"/>
              <a:ext cx="6364512" cy="2354361"/>
            </a:xfrm>
            <a:prstGeom prst="rect">
              <a:avLst/>
            </a:prstGeom>
          </p:spPr>
        </p:pic>
        <p:sp>
          <p:nvSpPr>
            <p:cNvPr id="14" name="Textfeld 13"/>
            <p:cNvSpPr txBox="1"/>
            <p:nvPr/>
          </p:nvSpPr>
          <p:spPr bwMode="auto">
            <a:xfrm>
              <a:off x="16120029" y="10683285"/>
              <a:ext cx="6366870" cy="707886"/>
            </a:xfrm>
            <a:prstGeom prst="rect">
              <a:avLst/>
            </a:prstGeom>
            <a:noFill/>
          </p:spPr>
          <p:txBody>
            <a:bodyPr wrap="square" rtlCol="0">
              <a:spAutoFit/>
            </a:bodyPr>
            <a:lstStyle/>
            <a:p>
              <a:r>
                <a:rPr lang="de-DE" sz="4000" dirty="0">
                  <a:latin typeface="+mj-lt"/>
                </a:rPr>
                <a:t>Zehnkämpfer*in</a:t>
              </a:r>
            </a:p>
          </p:txBody>
        </p:sp>
      </p:grpSp>
      <p:sp>
        <p:nvSpPr>
          <p:cNvPr id="4" name="Fußzeilenplatzhalter 1"/>
          <p:cNvSpPr>
            <a:spLocks noGrp="1"/>
          </p:cNvSpPr>
          <p:nvPr>
            <p:ph type="ftr" sz="quarter" idx="11"/>
          </p:nvPr>
        </p:nvSpPr>
        <p:spPr bwMode="auto"/>
        <p:txBody>
          <a:bodyPr/>
          <a:lstStyle/>
          <a:p>
            <a:pPr>
              <a:defRPr/>
            </a:pPr>
            <a:endParaRPr lang="de-D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Foliennummernplatzhalter 4"/>
          <p:cNvSpPr>
            <a:spLocks noGrp="1"/>
          </p:cNvSpPr>
          <p:nvPr>
            <p:ph type="sldNum" sz="quarter" idx="10"/>
          </p:nvPr>
        </p:nvSpPr>
        <p:spPr bwMode="auto"/>
        <p:txBody>
          <a:bodyPr/>
          <a:lstStyle/>
          <a:p>
            <a:pPr>
              <a:defRPr/>
            </a:pPr>
            <a:fld id="{6D79B608-30BF-4780-AD74-2A39D90104E2}" type="slidenum">
              <a:rPr lang="de-DE"/>
              <a:t>14</a:t>
            </a:fld>
            <a:endParaRPr lang="de-DE"/>
          </a:p>
        </p:txBody>
      </p:sp>
      <p:sp>
        <p:nvSpPr>
          <p:cNvPr id="6" name="Titel 7"/>
          <p:cNvSpPr>
            <a:spLocks noGrp="1"/>
          </p:cNvSpPr>
          <p:nvPr>
            <p:ph type="title"/>
          </p:nvPr>
        </p:nvSpPr>
        <p:spPr bwMode="auto"/>
        <p:txBody>
          <a:bodyPr/>
          <a:lstStyle/>
          <a:p>
            <a:pPr>
              <a:defRPr/>
            </a:pPr>
            <a:r>
              <a:rPr lang="de-DE" dirty="0"/>
              <a:t>Phasen des Schreibprozesses I</a:t>
            </a:r>
          </a:p>
        </p:txBody>
      </p:sp>
      <p:sp>
        <p:nvSpPr>
          <p:cNvPr id="5" name="Inhaltsplatzhalter 8"/>
          <p:cNvSpPr>
            <a:spLocks noGrp="1"/>
          </p:cNvSpPr>
          <p:nvPr>
            <p:ph idx="12"/>
          </p:nvPr>
        </p:nvSpPr>
        <p:spPr bwMode="auto"/>
        <p:txBody>
          <a:bodyPr/>
          <a:lstStyle/>
          <a:p>
            <a:pPr>
              <a:defRPr/>
            </a:pPr>
            <a:r>
              <a:rPr lang="de-DE"/>
              <a:t>Welche Schritte gibt es beim Schreiben einer Hausarbeit?</a:t>
            </a:r>
          </a:p>
        </p:txBody>
      </p:sp>
      <p:sp>
        <p:nvSpPr>
          <p:cNvPr id="4" name="Fußzeilenplatzhalter 1"/>
          <p:cNvSpPr>
            <a:spLocks noGrp="1"/>
          </p:cNvSpPr>
          <p:nvPr>
            <p:ph type="ftr" sz="quarter" idx="11"/>
          </p:nvPr>
        </p:nvSpPr>
        <p:spPr bwMode="auto"/>
        <p:txBody>
          <a:bodyPr/>
          <a:lstStyle/>
          <a:p>
            <a:pPr>
              <a:defRPr/>
            </a:pPr>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Foliennummernplatzhalter 4"/>
          <p:cNvSpPr>
            <a:spLocks noGrp="1"/>
          </p:cNvSpPr>
          <p:nvPr>
            <p:ph type="sldNum" sz="quarter" idx="10"/>
          </p:nvPr>
        </p:nvSpPr>
        <p:spPr bwMode="auto"/>
        <p:txBody>
          <a:bodyPr/>
          <a:lstStyle/>
          <a:p>
            <a:pPr>
              <a:defRPr/>
            </a:pPr>
            <a:fld id="{6D79B608-30BF-4780-AD74-2A39D90104E2}" type="slidenum">
              <a:rPr lang="de-DE"/>
              <a:t>15</a:t>
            </a:fld>
            <a:endParaRPr lang="de-DE"/>
          </a:p>
        </p:txBody>
      </p:sp>
      <p:pic>
        <p:nvPicPr>
          <p:cNvPr id="12" name="Grafik 11" descr="Darstellung des Fünf-Stufen- und Drei-Spuren-Modells für den Schreibprozess. Zu den nachfolgend genannten fünf Schreibphasen kommen immer Aspekte, die das Lesen, Schreiben und Reden betreffen: &#10;&#10;1.) Orientierung und Planung: recherchieren, Themen finden&#10;- lesen: schnelles Lesen, Überblick verschaffen&#10;- schreiben: persönliche Notizen, Freewriting, Cluster. bibliografieren, Zeitplan, Journal schreiben&#10;- reden: Gespräche mit Dozent*innen zur Eingrenzung der Fragestellung&#10;2.) Material auswerten, strukturieren &#10;- lesen: fokussiertes Lesen&#10;- schreiben: Exposé, Gliederung, Exzerpte, Freewriting, Mindmaps, &quot;Zero Drafts&quot;, Journal schreiben&#10;- reden: Gespräche mit Dozent*innen über Gliederungsentwurf, mit Kommiliton*innen über die Texte&#10;3.) Rohfassung schreiben&#10;- lesen: Exzerpte und Mindmaps zu Texten&#10;- schreiben: Rohfassung zügig schreiben (&quot;First Draft&quot;), Cluster, Mindmaps, Freewriting, Journal schreiben&#10;- reden: Gespräche über Schreibprozess&#10;4.) Feedback einholen&#10;- lesen: Texte unter verschiedenen Aspekten neu lesen&#10;- schreiben: fehlende Teile schreiben, Teile neu schreiben, Reflexion im Journal&#10;- reden: Feedback einholen&#10;5.) korrigieren (lassen), layouten, abgeben&#10;- lesen: prüfendes Lesen&#10;- schreiben: Korrekturen einarbeiten, abgeben, nächstes Schreibprojekt beginnen&#10;- reden: Feedback von Korrektor*innen einholen und nach Abgabe von Dozent*innen. &#10;&#10;Der Aspekt Fragestellung finden, befindet sich zwischen Schritt eins und zwei. &#10;">
            <a:extLst>
              <a:ext uri="{FF2B5EF4-FFF2-40B4-BE49-F238E27FC236}">
                <a16:creationId xmlns:a16="http://schemas.microsoft.com/office/drawing/2014/main" id="{4EDAD92A-BEED-4E4C-B2B9-CCA6045EA30D}"/>
              </a:ext>
            </a:extLst>
          </p:cNvPr>
          <p:cNvPicPr>
            <a:picLocks noChangeAspect="1"/>
          </p:cNvPicPr>
          <p:nvPr/>
        </p:nvPicPr>
        <p:blipFill rotWithShape="1">
          <a:blip r:embed="rId3">
            <a:extLst>
              <a:ext uri="{28A0092B-C50C-407E-A947-70E740481C1C}">
                <a14:useLocalDpi xmlns:a14="http://schemas.microsoft.com/office/drawing/2010/main" val="0"/>
              </a:ext>
            </a:extLst>
          </a:blip>
          <a:srcRect l="3398" t="2170"/>
          <a:stretch/>
        </p:blipFill>
        <p:spPr>
          <a:xfrm>
            <a:off x="310680" y="900170"/>
            <a:ext cx="21329848" cy="11042652"/>
          </a:xfrm>
          <a:prstGeom prst="rect">
            <a:avLst/>
          </a:prstGeom>
        </p:spPr>
      </p:pic>
      <p:sp>
        <p:nvSpPr>
          <p:cNvPr id="8" name="Textfeld 6"/>
          <p:cNvSpPr/>
          <p:nvPr/>
        </p:nvSpPr>
        <p:spPr bwMode="auto">
          <a:xfrm>
            <a:off x="1174776" y="12189281"/>
            <a:ext cx="22682519" cy="830997"/>
          </a:xfrm>
          <a:prstGeom prst="rect">
            <a:avLst/>
          </a:prstGeom>
          <a:noFill/>
        </p:spPr>
        <p:txBody>
          <a:bodyPr wrap="square" rtlCol="0">
            <a:spAutoFit/>
          </a:bodyPr>
          <a:lstStyle/>
          <a:p>
            <a:pPr>
              <a:defRPr/>
            </a:pPr>
            <a:r>
              <a:rPr lang="de-DE" sz="2400" dirty="0"/>
              <a:t>Quelle:</a:t>
            </a:r>
            <a:endParaRPr dirty="0"/>
          </a:p>
          <a:p>
            <a:pPr>
              <a:defRPr/>
            </a:pPr>
            <a:r>
              <a:rPr lang="de-DE" sz="2400" i="1" dirty="0"/>
              <a:t>Wolfsberger, Judith: Frei geschrieben. 3. Auflage. Wien u. a. 2010.  </a:t>
            </a:r>
            <a:r>
              <a:rPr lang="de-DE" sz="2400" dirty="0"/>
              <a:t>Visuelle Darstellung: Schreibzentrum der Europauniversität Viadrina. </a:t>
            </a:r>
            <a:endParaRPr lang="de-DE" sz="4000" dirty="0">
              <a:solidFill>
                <a:schemeClr val="tx2">
                  <a:lumMod val="50000"/>
                </a:schemeClr>
              </a:solidFill>
              <a:latin typeface="+mn-lt"/>
            </a:endParaRPr>
          </a:p>
        </p:txBody>
      </p:sp>
      <p:sp>
        <p:nvSpPr>
          <p:cNvPr id="4" name="Fußzeilenplatzhalter 1"/>
          <p:cNvSpPr>
            <a:spLocks noGrp="1"/>
          </p:cNvSpPr>
          <p:nvPr>
            <p:ph type="ftr" sz="quarter" idx="11"/>
          </p:nvPr>
        </p:nvSpPr>
        <p:spPr bwMode="auto"/>
        <p:txBody>
          <a:bodyPr/>
          <a:lstStyle/>
          <a:p>
            <a:pPr>
              <a:defRPr/>
            </a:pPr>
            <a:endParaRPr lang="de-DE"/>
          </a:p>
        </p:txBody>
      </p:sp>
      <p:sp>
        <p:nvSpPr>
          <p:cNvPr id="5" name="Titel 3"/>
          <p:cNvSpPr>
            <a:spLocks noGrp="1"/>
          </p:cNvSpPr>
          <p:nvPr>
            <p:ph type="title"/>
          </p:nvPr>
        </p:nvSpPr>
        <p:spPr bwMode="auto">
          <a:xfrm>
            <a:off x="310680" y="333315"/>
            <a:ext cx="18873787" cy="1439863"/>
          </a:xfrm>
        </p:spPr>
        <p:txBody>
          <a:bodyPr/>
          <a:lstStyle/>
          <a:p>
            <a:pPr>
              <a:defRPr/>
            </a:pPr>
            <a:r>
              <a:rPr lang="de-DE" sz="7200" dirty="0"/>
              <a:t>Der Schreibprozess - Das Stufenmodell</a:t>
            </a:r>
            <a:endParaRPr sz="7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Foliennummernplatzhalter 4"/>
          <p:cNvSpPr>
            <a:spLocks noGrp="1"/>
          </p:cNvSpPr>
          <p:nvPr>
            <p:ph type="sldNum" sz="quarter" idx="10"/>
          </p:nvPr>
        </p:nvSpPr>
        <p:spPr bwMode="auto"/>
        <p:txBody>
          <a:bodyPr/>
          <a:lstStyle/>
          <a:p>
            <a:pPr>
              <a:defRPr/>
            </a:pPr>
            <a:fld id="{6D79B608-30BF-4780-AD74-2A39D90104E2}" type="slidenum">
              <a:rPr lang="de-DE"/>
              <a:t>16</a:t>
            </a:fld>
            <a:endParaRPr lang="de-DE"/>
          </a:p>
        </p:txBody>
      </p:sp>
      <p:sp>
        <p:nvSpPr>
          <p:cNvPr id="6" name="Titel 7"/>
          <p:cNvSpPr>
            <a:spLocks noGrp="1"/>
          </p:cNvSpPr>
          <p:nvPr>
            <p:ph type="title"/>
          </p:nvPr>
        </p:nvSpPr>
        <p:spPr bwMode="auto">
          <a:xfrm>
            <a:off x="1894856" y="1763972"/>
            <a:ext cx="18873787" cy="1189969"/>
          </a:xfrm>
        </p:spPr>
        <p:txBody>
          <a:bodyPr/>
          <a:lstStyle/>
          <a:p>
            <a:pPr>
              <a:defRPr/>
            </a:pPr>
            <a:r>
              <a:rPr lang="de-DE" sz="7000" dirty="0"/>
              <a:t>Methodenauswahl II</a:t>
            </a:r>
            <a:endParaRPr sz="7000" dirty="0"/>
          </a:p>
        </p:txBody>
      </p:sp>
      <p:sp>
        <p:nvSpPr>
          <p:cNvPr id="5" name="Inhaltsplatzhalter 8"/>
          <p:cNvSpPr>
            <a:spLocks noGrp="1"/>
          </p:cNvSpPr>
          <p:nvPr>
            <p:ph idx="12"/>
          </p:nvPr>
        </p:nvSpPr>
        <p:spPr bwMode="auto">
          <a:xfrm>
            <a:off x="1894856" y="3401616"/>
            <a:ext cx="20356141" cy="9417447"/>
          </a:xfrm>
        </p:spPr>
        <p:txBody>
          <a:bodyPr/>
          <a:lstStyle/>
          <a:p>
            <a:pPr marL="571500" indent="-571500">
              <a:buFont typeface="Arial" panose="020B0604020202020204" pitchFamily="34" charset="0"/>
              <a:buChar char="•"/>
              <a:defRPr/>
            </a:pPr>
            <a:r>
              <a:rPr lang="de-DE" sz="4800" dirty="0"/>
              <a:t>Cluster: Visuelles assoziatives Brainstorming </a:t>
            </a:r>
            <a:r>
              <a:rPr lang="de-DE" dirty="0"/>
              <a:t>(AB 03)</a:t>
            </a:r>
          </a:p>
          <a:p>
            <a:pPr marL="1225550" lvl="1" indent="-571500">
              <a:buFont typeface="Arial" panose="020B0604020202020204" pitchFamily="34" charset="0"/>
              <a:buChar char="•"/>
              <a:defRPr/>
            </a:pPr>
            <a:r>
              <a:rPr lang="de-DE" dirty="0"/>
              <a:t>Beispielsweise zu einem der zentralen Begriffe des Seminars</a:t>
            </a:r>
          </a:p>
          <a:p>
            <a:pPr lvl="1" indent="0">
              <a:buNone/>
              <a:defRPr/>
            </a:pPr>
            <a:r>
              <a:rPr lang="de-DE" sz="4800" dirty="0"/>
              <a:t>	</a:t>
            </a:r>
          </a:p>
          <a:p>
            <a:pPr marL="571500" indent="-571500">
              <a:buFont typeface="Arial"/>
              <a:buChar char="•"/>
              <a:defRPr/>
            </a:pPr>
            <a:r>
              <a:rPr lang="de-DE" sz="4800" dirty="0"/>
              <a:t>Concept </a:t>
            </a:r>
            <a:r>
              <a:rPr lang="de-DE" sz="4800" dirty="0" err="1"/>
              <a:t>Map</a:t>
            </a:r>
            <a:r>
              <a:rPr lang="de-DE" sz="4800" dirty="0"/>
              <a:t>: Visuelle Darstellung von Konzepten/Zusammenhängen </a:t>
            </a:r>
            <a:r>
              <a:rPr lang="de-DE" dirty="0"/>
              <a:t>(AB04)</a:t>
            </a:r>
          </a:p>
          <a:p>
            <a:pPr marL="1225550" lvl="1" indent="-571500">
              <a:defRPr/>
            </a:pPr>
            <a:r>
              <a:rPr lang="de-DE" dirty="0"/>
              <a:t>Beispielsweise mit einem der bisherigen Seminartexte</a:t>
            </a:r>
          </a:p>
          <a:p>
            <a:pPr marL="571500" indent="-571500">
              <a:buFont typeface="Arial"/>
              <a:buChar char="•"/>
              <a:defRPr/>
            </a:pPr>
            <a:endParaRPr lang="de-DE" sz="4800" dirty="0"/>
          </a:p>
          <a:p>
            <a:pPr marL="571500" indent="-571500">
              <a:buFont typeface="Arial"/>
              <a:buChar char="•"/>
              <a:defRPr/>
            </a:pPr>
            <a:r>
              <a:rPr lang="de-DE" sz="4800" dirty="0" err="1"/>
              <a:t>Freewriting</a:t>
            </a:r>
            <a:r>
              <a:rPr lang="de-DE" sz="4800" dirty="0"/>
              <a:t>: Assoziatives Schreiben </a:t>
            </a:r>
            <a:r>
              <a:rPr lang="de-DE" dirty="0"/>
              <a:t>(AB05)</a:t>
            </a:r>
          </a:p>
          <a:p>
            <a:pPr marL="1225550" lvl="1" indent="-571500">
              <a:defRPr/>
            </a:pPr>
            <a:r>
              <a:rPr lang="de-DE" dirty="0"/>
              <a:t>Beispielsweise zu einem der zentralen Begriffe des Seminars</a:t>
            </a:r>
            <a:endParaRPr lang="de-DE" sz="4800" dirty="0"/>
          </a:p>
        </p:txBody>
      </p:sp>
      <p:sp>
        <p:nvSpPr>
          <p:cNvPr id="4" name="Fußzeilenplatzhalter 1"/>
          <p:cNvSpPr>
            <a:spLocks noGrp="1"/>
          </p:cNvSpPr>
          <p:nvPr>
            <p:ph type="ftr" sz="quarter" idx="11"/>
          </p:nvPr>
        </p:nvSpPr>
        <p:spPr bwMode="auto"/>
        <p:txBody>
          <a:bodyPr/>
          <a:lstStyle/>
          <a:p>
            <a:pPr>
              <a:defRPr/>
            </a:pPr>
            <a:endParaRPr lang="de-DE"/>
          </a:p>
        </p:txBody>
      </p:sp>
    </p:spTree>
    <p:extLst>
      <p:ext uri="{BB962C8B-B14F-4D97-AF65-F5344CB8AC3E}">
        <p14:creationId xmlns:p14="http://schemas.microsoft.com/office/powerpoint/2010/main" val="285394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3958D1-9CEF-E348-91CC-1C444716B6C8}"/>
              </a:ext>
            </a:extLst>
          </p:cNvPr>
          <p:cNvSpPr>
            <a:spLocks noGrp="1"/>
          </p:cNvSpPr>
          <p:nvPr>
            <p:ph type="sldNum" sz="quarter" idx="10"/>
          </p:nvPr>
        </p:nvSpPr>
        <p:spPr>
          <a:xfrm>
            <a:off x="22176000" y="13319999"/>
            <a:ext cx="1836000" cy="216000"/>
          </a:xfrm>
        </p:spPr>
        <p:txBody>
          <a:bodyPr>
            <a:normAutofit/>
          </a:bodyPr>
          <a:lstStyle/>
          <a:p>
            <a:pPr>
              <a:lnSpc>
                <a:spcPct val="90000"/>
              </a:lnSpc>
              <a:spcAft>
                <a:spcPts val="600"/>
              </a:spcAft>
              <a:defRPr/>
            </a:pPr>
            <a:fld id="{6D79B608-30BF-4780-AD74-2A39D90104E2}" type="slidenum">
              <a:rPr lang="de-DE" sz="900" smtClean="0"/>
              <a:pPr>
                <a:lnSpc>
                  <a:spcPct val="90000"/>
                </a:lnSpc>
                <a:spcAft>
                  <a:spcPts val="600"/>
                </a:spcAft>
                <a:defRPr/>
              </a:pPr>
              <a:t>17</a:t>
            </a:fld>
            <a:endParaRPr lang="de-DE" sz="900"/>
          </a:p>
        </p:txBody>
      </p:sp>
      <p:sp>
        <p:nvSpPr>
          <p:cNvPr id="4" name="Title 3">
            <a:extLst>
              <a:ext uri="{FF2B5EF4-FFF2-40B4-BE49-F238E27FC236}">
                <a16:creationId xmlns:a16="http://schemas.microsoft.com/office/drawing/2014/main" id="{EDDC8723-C68E-224C-A796-90491B3E7C7C}"/>
              </a:ext>
            </a:extLst>
          </p:cNvPr>
          <p:cNvSpPr>
            <a:spLocks noGrp="1"/>
          </p:cNvSpPr>
          <p:nvPr>
            <p:ph type="title"/>
          </p:nvPr>
        </p:nvSpPr>
        <p:spPr>
          <a:xfrm>
            <a:off x="1941884" y="1305866"/>
            <a:ext cx="18873787" cy="1439863"/>
          </a:xfrm>
        </p:spPr>
        <p:txBody>
          <a:bodyPr anchor="b">
            <a:normAutofit/>
          </a:bodyPr>
          <a:lstStyle/>
          <a:p>
            <a:r>
              <a:rPr lang="de-DE" sz="7800" dirty="0"/>
              <a:t>Austausch in Kleingruppen</a:t>
            </a:r>
            <a:r>
              <a:rPr lang="de-DE" sz="6700" dirty="0"/>
              <a:t> </a:t>
            </a:r>
            <a:r>
              <a:rPr lang="de-DE" sz="6000" dirty="0"/>
              <a:t>(10 Minuten)</a:t>
            </a:r>
          </a:p>
        </p:txBody>
      </p:sp>
      <p:sp>
        <p:nvSpPr>
          <p:cNvPr id="3" name="Content Placeholder 2">
            <a:extLst>
              <a:ext uri="{FF2B5EF4-FFF2-40B4-BE49-F238E27FC236}">
                <a16:creationId xmlns:a16="http://schemas.microsoft.com/office/drawing/2014/main" id="{5CD42CFE-84E6-E740-9EB0-D155B68D5497}"/>
              </a:ext>
            </a:extLst>
          </p:cNvPr>
          <p:cNvSpPr>
            <a:spLocks noGrp="1"/>
          </p:cNvSpPr>
          <p:nvPr>
            <p:ph idx="1"/>
          </p:nvPr>
        </p:nvSpPr>
        <p:spPr>
          <a:xfrm>
            <a:off x="1894856" y="2969568"/>
            <a:ext cx="9937104" cy="9849495"/>
          </a:xfrm>
        </p:spPr>
        <p:txBody>
          <a:bodyPr>
            <a:normAutofit/>
          </a:bodyPr>
          <a:lstStyle/>
          <a:p>
            <a:pPr lvl="1">
              <a:lnSpc>
                <a:spcPct val="150000"/>
              </a:lnSpc>
            </a:pPr>
            <a:endParaRPr lang="de-DE" sz="4000" dirty="0"/>
          </a:p>
          <a:p>
            <a:pPr marL="180975" lvl="1" indent="0">
              <a:lnSpc>
                <a:spcPct val="150000"/>
              </a:lnSpc>
              <a:spcAft>
                <a:spcPts val="800"/>
              </a:spcAft>
              <a:buNone/>
            </a:pPr>
            <a:r>
              <a:rPr lang="de-DE" dirty="0"/>
              <a:t>Welche Methode habe ich ausprobiert? </a:t>
            </a:r>
          </a:p>
          <a:p>
            <a:pPr marL="180975" lvl="1" indent="0">
              <a:lnSpc>
                <a:spcPct val="150000"/>
              </a:lnSpc>
              <a:spcAft>
                <a:spcPts val="800"/>
              </a:spcAft>
              <a:buNone/>
            </a:pPr>
            <a:r>
              <a:rPr lang="de-DE" dirty="0"/>
              <a:t>Was ist mir bei der Verwendung der Methode aufgefallen?</a:t>
            </a:r>
          </a:p>
          <a:p>
            <a:pPr lvl="1">
              <a:lnSpc>
                <a:spcPct val="150000"/>
              </a:lnSpc>
            </a:pPr>
            <a:endParaRPr lang="de-DE" dirty="0"/>
          </a:p>
          <a:p>
            <a:pPr marL="180975" lvl="1" indent="0">
              <a:lnSpc>
                <a:spcPct val="150000"/>
              </a:lnSpc>
              <a:buNone/>
            </a:pPr>
            <a:r>
              <a:rPr lang="de-DE" dirty="0">
                <a:sym typeface="Wingdings" panose="05000000000000000000" pitchFamily="2" charset="2"/>
              </a:rPr>
              <a:t> Wir tauschen uns im Anschluss im Plenum über euer Gespräch aus!</a:t>
            </a:r>
            <a:endParaRPr lang="de-DE" dirty="0"/>
          </a:p>
        </p:txBody>
      </p:sp>
      <p:pic>
        <p:nvPicPr>
          <p:cNvPr id="6" name="Graphic 5">
            <a:extLst>
              <a:ext uri="{FF2B5EF4-FFF2-40B4-BE49-F238E27FC236}">
                <a16:creationId xmlns:a16="http://schemas.microsoft.com/office/drawing/2014/main" id="{F4B8B24F-2D05-E14C-B4A2-4DA0D433DE0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51828" y="2969568"/>
            <a:ext cx="9849495" cy="9849495"/>
          </a:xfrm>
          <a:prstGeom prst="rect">
            <a:avLst/>
          </a:prstGeom>
        </p:spPr>
      </p:pic>
      <p:sp>
        <p:nvSpPr>
          <p:cNvPr id="13" name="Footer Placeholder 5">
            <a:extLst>
              <a:ext uri="{FF2B5EF4-FFF2-40B4-BE49-F238E27FC236}">
                <a16:creationId xmlns:a16="http://schemas.microsoft.com/office/drawing/2014/main" id="{E6751A56-683E-4DC3-BF81-F2185473C7B0}"/>
              </a:ext>
            </a:extLst>
          </p:cNvPr>
          <p:cNvSpPr>
            <a:spLocks noGrp="1"/>
          </p:cNvSpPr>
          <p:nvPr>
            <p:ph type="ftr" sz="quarter" idx="11"/>
          </p:nvPr>
        </p:nvSpPr>
        <p:spPr>
          <a:xfrm>
            <a:off x="1941884" y="13266738"/>
            <a:ext cx="20115212" cy="377825"/>
          </a:xfrm>
        </p:spPr>
        <p:txBody>
          <a:bodyPr/>
          <a:lstStyle/>
          <a:p>
            <a:pPr>
              <a:defRPr/>
            </a:pPr>
            <a:endParaRPr lang="de-DE"/>
          </a:p>
        </p:txBody>
      </p:sp>
    </p:spTree>
    <p:extLst>
      <p:ext uri="{BB962C8B-B14F-4D97-AF65-F5344CB8AC3E}">
        <p14:creationId xmlns:p14="http://schemas.microsoft.com/office/powerpoint/2010/main" val="320673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Foliennummernplatzhalter 4"/>
          <p:cNvSpPr>
            <a:spLocks noGrp="1"/>
          </p:cNvSpPr>
          <p:nvPr>
            <p:ph type="sldNum" sz="quarter" idx="10"/>
          </p:nvPr>
        </p:nvSpPr>
        <p:spPr bwMode="auto"/>
        <p:txBody>
          <a:bodyPr/>
          <a:lstStyle/>
          <a:p>
            <a:pPr>
              <a:defRPr/>
            </a:pPr>
            <a:fld id="{6D79B608-30BF-4780-AD74-2A39D90104E2}" type="slidenum">
              <a:rPr lang="de-DE"/>
              <a:t>18</a:t>
            </a:fld>
            <a:endParaRPr lang="de-DE"/>
          </a:p>
        </p:txBody>
      </p:sp>
      <p:sp>
        <p:nvSpPr>
          <p:cNvPr id="5" name="Titel 3"/>
          <p:cNvSpPr>
            <a:spLocks noGrp="1"/>
          </p:cNvSpPr>
          <p:nvPr>
            <p:ph type="title"/>
          </p:nvPr>
        </p:nvSpPr>
        <p:spPr bwMode="auto">
          <a:xfrm>
            <a:off x="1941333" y="250695"/>
            <a:ext cx="18873787" cy="1439863"/>
          </a:xfrm>
        </p:spPr>
        <p:txBody>
          <a:bodyPr/>
          <a:lstStyle/>
          <a:p>
            <a:pPr>
              <a:defRPr/>
            </a:pPr>
            <a:r>
              <a:rPr lang="de-DE" dirty="0"/>
              <a:t>Der Schreibprozess rekursiv</a:t>
            </a:r>
          </a:p>
        </p:txBody>
      </p:sp>
      <p:pic>
        <p:nvPicPr>
          <p:cNvPr id="7" name="Grafik 25" descr="Grafische Darstellung zur Erläuterung der Rekursivität des Schreibprozesses. Dabei werden vier Schritt mit Unterpunkten genannt: &#10;1.) Das Schreiben vorbereiten - planen&#10;- lesen, Informationen und Ideen sammeln&#10;- nachdenken, Notizen und Skizzen machen&#10;- denken und sprechen beim Spazierengehen, im Café, etc. &#10;2.) Schreiben&#10;- Sätze und Passagen notieren und aufschreiben&#10;3.) überarbeiten und neu schreiben&#10;- Geschriebenes aus einer anderen Perspektive sehen&#10;- Sätze und Passagen verändern&#10;- die Textstruktur, den Aufbau des Textes verändern&#10;4.) korrigieren&#10;- Wörter und Sätze ändern und verbessern&#10;- Texte in Form bringen&#10;&#10;Außerdem gehört zu der Grafik noch eine Textbox mit folgendem Inhalt: &#10;&quot;Wie Schreiber*innen diese Phasen individuell meistern, ist sehr unterschiedlich. Manche durchlaufen Zirkel immer wieder Satz für Satz, manche springen hin und her zwischen Textaufbau und Formulierungsarbeit, manche entwickeln erst die Textstruktur und formulieren abschnittweise...&#10;&#10;Es gilt herauszufinden, wie man selbst am besten arbeitet.&quot;"/>
          <p:cNvPicPr>
            <a:picLocks noChangeAspect="1"/>
          </p:cNvPicPr>
          <p:nvPr/>
        </p:nvPicPr>
        <p:blipFill>
          <a:blip r:embed="rId3"/>
          <a:stretch/>
        </p:blipFill>
        <p:spPr bwMode="auto">
          <a:xfrm>
            <a:off x="1941332" y="1681968"/>
            <a:ext cx="20115763" cy="10238022"/>
          </a:xfrm>
          <a:prstGeom prst="rect">
            <a:avLst/>
          </a:prstGeom>
        </p:spPr>
      </p:pic>
      <p:sp>
        <p:nvSpPr>
          <p:cNvPr id="8" name="Textfeld 5"/>
          <p:cNvSpPr>
            <a:spLocks/>
          </p:cNvSpPr>
          <p:nvPr/>
        </p:nvSpPr>
        <p:spPr bwMode="auto">
          <a:xfrm>
            <a:off x="1938269" y="11919990"/>
            <a:ext cx="10440679" cy="1200329"/>
          </a:xfrm>
          <a:prstGeom prst="rect">
            <a:avLst/>
          </a:prstGeom>
          <a:noFill/>
        </p:spPr>
        <p:txBody>
          <a:bodyPr wrap="none" rtlCol="0">
            <a:spAutoFit/>
          </a:bodyPr>
          <a:lstStyle/>
          <a:p>
            <a:pPr>
              <a:defRPr/>
            </a:pPr>
            <a:r>
              <a:rPr lang="de-DE" sz="2400" dirty="0"/>
              <a:t>Quelle:</a:t>
            </a:r>
          </a:p>
          <a:p>
            <a:pPr>
              <a:defRPr/>
            </a:pPr>
            <a:r>
              <a:rPr lang="de-DE" sz="2400" i="1" dirty="0" err="1"/>
              <a:t>Hjortshoj</a:t>
            </a:r>
            <a:r>
              <a:rPr lang="de-DE" sz="2400" i="1" dirty="0"/>
              <a:t>, Keith: The Transition </a:t>
            </a:r>
            <a:r>
              <a:rPr lang="de-DE" sz="2400" i="1" dirty="0" err="1"/>
              <a:t>to</a:t>
            </a:r>
            <a:r>
              <a:rPr lang="de-DE" sz="2400" i="1" dirty="0"/>
              <a:t> College Writing. Boston 2001, S. 54-56.</a:t>
            </a:r>
            <a:endParaRPr dirty="0"/>
          </a:p>
          <a:p>
            <a:pPr>
              <a:defRPr/>
            </a:pPr>
            <a:r>
              <a:rPr lang="de-DE" sz="2400" i="1" dirty="0"/>
              <a:t>Visuelle Darstellung: Schreiblabor der Universität Bielefeld.</a:t>
            </a:r>
            <a:endParaRPr lang="de-DE" sz="4000" dirty="0">
              <a:solidFill>
                <a:schemeClr val="tx2">
                  <a:lumMod val="50000"/>
                </a:schemeClr>
              </a:solidFill>
              <a:latin typeface="+mn-lt"/>
            </a:endParaRPr>
          </a:p>
        </p:txBody>
      </p:sp>
      <p:sp>
        <p:nvSpPr>
          <p:cNvPr id="4" name="Fußzeilenplatzhalter 1"/>
          <p:cNvSpPr>
            <a:spLocks noGrp="1"/>
          </p:cNvSpPr>
          <p:nvPr>
            <p:ph type="ftr" sz="quarter" idx="11"/>
          </p:nvPr>
        </p:nvSpPr>
        <p:spPr bwMode="auto"/>
        <p:txBody>
          <a:bodyPr/>
          <a:lstStyle/>
          <a:p>
            <a:pPr>
              <a:defRPr/>
            </a:pPr>
            <a:endParaRPr 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0"/>
          </p:nvPr>
        </p:nvSpPr>
        <p:spPr/>
        <p:txBody>
          <a:bodyPr/>
          <a:lstStyle/>
          <a:p>
            <a:fld id="{6D79B608-30BF-4780-AD74-2A39D90104E2}" type="slidenum">
              <a:rPr lang="de-DE" altLang="de-DE" smtClean="0"/>
              <a:pPr/>
              <a:t>19</a:t>
            </a:fld>
            <a:endParaRPr lang="de-DE" altLang="de-DE" dirty="0"/>
          </a:p>
        </p:txBody>
      </p:sp>
      <p:sp>
        <p:nvSpPr>
          <p:cNvPr id="8" name="Titel 7"/>
          <p:cNvSpPr>
            <a:spLocks noGrp="1"/>
          </p:cNvSpPr>
          <p:nvPr>
            <p:ph type="title"/>
          </p:nvPr>
        </p:nvSpPr>
        <p:spPr/>
        <p:txBody>
          <a:bodyPr/>
          <a:lstStyle/>
          <a:p>
            <a:r>
              <a:rPr lang="de-DE" dirty="0"/>
              <a:t>Weitere Angebote des Schreibzentrums</a:t>
            </a:r>
          </a:p>
        </p:txBody>
      </p:sp>
      <p:pic>
        <p:nvPicPr>
          <p:cNvPr id="3" name="Grafik 2" descr="Textgrafik: Grafische Darstellung der weiteren Angebote des Schreibzentrums in Form eines Hauses. Dieses besteht aus:&#10;Dem Dachgeschoss mit dem Titel Förderung von Schreib- und Lesekompetenz&#10;Dem zweiten Stock mit dem Titel überfachliche Angebote und den fünf Zimmern &#10;Kurse/ Workshops&#10;Schreibberatung&#10;Schreibevents&#10;Tutor*innenausbildung&#10;Selbstlernmaterialien &#10;Dem ersten Stock mit dem Titel fachintegrierte Angebote und den fünf Zimmern&#10;Workshops für Lehrende&#10;Lehrberatung&#10;Seminarintegrierte Trainings&#10;Writing Fellow-Programm&#10;Lehrmaterial&#10;Dem Erdgeschoss mit dem Titel Schreibdidaktik und Schreibforschu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84" y="3545632"/>
            <a:ext cx="24325232" cy="9396896"/>
          </a:xfrm>
          <a:prstGeom prst="rect">
            <a:avLst/>
          </a:prstGeom>
        </p:spPr>
      </p:pic>
      <p:sp>
        <p:nvSpPr>
          <p:cNvPr id="2" name="Fußzeilenplatzhalter 1"/>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33786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DFB73CC9-CDA6-4A03-ACE4-367602D984F0}"/>
              </a:ext>
            </a:extLst>
          </p:cNvPr>
          <p:cNvSpPr>
            <a:spLocks noGrp="1"/>
          </p:cNvSpPr>
          <p:nvPr>
            <p:ph type="sldNum" sz="quarter" idx="10"/>
          </p:nvPr>
        </p:nvSpPr>
        <p:spPr/>
        <p:txBody>
          <a:bodyPr/>
          <a:lstStyle/>
          <a:p>
            <a:pPr>
              <a:defRPr/>
            </a:pPr>
            <a:fld id="{6D79B608-30BF-4780-AD74-2A39D90104E2}" type="slidenum">
              <a:rPr lang="de-DE" altLang="de-DE" smtClean="0"/>
              <a:pPr>
                <a:defRPr/>
              </a:pPr>
              <a:t>2</a:t>
            </a:fld>
            <a:endParaRPr lang="de-DE" altLang="de-DE" dirty="0"/>
          </a:p>
        </p:txBody>
      </p:sp>
      <p:sp>
        <p:nvSpPr>
          <p:cNvPr id="4" name="Titel 3">
            <a:extLst>
              <a:ext uri="{FF2B5EF4-FFF2-40B4-BE49-F238E27FC236}">
                <a16:creationId xmlns:a16="http://schemas.microsoft.com/office/drawing/2014/main" id="{BC7F3895-764A-4139-95BF-B66FA1AD7123}"/>
              </a:ext>
            </a:extLst>
          </p:cNvPr>
          <p:cNvSpPr>
            <a:spLocks noGrp="1"/>
          </p:cNvSpPr>
          <p:nvPr>
            <p:ph type="title"/>
          </p:nvPr>
        </p:nvSpPr>
        <p:spPr/>
        <p:txBody>
          <a:bodyPr/>
          <a:lstStyle/>
          <a:p>
            <a:r>
              <a:rPr lang="de-DE" dirty="0"/>
              <a:t>Ablauf der heutigen Sitzung</a:t>
            </a:r>
          </a:p>
        </p:txBody>
      </p:sp>
      <p:sp>
        <p:nvSpPr>
          <p:cNvPr id="3" name="Inhaltsplatzhalter 2">
            <a:extLst>
              <a:ext uri="{FF2B5EF4-FFF2-40B4-BE49-F238E27FC236}">
                <a16:creationId xmlns:a16="http://schemas.microsoft.com/office/drawing/2014/main" id="{579BA221-F0F4-4923-A39A-6C4858C1676C}"/>
              </a:ext>
            </a:extLst>
          </p:cNvPr>
          <p:cNvSpPr>
            <a:spLocks noGrp="1"/>
          </p:cNvSpPr>
          <p:nvPr>
            <p:ph idx="12"/>
          </p:nvPr>
        </p:nvSpPr>
        <p:spPr/>
        <p:txBody>
          <a:bodyPr/>
          <a:lstStyle/>
          <a:p>
            <a:pPr marL="571500" indent="-571500">
              <a:buFont typeface="Arial" panose="020B0604020202020204" pitchFamily="34" charset="0"/>
              <a:buChar char="•"/>
            </a:pPr>
            <a:r>
              <a:rPr lang="de-DE" altLang="de-DE" sz="4000" dirty="0"/>
              <a:t>Input Funktion und Kriterien einer guten Fragestellung</a:t>
            </a:r>
          </a:p>
          <a:p>
            <a:pPr marL="571500" indent="-571500">
              <a:buFont typeface="Arial" panose="020B0604020202020204" pitchFamily="34" charset="0"/>
              <a:buChar char="•"/>
            </a:pPr>
            <a:r>
              <a:rPr lang="de-DE" altLang="de-DE" sz="4000" dirty="0"/>
              <a:t>Kurzer Input zum Schreibprozess</a:t>
            </a:r>
          </a:p>
          <a:p>
            <a:pPr marL="571500" indent="-571500">
              <a:buFont typeface="Arial" panose="020B0604020202020204" pitchFamily="34" charset="0"/>
              <a:buChar char="•"/>
            </a:pPr>
            <a:r>
              <a:rPr lang="de-DE" altLang="de-DE" sz="4000" dirty="0"/>
              <a:t>Erproben ausgewählter Methode </a:t>
            </a:r>
          </a:p>
          <a:p>
            <a:pPr marL="571500" indent="-571500">
              <a:buFont typeface="Arial" panose="020B0604020202020204" pitchFamily="34" charset="0"/>
              <a:buChar char="•"/>
            </a:pPr>
            <a:r>
              <a:rPr lang="de-DE" altLang="de-DE" sz="4000" dirty="0"/>
              <a:t>Austauschphase in Kleingruppen und Plenum </a:t>
            </a:r>
          </a:p>
          <a:p>
            <a:pPr marL="571500" indent="-571500">
              <a:buFont typeface="Arial" panose="020B0604020202020204" pitchFamily="34" charset="0"/>
              <a:buChar char="•"/>
            </a:pPr>
            <a:r>
              <a:rPr lang="de-DE" altLang="de-DE" sz="4000" dirty="0"/>
              <a:t>Evaluation</a:t>
            </a:r>
          </a:p>
          <a:p>
            <a:endParaRPr lang="de-DE" dirty="0"/>
          </a:p>
          <a:p>
            <a:r>
              <a:rPr lang="de-DE" dirty="0">
                <a:solidFill>
                  <a:schemeClr val="tx1"/>
                </a:solidFill>
              </a:rPr>
              <a:t>Lernziele:</a:t>
            </a:r>
          </a:p>
          <a:p>
            <a:r>
              <a:rPr lang="de-DE" sz="4000" dirty="0"/>
              <a:t>Nach Abschluss des </a:t>
            </a:r>
            <a:r>
              <a:rPr lang="de-DE" sz="4000" dirty="0" err="1"/>
              <a:t>siTs</a:t>
            </a:r>
            <a:r>
              <a:rPr lang="de-DE" sz="4000" dirty="0"/>
              <a:t> könnt ihr:</a:t>
            </a:r>
          </a:p>
          <a:p>
            <a:endParaRPr lang="de-DE" sz="4000" dirty="0"/>
          </a:p>
          <a:p>
            <a:pPr marL="571500" indent="-571500">
              <a:buFont typeface="Arial" panose="020B0604020202020204" pitchFamily="34" charset="0"/>
              <a:buChar char="•"/>
            </a:pPr>
            <a:r>
              <a:rPr lang="de-DE" sz="4000" dirty="0"/>
              <a:t>die Bedeutung einer Fragestellung für den Gesamtschreibprozess benennen</a:t>
            </a:r>
          </a:p>
          <a:p>
            <a:pPr marL="571500" indent="-571500">
              <a:buFont typeface="Arial" panose="020B0604020202020204" pitchFamily="34" charset="0"/>
              <a:buChar char="•"/>
            </a:pPr>
            <a:r>
              <a:rPr lang="de-DE" sz="4000" dirty="0"/>
              <a:t>verschiedene Methoden anwenden, um Ideen für eine Fragestellung zu finden und einzugrenzen</a:t>
            </a:r>
          </a:p>
          <a:p>
            <a:pPr marL="571500" indent="-571500">
              <a:buFont typeface="Arial" panose="020B0604020202020204" pitchFamily="34" charset="0"/>
              <a:buChar char="•"/>
            </a:pPr>
            <a:r>
              <a:rPr lang="de-DE" altLang="de-DE" sz="4000" dirty="0"/>
              <a:t>können ihr Vorgehen beim Schreiben einer Hausarbeit anhand des 5-Stufen-Modells planen;</a:t>
            </a:r>
          </a:p>
          <a:p>
            <a:pPr marL="571500" indent="-571500">
              <a:buFont typeface="Arial" panose="020B0604020202020204" pitchFamily="34" charset="0"/>
              <a:buChar char="•"/>
            </a:pPr>
            <a:r>
              <a:rPr lang="de-DE" altLang="de-DE" sz="4000" dirty="0"/>
              <a:t>können ausgewählte Methoden zum Umgang mit Herausforderungen im Schreibprozess anwenden; </a:t>
            </a:r>
          </a:p>
          <a:p>
            <a:pPr marL="571500" indent="-571500">
              <a:buFont typeface="Arial" panose="020B0604020202020204" pitchFamily="34" charset="0"/>
              <a:buChar char="•"/>
            </a:pPr>
            <a:r>
              <a:rPr lang="de-DE" altLang="de-DE" sz="4000" dirty="0"/>
              <a:t>reflektieren ihre bisherige eigene Herangehensweise an den Schreibprozess.</a:t>
            </a:r>
          </a:p>
          <a:p>
            <a:pPr marL="571500" indent="-571500">
              <a:buFont typeface="Arial" panose="020B0604020202020204" pitchFamily="34" charset="0"/>
              <a:buChar char="•"/>
            </a:pPr>
            <a:endParaRPr lang="de-DE" altLang="de-DE" sz="4000" dirty="0"/>
          </a:p>
          <a:p>
            <a:endParaRPr lang="de-DE" sz="4800" dirty="0">
              <a:solidFill>
                <a:schemeClr val="tx1"/>
              </a:solidFill>
            </a:endParaRPr>
          </a:p>
        </p:txBody>
      </p:sp>
    </p:spTree>
    <p:extLst>
      <p:ext uri="{BB962C8B-B14F-4D97-AF65-F5344CB8AC3E}">
        <p14:creationId xmlns:p14="http://schemas.microsoft.com/office/powerpoint/2010/main" val="160341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7A9169C-BDB7-45E9-AC46-B9217CF369D0}"/>
              </a:ext>
            </a:extLst>
          </p:cNvPr>
          <p:cNvSpPr>
            <a:spLocks noGrp="1"/>
          </p:cNvSpPr>
          <p:nvPr>
            <p:ph type="ctrTitle"/>
          </p:nvPr>
        </p:nvSpPr>
        <p:spPr>
          <a:xfrm>
            <a:off x="3774472" y="3909804"/>
            <a:ext cx="19938808" cy="4896545"/>
          </a:xfrm>
        </p:spPr>
        <p:txBody>
          <a:bodyPr/>
          <a:lstStyle/>
          <a:p>
            <a:r>
              <a:rPr lang="de-DE" dirty="0"/>
              <a:t>Evaluation</a:t>
            </a:r>
            <a:r>
              <a:rPr lang="de-DE" dirty="0">
                <a:sym typeface="Wingdings" panose="05000000000000000000" pitchFamily="2" charset="2"/>
              </a:rPr>
              <a:t> </a:t>
            </a:r>
            <a:br>
              <a:rPr lang="de-DE" dirty="0">
                <a:sym typeface="Wingdings" panose="05000000000000000000" pitchFamily="2" charset="2"/>
              </a:rPr>
            </a:br>
            <a:r>
              <a:rPr lang="de-DE" sz="6600" dirty="0">
                <a:sym typeface="Wingdings" panose="05000000000000000000" pitchFamily="2" charset="2"/>
              </a:rPr>
              <a:t>https://tinygu.de/q4yqU</a:t>
            </a:r>
            <a:br>
              <a:rPr lang="de-DE" sz="4000" dirty="0">
                <a:sym typeface="Wingdings" panose="05000000000000000000" pitchFamily="2" charset="2"/>
              </a:rPr>
            </a:br>
            <a:br>
              <a:rPr lang="de-DE" sz="4000" dirty="0">
                <a:sym typeface="Wingdings" panose="05000000000000000000" pitchFamily="2" charset="2"/>
              </a:rPr>
            </a:br>
            <a:endParaRPr lang="de-DE" dirty="0"/>
          </a:p>
        </p:txBody>
      </p:sp>
      <p:pic>
        <p:nvPicPr>
          <p:cNvPr id="2" name="Picture 2">
            <a:extLst>
              <a:ext uri="{FF2B5EF4-FFF2-40B4-BE49-F238E27FC236}">
                <a16:creationId xmlns:a16="http://schemas.microsoft.com/office/drawing/2014/main" id="{46B21872-DE5B-E18D-C7FD-A1283184D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2200" y="3545632"/>
            <a:ext cx="7321426" cy="732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691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7A9169C-BDB7-45E9-AC46-B9217CF369D0}"/>
              </a:ext>
            </a:extLst>
          </p:cNvPr>
          <p:cNvSpPr>
            <a:spLocks noGrp="1"/>
          </p:cNvSpPr>
          <p:nvPr>
            <p:ph type="ctrTitle"/>
          </p:nvPr>
        </p:nvSpPr>
        <p:spPr>
          <a:xfrm>
            <a:off x="4271120" y="1961455"/>
            <a:ext cx="19938808" cy="4896545"/>
          </a:xfrm>
        </p:spPr>
        <p:txBody>
          <a:bodyPr/>
          <a:lstStyle/>
          <a:p>
            <a:br>
              <a:rPr lang="de-DE" dirty="0"/>
            </a:br>
            <a:br>
              <a:rPr lang="de-DE" dirty="0"/>
            </a:br>
            <a:r>
              <a:rPr lang="de-DE" dirty="0"/>
              <a:t>Vielen Dank für eure Mitarbeit! </a:t>
            </a:r>
            <a:r>
              <a:rPr lang="de-DE" dirty="0">
                <a:sym typeface="Wingdings" panose="05000000000000000000" pitchFamily="2" charset="2"/>
              </a:rPr>
              <a:t> </a:t>
            </a:r>
            <a:endParaRPr lang="de-DE" dirty="0"/>
          </a:p>
        </p:txBody>
      </p:sp>
    </p:spTree>
    <p:extLst>
      <p:ext uri="{BB962C8B-B14F-4D97-AF65-F5344CB8AC3E}">
        <p14:creationId xmlns:p14="http://schemas.microsoft.com/office/powerpoint/2010/main" val="417984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Foliennummernplatzhalter 4"/>
          <p:cNvSpPr>
            <a:spLocks noGrp="1"/>
          </p:cNvSpPr>
          <p:nvPr>
            <p:ph type="sldNum" sz="quarter" idx="10"/>
          </p:nvPr>
        </p:nvSpPr>
        <p:spPr bwMode="auto"/>
        <p:txBody>
          <a:bodyPr/>
          <a:lstStyle/>
          <a:p>
            <a:pPr>
              <a:defRPr/>
            </a:pPr>
            <a:fld id="{6D79B608-30BF-4780-AD74-2A39D90104E2}" type="slidenum">
              <a:rPr lang="de-DE"/>
              <a:pPr>
                <a:defRPr/>
              </a:pPr>
              <a:t>3</a:t>
            </a:fld>
            <a:endParaRPr lang="de-DE"/>
          </a:p>
        </p:txBody>
      </p:sp>
      <p:sp>
        <p:nvSpPr>
          <p:cNvPr id="2" name="Titel 1">
            <a:extLst>
              <a:ext uri="{FF2B5EF4-FFF2-40B4-BE49-F238E27FC236}">
                <a16:creationId xmlns:a16="http://schemas.microsoft.com/office/drawing/2014/main" id="{5E61C8A8-C248-42BF-82FD-D522A4EC1994}"/>
              </a:ext>
            </a:extLst>
          </p:cNvPr>
          <p:cNvSpPr>
            <a:spLocks noGrp="1"/>
          </p:cNvSpPr>
          <p:nvPr>
            <p:ph type="title"/>
          </p:nvPr>
        </p:nvSpPr>
        <p:spPr>
          <a:xfrm>
            <a:off x="1318792" y="586581"/>
            <a:ext cx="18873787" cy="1439863"/>
          </a:xfrm>
        </p:spPr>
        <p:txBody>
          <a:bodyPr anchor="b" anchorCtr="0"/>
          <a:lstStyle/>
          <a:p>
            <a:r>
              <a:rPr lang="de-DE" dirty="0"/>
              <a:t>Aktivierung von Wissen </a:t>
            </a:r>
          </a:p>
        </p:txBody>
      </p:sp>
      <p:sp>
        <p:nvSpPr>
          <p:cNvPr id="5" name="Inhaltsplatzhalter 2"/>
          <p:cNvSpPr>
            <a:spLocks noGrp="1"/>
          </p:cNvSpPr>
          <p:nvPr>
            <p:ph idx="12"/>
          </p:nvPr>
        </p:nvSpPr>
        <p:spPr bwMode="auto"/>
        <p:txBody>
          <a:bodyPr/>
          <a:lstStyle/>
          <a:p>
            <a:pPr>
              <a:defRPr/>
            </a:pPr>
            <a:endParaRPr lang="de-DE" dirty="0"/>
          </a:p>
          <a:p>
            <a:pPr>
              <a:defRPr/>
            </a:pPr>
            <a:endParaRPr lang="de-DE" dirty="0"/>
          </a:p>
          <a:p>
            <a:pPr algn="ctr">
              <a:defRPr/>
            </a:pPr>
            <a:r>
              <a:rPr lang="de-DE" sz="5000" dirty="0">
                <a:solidFill>
                  <a:schemeClr val="bg2">
                    <a:lumMod val="10000"/>
                  </a:schemeClr>
                </a:solidFill>
              </a:rPr>
              <a:t>Wie geht ihr vor, um eine Fragestellung zu finden? </a:t>
            </a:r>
          </a:p>
          <a:p>
            <a:pPr algn="ctr">
              <a:defRPr/>
            </a:pPr>
            <a:endParaRPr lang="de-DE" sz="5000" dirty="0">
              <a:solidFill>
                <a:schemeClr val="bg2">
                  <a:lumMod val="10000"/>
                </a:schemeClr>
              </a:solidFill>
            </a:endParaRPr>
          </a:p>
          <a:p>
            <a:pPr algn="ctr">
              <a:defRPr/>
            </a:pPr>
            <a:r>
              <a:rPr lang="de-DE" sz="5000" dirty="0">
                <a:solidFill>
                  <a:schemeClr val="bg2">
                    <a:lumMod val="10000"/>
                  </a:schemeClr>
                </a:solidFill>
              </a:rPr>
              <a:t>Kennt ihr bereits Methoden, die euch dabei helfen? </a:t>
            </a:r>
          </a:p>
        </p:txBody>
      </p:sp>
      <p:sp>
        <p:nvSpPr>
          <p:cNvPr id="4" name="Fußzeilenplatzhalter 1"/>
          <p:cNvSpPr>
            <a:spLocks noGrp="1"/>
          </p:cNvSpPr>
          <p:nvPr>
            <p:ph type="ftr" sz="quarter" idx="11"/>
          </p:nvPr>
        </p:nvSpPr>
        <p:spPr bwMode="auto"/>
        <p:txBody>
          <a:bodyPr/>
          <a:lstStyle/>
          <a:p>
            <a:pPr>
              <a:defRPr/>
            </a:pPr>
            <a:endParaRPr lang="de-DE"/>
          </a:p>
        </p:txBody>
      </p:sp>
    </p:spTree>
    <p:extLst>
      <p:ext uri="{BB962C8B-B14F-4D97-AF65-F5344CB8AC3E}">
        <p14:creationId xmlns:p14="http://schemas.microsoft.com/office/powerpoint/2010/main" val="287897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0"/>
          </p:nvPr>
        </p:nvSpPr>
        <p:spPr/>
        <p:txBody>
          <a:bodyPr/>
          <a:lstStyle/>
          <a:p>
            <a:pPr>
              <a:defRPr/>
            </a:pPr>
            <a:fld id="{6D79B608-30BF-4780-AD74-2A39D90104E2}" type="slidenum">
              <a:rPr lang="de-DE" altLang="de-DE" smtClean="0"/>
              <a:pPr>
                <a:defRPr/>
              </a:pPr>
              <a:t>4</a:t>
            </a:fld>
            <a:endParaRPr lang="de-DE" altLang="de-DE" dirty="0"/>
          </a:p>
        </p:txBody>
      </p:sp>
      <p:sp>
        <p:nvSpPr>
          <p:cNvPr id="7" name="Titel 6"/>
          <p:cNvSpPr>
            <a:spLocks noGrp="1"/>
          </p:cNvSpPr>
          <p:nvPr>
            <p:ph type="title"/>
          </p:nvPr>
        </p:nvSpPr>
        <p:spPr/>
        <p:txBody>
          <a:bodyPr/>
          <a:lstStyle/>
          <a:p>
            <a:r>
              <a:rPr lang="de-DE" dirty="0"/>
              <a:t>Stufenmodell</a:t>
            </a:r>
          </a:p>
        </p:txBody>
      </p:sp>
      <p:pic>
        <p:nvPicPr>
          <p:cNvPr id="11" name="Inhaltsplatzhalter 10" descr="Textgrafik: Grafische Darstellung des Fünf-Stufen-Modells des Arbeitsprozesses beim wissenschaftlichen Schreiben. Die Stufen sind jeweils über einen Pfeil miteinander verbunden. Auf der ersten Stufe befindet sich &quot;Orientierung und Planung: Recherchieren, Themen finden&quot;, Darauf folgt &quot;Fragestellung&quot; zwischen der ersten und der zweiten Stufe. Letztere beinhaltet &quot;Materialauswerten und strukturieren&quot;. Es folgen Stufe drei mit &quot;Rohfassung schreiben&quot; und Stufe vier mit &quot;Feedback holen und überarbeiten&quot;, sowie schließlich Stufe fünf mit &quot;korrigieren (lassen), layouten und abgeben&quot;."/>
          <p:cNvPicPr>
            <a:picLocks noGrp="1" noChangeAspect="1"/>
          </p:cNvPicPr>
          <p:nvPr>
            <p:ph idx="12"/>
          </p:nvPr>
        </p:nvPicPr>
        <p:blipFill rotWithShape="1">
          <a:blip r:embed="rId3">
            <a:extLst>
              <a:ext uri="{28A0092B-C50C-407E-A947-70E740481C1C}">
                <a14:useLocalDpi xmlns:a14="http://schemas.microsoft.com/office/drawing/2010/main" val="0"/>
              </a:ext>
            </a:extLst>
          </a:blip>
          <a:srcRect t="27697" b="25360"/>
          <a:stretch/>
        </p:blipFill>
        <p:spPr>
          <a:xfrm>
            <a:off x="1941884" y="2753544"/>
            <a:ext cx="18875020" cy="6264696"/>
          </a:xfrm>
        </p:spPr>
      </p:pic>
      <p:sp>
        <p:nvSpPr>
          <p:cNvPr id="12" name="Textfeld 11"/>
          <p:cNvSpPr txBox="1"/>
          <p:nvPr/>
        </p:nvSpPr>
        <p:spPr>
          <a:xfrm>
            <a:off x="2542928" y="9666312"/>
            <a:ext cx="19946216" cy="2800767"/>
          </a:xfrm>
          <a:prstGeom prst="rect">
            <a:avLst/>
          </a:prstGeom>
          <a:noFill/>
        </p:spPr>
        <p:txBody>
          <a:bodyPr wrap="square" rtlCol="0">
            <a:spAutoFit/>
          </a:bodyPr>
          <a:lstStyle/>
          <a:p>
            <a:pPr algn="ctr"/>
            <a:endParaRPr lang="de-DE" sz="4400" dirty="0">
              <a:solidFill>
                <a:schemeClr val="tx2">
                  <a:lumMod val="50000"/>
                </a:schemeClr>
              </a:solidFill>
              <a:latin typeface="+mn-lt"/>
            </a:endParaRPr>
          </a:p>
          <a:p>
            <a:pPr algn="ctr"/>
            <a:r>
              <a:rPr lang="de-DE" sz="4400" dirty="0">
                <a:solidFill>
                  <a:schemeClr val="tx2">
                    <a:lumMod val="50000"/>
                  </a:schemeClr>
                </a:solidFill>
                <a:latin typeface="+mn-lt"/>
              </a:rPr>
              <a:t>Gleichzeitig kann sich die Fragestellung während des Schreibprozesses noch weiter verändern. </a:t>
            </a:r>
          </a:p>
          <a:p>
            <a:pPr algn="ctr"/>
            <a:endParaRPr lang="de-DE" sz="4400" dirty="0">
              <a:solidFill>
                <a:schemeClr val="tx2">
                  <a:lumMod val="50000"/>
                </a:schemeClr>
              </a:solidFill>
              <a:latin typeface="+mn-lt"/>
            </a:endParaRPr>
          </a:p>
          <a:p>
            <a:pPr algn="ctr"/>
            <a:r>
              <a:rPr lang="de-DE" sz="4400" dirty="0">
                <a:solidFill>
                  <a:schemeClr val="tx2">
                    <a:lumMod val="50000"/>
                  </a:schemeClr>
                </a:solidFill>
                <a:latin typeface="+mn-lt"/>
              </a:rPr>
              <a:t>Fragestellung und Schreibprozess stehen also in einer </a:t>
            </a:r>
            <a:r>
              <a:rPr lang="de-DE" sz="4400" b="1" dirty="0">
                <a:solidFill>
                  <a:schemeClr val="tx2">
                    <a:lumMod val="50000"/>
                  </a:schemeClr>
                </a:solidFill>
                <a:latin typeface="+mn-lt"/>
              </a:rPr>
              <a:t>Wechselwirkung</a:t>
            </a:r>
          </a:p>
        </p:txBody>
      </p:sp>
      <p:sp>
        <p:nvSpPr>
          <p:cNvPr id="2" name="Fußzeilenplatzhalter 1"/>
          <p:cNvSpPr>
            <a:spLocks noGrp="1"/>
          </p:cNvSpPr>
          <p:nvPr>
            <p:ph type="ftr" sz="quarter" idx="11"/>
          </p:nvPr>
        </p:nvSpPr>
        <p:spPr/>
        <p:txBody>
          <a:bodyPr/>
          <a:lstStyle/>
          <a:p>
            <a:pPr>
              <a:defRPr/>
            </a:pPr>
            <a:endParaRPr lang="de-DE" dirty="0"/>
          </a:p>
        </p:txBody>
      </p:sp>
    </p:spTree>
    <p:extLst>
      <p:ext uri="{BB962C8B-B14F-4D97-AF65-F5344CB8AC3E}">
        <p14:creationId xmlns:p14="http://schemas.microsoft.com/office/powerpoint/2010/main" val="140982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Foliennummernplatzhalter 4"/>
          <p:cNvSpPr>
            <a:spLocks noGrp="1"/>
          </p:cNvSpPr>
          <p:nvPr>
            <p:ph type="sldNum" sz="quarter" idx="10"/>
          </p:nvPr>
        </p:nvSpPr>
        <p:spPr bwMode="auto"/>
        <p:txBody>
          <a:bodyPr/>
          <a:lstStyle/>
          <a:p>
            <a:pPr>
              <a:defRPr/>
            </a:pPr>
            <a:fld id="{6D79B608-30BF-4780-AD74-2A39D90104E2}" type="slidenum">
              <a:rPr lang="de-DE"/>
              <a:pPr>
                <a:defRPr/>
              </a:pPr>
              <a:t>5</a:t>
            </a:fld>
            <a:endParaRPr lang="de-DE"/>
          </a:p>
        </p:txBody>
      </p:sp>
      <p:sp>
        <p:nvSpPr>
          <p:cNvPr id="5" name="Titel 7"/>
          <p:cNvSpPr>
            <a:spLocks noGrp="1"/>
          </p:cNvSpPr>
          <p:nvPr>
            <p:ph type="title"/>
          </p:nvPr>
        </p:nvSpPr>
        <p:spPr bwMode="auto"/>
        <p:txBody>
          <a:bodyPr/>
          <a:lstStyle/>
          <a:p>
            <a:pPr>
              <a:defRPr/>
            </a:pPr>
            <a:r>
              <a:rPr lang="de-DE" dirty="0"/>
              <a:t>Unterscheidung: Thema, Fragestellung und Forschungsfragen</a:t>
            </a:r>
          </a:p>
        </p:txBody>
      </p:sp>
      <p:sp>
        <p:nvSpPr>
          <p:cNvPr id="9" name="Inhaltsplatzhalter 8"/>
          <p:cNvSpPr>
            <a:spLocks noGrp="1"/>
          </p:cNvSpPr>
          <p:nvPr>
            <p:ph idx="12"/>
          </p:nvPr>
        </p:nvSpPr>
        <p:spPr>
          <a:xfrm>
            <a:off x="1966864" y="2970213"/>
            <a:ext cx="20284133" cy="9848850"/>
          </a:xfrm>
        </p:spPr>
        <p:txBody>
          <a:bodyPr/>
          <a:lstStyle/>
          <a:p>
            <a:endParaRPr lang="de-DE" dirty="0"/>
          </a:p>
          <a:p>
            <a:endParaRPr lang="de-DE" dirty="0"/>
          </a:p>
          <a:p>
            <a:pPr algn="ctr">
              <a:defRPr/>
            </a:pPr>
            <a:r>
              <a:rPr lang="de-DE" b="1" dirty="0"/>
              <a:t>Thema </a:t>
            </a:r>
            <a:r>
              <a:rPr lang="de-DE" dirty="0"/>
              <a:t>= allgemeinere Beschreibung des Untersuchungsgegenstandes</a:t>
            </a:r>
          </a:p>
          <a:p>
            <a:pPr algn="ctr">
              <a:defRPr/>
            </a:pPr>
            <a:endParaRPr lang="de-DE" dirty="0"/>
          </a:p>
          <a:p>
            <a:pPr algn="ctr">
              <a:defRPr/>
            </a:pPr>
            <a:r>
              <a:rPr lang="de-DE" b="1" dirty="0"/>
              <a:t>wissenschaftliche Fragestellung </a:t>
            </a:r>
            <a:r>
              <a:rPr lang="de-DE" dirty="0"/>
              <a:t>= wie „ein Rätsel“, das einen Untersuchungsgegenstand kennzeichnet</a:t>
            </a:r>
          </a:p>
          <a:p>
            <a:pPr algn="ctr">
              <a:defRPr/>
            </a:pPr>
            <a:endParaRPr lang="de-DE" dirty="0"/>
          </a:p>
          <a:p>
            <a:pPr algn="ctr">
              <a:defRPr/>
            </a:pPr>
            <a:r>
              <a:rPr lang="de-DE" b="1" dirty="0"/>
              <a:t>Forschungsfragen</a:t>
            </a:r>
            <a:r>
              <a:rPr lang="de-DE" dirty="0"/>
              <a:t> = mehrere „Unterfragen“, die auf verschiedene Aspekte des Untersuchungsgegenstandes verweisen</a:t>
            </a:r>
          </a:p>
        </p:txBody>
      </p:sp>
      <p:sp>
        <p:nvSpPr>
          <p:cNvPr id="4" name="Fußzeilenplatzhalter 1"/>
          <p:cNvSpPr>
            <a:spLocks noGrp="1"/>
          </p:cNvSpPr>
          <p:nvPr>
            <p:ph type="ftr" sz="quarter" idx="11"/>
          </p:nvPr>
        </p:nvSpPr>
        <p:spPr bwMode="auto"/>
        <p:txBody>
          <a:bodyPr/>
          <a:lstStyle/>
          <a:p>
            <a:pPr>
              <a:defRPr/>
            </a:pPr>
            <a:endParaRPr lang="de-DE"/>
          </a:p>
        </p:txBody>
      </p:sp>
    </p:spTree>
    <p:extLst>
      <p:ext uri="{BB962C8B-B14F-4D97-AF65-F5344CB8AC3E}">
        <p14:creationId xmlns:p14="http://schemas.microsoft.com/office/powerpoint/2010/main" val="355845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Foliennummernplatzhalter 4"/>
          <p:cNvSpPr>
            <a:spLocks noGrp="1"/>
          </p:cNvSpPr>
          <p:nvPr>
            <p:ph type="sldNum" sz="quarter" idx="10"/>
          </p:nvPr>
        </p:nvSpPr>
        <p:spPr bwMode="auto"/>
        <p:txBody>
          <a:bodyPr/>
          <a:lstStyle/>
          <a:p>
            <a:pPr>
              <a:defRPr/>
            </a:pPr>
            <a:fld id="{6D79B608-30BF-4780-AD74-2A39D90104E2}" type="slidenum">
              <a:rPr lang="de-DE"/>
              <a:pPr>
                <a:defRPr/>
              </a:pPr>
              <a:t>6</a:t>
            </a:fld>
            <a:endParaRPr lang="de-DE"/>
          </a:p>
        </p:txBody>
      </p:sp>
      <p:sp>
        <p:nvSpPr>
          <p:cNvPr id="5" name="Titel 7"/>
          <p:cNvSpPr>
            <a:spLocks noGrp="1"/>
          </p:cNvSpPr>
          <p:nvPr>
            <p:ph type="title"/>
          </p:nvPr>
        </p:nvSpPr>
        <p:spPr bwMode="auto"/>
        <p:txBody>
          <a:bodyPr/>
          <a:lstStyle/>
          <a:p>
            <a:pPr>
              <a:defRPr/>
            </a:pPr>
            <a:r>
              <a:rPr lang="de-DE" dirty="0"/>
              <a:t>Kriterien einer guten Fragestellung I </a:t>
            </a:r>
          </a:p>
        </p:txBody>
      </p:sp>
      <p:sp>
        <p:nvSpPr>
          <p:cNvPr id="9" name="Inhaltsplatzhalter 8"/>
          <p:cNvSpPr>
            <a:spLocks noGrp="1"/>
          </p:cNvSpPr>
          <p:nvPr>
            <p:ph idx="12"/>
          </p:nvPr>
        </p:nvSpPr>
        <p:spPr>
          <a:xfrm>
            <a:off x="1966864" y="2970213"/>
            <a:ext cx="20284133" cy="9848850"/>
          </a:xfrm>
        </p:spPr>
        <p:txBody>
          <a:bodyPr/>
          <a:lstStyle/>
          <a:p>
            <a:endParaRPr lang="de-DE" dirty="0"/>
          </a:p>
          <a:p>
            <a:endParaRPr lang="de-DE" dirty="0"/>
          </a:p>
          <a:p>
            <a:pPr algn="ctr">
              <a:defRPr/>
            </a:pPr>
            <a:r>
              <a:rPr lang="de-DE" b="1" dirty="0"/>
              <a:t>„Manche Staaten haben mehr Krieg als andere?“</a:t>
            </a:r>
            <a:endParaRPr lang="de-DE" dirty="0"/>
          </a:p>
          <a:p>
            <a:pPr algn="ctr">
              <a:defRPr/>
            </a:pPr>
            <a:endParaRPr lang="de-DE" b="1" dirty="0"/>
          </a:p>
          <a:p>
            <a:pPr algn="ctr">
              <a:defRPr/>
            </a:pPr>
            <a:endParaRPr lang="de-DE" b="1" dirty="0"/>
          </a:p>
          <a:p>
            <a:pPr algn="ctr">
              <a:defRPr/>
            </a:pPr>
            <a:r>
              <a:rPr lang="de-DE" dirty="0"/>
              <a:t>Was ist an dieser Fragestellung verbesserungswürdig?</a:t>
            </a:r>
          </a:p>
          <a:p>
            <a:pPr algn="ctr">
              <a:defRPr/>
            </a:pPr>
            <a:endParaRPr lang="de-DE" dirty="0"/>
          </a:p>
          <a:p>
            <a:pPr algn="ctr">
              <a:defRPr/>
            </a:pPr>
            <a:r>
              <a:rPr lang="de-DE" dirty="0"/>
              <a:t>Welche Kriterien einer guten Fragestellung kennt ihr?</a:t>
            </a:r>
          </a:p>
          <a:p>
            <a:r>
              <a:rPr lang="de-DE" dirty="0"/>
              <a:t> </a:t>
            </a:r>
          </a:p>
        </p:txBody>
      </p:sp>
      <p:sp>
        <p:nvSpPr>
          <p:cNvPr id="4" name="Fußzeilenplatzhalter 1"/>
          <p:cNvSpPr>
            <a:spLocks noGrp="1"/>
          </p:cNvSpPr>
          <p:nvPr>
            <p:ph type="ftr" sz="quarter" idx="11"/>
          </p:nvPr>
        </p:nvSpPr>
        <p:spPr bwMode="auto"/>
        <p:txBody>
          <a:bodyPr/>
          <a:lstStyle/>
          <a:p>
            <a:pPr>
              <a:defRPr/>
            </a:pPr>
            <a:endParaRPr lang="de-DE"/>
          </a:p>
        </p:txBody>
      </p:sp>
    </p:spTree>
    <p:extLst>
      <p:ext uri="{BB962C8B-B14F-4D97-AF65-F5344CB8AC3E}">
        <p14:creationId xmlns:p14="http://schemas.microsoft.com/office/powerpoint/2010/main" val="160896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Foliennummernplatzhalter 4"/>
          <p:cNvSpPr>
            <a:spLocks noGrp="1"/>
          </p:cNvSpPr>
          <p:nvPr>
            <p:ph type="sldNum" sz="quarter" idx="10"/>
          </p:nvPr>
        </p:nvSpPr>
        <p:spPr bwMode="auto"/>
        <p:txBody>
          <a:bodyPr/>
          <a:lstStyle/>
          <a:p>
            <a:pPr>
              <a:defRPr/>
            </a:pPr>
            <a:fld id="{6D79B608-30BF-4780-AD74-2A39D90104E2}" type="slidenum">
              <a:rPr lang="de-DE"/>
              <a:pPr>
                <a:defRPr/>
              </a:pPr>
              <a:t>7</a:t>
            </a:fld>
            <a:endParaRPr lang="de-DE"/>
          </a:p>
        </p:txBody>
      </p:sp>
      <p:sp>
        <p:nvSpPr>
          <p:cNvPr id="5" name="Titel 7"/>
          <p:cNvSpPr>
            <a:spLocks noGrp="1"/>
          </p:cNvSpPr>
          <p:nvPr>
            <p:ph type="title"/>
          </p:nvPr>
        </p:nvSpPr>
        <p:spPr bwMode="auto"/>
        <p:txBody>
          <a:bodyPr/>
          <a:lstStyle/>
          <a:p>
            <a:pPr>
              <a:defRPr/>
            </a:pPr>
            <a:r>
              <a:rPr lang="de-DE" dirty="0"/>
              <a:t>Kriterien einer guten Fragestellung II </a:t>
            </a:r>
          </a:p>
        </p:txBody>
      </p:sp>
      <p:sp>
        <p:nvSpPr>
          <p:cNvPr id="9" name="Inhaltsplatzhalter 8"/>
          <p:cNvSpPr>
            <a:spLocks noGrp="1"/>
          </p:cNvSpPr>
          <p:nvPr>
            <p:ph idx="12"/>
          </p:nvPr>
        </p:nvSpPr>
        <p:spPr>
          <a:xfrm>
            <a:off x="2038872" y="2970213"/>
            <a:ext cx="20212125" cy="9848850"/>
          </a:xfrm>
        </p:spPr>
        <p:txBody>
          <a:bodyPr/>
          <a:lstStyle/>
          <a:p>
            <a:pPr lvl="4">
              <a:buNone/>
            </a:pPr>
            <a:endParaRPr lang="de-DE" sz="4600" i="1" dirty="0"/>
          </a:p>
          <a:p>
            <a:pPr lvl="4">
              <a:buNone/>
            </a:pPr>
            <a:r>
              <a:rPr lang="de-DE" sz="4600" i="1" dirty="0"/>
              <a:t>Eine Fragestellung…</a:t>
            </a:r>
          </a:p>
          <a:p>
            <a:pPr lvl="3">
              <a:spcAft>
                <a:spcPts val="600"/>
              </a:spcAft>
            </a:pPr>
            <a:r>
              <a:rPr lang="de-DE" dirty="0"/>
              <a:t>ist in einem klar definierten Themengebiet innerhalb Deiner wissenschaftlichen Disziplin verankert.</a:t>
            </a:r>
          </a:p>
          <a:p>
            <a:pPr lvl="3">
              <a:spcAft>
                <a:spcPts val="600"/>
              </a:spcAft>
              <a:buFont typeface="Arial" pitchFamily="34" charset="0"/>
              <a:buChar char="•"/>
            </a:pPr>
            <a:r>
              <a:rPr lang="de-DE" dirty="0"/>
              <a:t>ist verständlich durch eine klare und präzise Formulierung (inkl. Fragepronomen).</a:t>
            </a:r>
          </a:p>
          <a:p>
            <a:pPr lvl="3">
              <a:spcAft>
                <a:spcPts val="600"/>
              </a:spcAft>
              <a:buFont typeface="Arial" pitchFamily="34" charset="0"/>
              <a:buChar char="•"/>
            </a:pPr>
            <a:r>
              <a:rPr lang="de-DE" dirty="0"/>
              <a:t>hat einen eindeutig identifizierbaren Gegenstand.</a:t>
            </a:r>
          </a:p>
          <a:p>
            <a:pPr lvl="3">
              <a:buNone/>
            </a:pPr>
            <a:endParaRPr lang="de-DE" sz="4600" dirty="0"/>
          </a:p>
          <a:p>
            <a:pPr lvl="3">
              <a:buNone/>
            </a:pPr>
            <a:r>
              <a:rPr lang="de-DE" sz="4600" i="1" dirty="0"/>
              <a:t>Die Antwort auf Deine Fragestellung… </a:t>
            </a:r>
          </a:p>
          <a:p>
            <a:pPr lvl="3">
              <a:spcAft>
                <a:spcPts val="600"/>
              </a:spcAft>
            </a:pPr>
            <a:r>
              <a:rPr lang="de-DE" dirty="0"/>
              <a:t>entspricht den Kriterien für Wissenschaftlichkeit </a:t>
            </a:r>
            <a:r>
              <a:rPr lang="de-DE" dirty="0">
                <a:sym typeface="Wingdings" panose="05000000000000000000" pitchFamily="2" charset="2"/>
              </a:rPr>
              <a:t>mit fachlichen Methoden begründbar</a:t>
            </a:r>
            <a:endParaRPr lang="de-DE" dirty="0"/>
          </a:p>
          <a:p>
            <a:pPr lvl="3">
              <a:spcAft>
                <a:spcPts val="600"/>
              </a:spcAft>
              <a:buFont typeface="Arial" pitchFamily="34" charset="0"/>
              <a:buChar char="•"/>
            </a:pPr>
            <a:r>
              <a:rPr lang="de-DE" dirty="0"/>
              <a:t>ist selbst ein Bestandteil der Wissenschaft bzw. des wissenschaftlichen Diskurses in Deinem Fach.</a:t>
            </a:r>
          </a:p>
          <a:p>
            <a:pPr lvl="3">
              <a:spcAft>
                <a:spcPts val="600"/>
              </a:spcAft>
              <a:buFont typeface="Arial" pitchFamily="34" charset="0"/>
              <a:buChar char="•"/>
            </a:pPr>
            <a:r>
              <a:rPr lang="de-DE" dirty="0"/>
              <a:t>ist nicht offensichtlich </a:t>
            </a:r>
            <a:r>
              <a:rPr lang="de-DE" dirty="0">
                <a:sym typeface="Wingdings" panose="05000000000000000000" pitchFamily="2" charset="2"/>
              </a:rPr>
              <a:t> kein einfaches „Ja“ oder Nein“ als Antwort</a:t>
            </a:r>
          </a:p>
          <a:p>
            <a:pPr lvl="3">
              <a:spcAft>
                <a:spcPts val="600"/>
              </a:spcAft>
              <a:buFont typeface="Arial" pitchFamily="34" charset="0"/>
              <a:buChar char="•"/>
            </a:pPr>
            <a:r>
              <a:rPr lang="de-DE" dirty="0">
                <a:sym typeface="Wingdings" panose="05000000000000000000" pitchFamily="2" charset="2"/>
              </a:rPr>
              <a:t>lässt sich mit Daten/Quellen belegen</a:t>
            </a:r>
            <a:endParaRPr lang="de-DE" dirty="0"/>
          </a:p>
          <a:p>
            <a:pPr lvl="3">
              <a:buFont typeface="Arial" pitchFamily="34" charset="0"/>
              <a:buChar char="•"/>
            </a:pPr>
            <a:endParaRPr lang="de-DE" sz="4600" dirty="0"/>
          </a:p>
          <a:p>
            <a:endParaRPr lang="de-DE" dirty="0"/>
          </a:p>
        </p:txBody>
      </p:sp>
      <p:sp>
        <p:nvSpPr>
          <p:cNvPr id="4" name="Fußzeilenplatzhalter 1"/>
          <p:cNvSpPr>
            <a:spLocks noGrp="1"/>
          </p:cNvSpPr>
          <p:nvPr>
            <p:ph type="ftr" sz="quarter" idx="11"/>
          </p:nvPr>
        </p:nvSpPr>
        <p:spPr bwMode="auto"/>
        <p:txBody>
          <a:bodyPr/>
          <a:lstStyle/>
          <a:p>
            <a:pPr>
              <a:defRPr/>
            </a:pPr>
            <a:endParaRPr lang="de-DE"/>
          </a:p>
        </p:txBody>
      </p:sp>
    </p:spTree>
    <p:extLst>
      <p:ext uri="{BB962C8B-B14F-4D97-AF65-F5344CB8AC3E}">
        <p14:creationId xmlns:p14="http://schemas.microsoft.com/office/powerpoint/2010/main" val="4194660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E8962AA-55CD-F391-A3B8-E709FC9D5232}"/>
              </a:ext>
            </a:extLst>
          </p:cNvPr>
          <p:cNvSpPr>
            <a:spLocks noGrp="1"/>
          </p:cNvSpPr>
          <p:nvPr>
            <p:ph type="sldNum" sz="quarter" idx="10"/>
          </p:nvPr>
        </p:nvSpPr>
        <p:spPr/>
        <p:txBody>
          <a:bodyPr/>
          <a:lstStyle/>
          <a:p>
            <a:pPr>
              <a:defRPr/>
            </a:pPr>
            <a:fld id="{6D79B608-30BF-4780-AD74-2A39D90104E2}" type="slidenum">
              <a:rPr lang="de-DE" altLang="de-DE" smtClean="0"/>
              <a:pPr>
                <a:defRPr/>
              </a:pPr>
              <a:t>8</a:t>
            </a:fld>
            <a:endParaRPr lang="de-DE" altLang="de-DE" dirty="0"/>
          </a:p>
        </p:txBody>
      </p:sp>
      <p:sp>
        <p:nvSpPr>
          <p:cNvPr id="2" name="Titel 1">
            <a:extLst>
              <a:ext uri="{FF2B5EF4-FFF2-40B4-BE49-F238E27FC236}">
                <a16:creationId xmlns:a16="http://schemas.microsoft.com/office/drawing/2014/main" id="{64B195A4-39B6-43AE-A3E2-F4BE94024C3C}"/>
              </a:ext>
            </a:extLst>
          </p:cNvPr>
          <p:cNvSpPr>
            <a:spLocks noGrp="1"/>
          </p:cNvSpPr>
          <p:nvPr>
            <p:ph type="title"/>
          </p:nvPr>
        </p:nvSpPr>
        <p:spPr/>
        <p:txBody>
          <a:bodyPr lIns="217709" tIns="108855" rIns="217709" bIns="108855"/>
          <a:lstStyle/>
          <a:p>
            <a:r>
              <a:rPr lang="de-DE" dirty="0"/>
              <a:t>Fragetypen</a:t>
            </a:r>
          </a:p>
        </p:txBody>
      </p:sp>
      <p:sp>
        <p:nvSpPr>
          <p:cNvPr id="3" name="Inhaltsplatzhalter 2">
            <a:extLst>
              <a:ext uri="{FF2B5EF4-FFF2-40B4-BE49-F238E27FC236}">
                <a16:creationId xmlns:a16="http://schemas.microsoft.com/office/drawing/2014/main" id="{D26F7B3D-58DB-4F11-99CA-7DE09BD7D16D}"/>
              </a:ext>
            </a:extLst>
          </p:cNvPr>
          <p:cNvSpPr>
            <a:spLocks noGrp="1"/>
          </p:cNvSpPr>
          <p:nvPr>
            <p:ph idx="4294967295"/>
          </p:nvPr>
        </p:nvSpPr>
        <p:spPr>
          <a:xfrm>
            <a:off x="1219200" y="2249488"/>
            <a:ext cx="21945600" cy="10081120"/>
          </a:xfrm>
          <a:prstGeom prst="rect">
            <a:avLst/>
          </a:prstGeom>
        </p:spPr>
        <p:txBody>
          <a:bodyPr lIns="217709" tIns="108855" rIns="217709" bIns="108855"/>
          <a:lstStyle/>
          <a:p>
            <a:pPr marL="0" indent="0"/>
            <a:endParaRPr lang="de-DE" dirty="0"/>
          </a:p>
          <a:p>
            <a:pPr marL="0" indent="0"/>
            <a:endParaRPr lang="de-DE" dirty="0"/>
          </a:p>
          <a:p>
            <a:pPr marL="0" indent="0"/>
            <a:r>
              <a:rPr lang="de-DE" dirty="0"/>
              <a:t>	</a:t>
            </a:r>
            <a:r>
              <a:rPr lang="de-DE" b="1" dirty="0"/>
              <a:t>Fragewörter beeinflussen, welches </a:t>
            </a:r>
            <a:r>
              <a:rPr lang="de-DE" b="1"/>
              <a:t>Bearbeitungsverfahren Lesende </a:t>
            </a:r>
            <a:r>
              <a:rPr lang="de-DE" b="1" dirty="0"/>
              <a:t>erwarten!</a:t>
            </a:r>
          </a:p>
          <a:p>
            <a:pPr marL="0" indent="0"/>
            <a:endParaRPr lang="de-DE" dirty="0"/>
          </a:p>
          <a:p>
            <a:pPr lvl="4">
              <a:spcAft>
                <a:spcPts val="1200"/>
              </a:spcAft>
              <a:buFont typeface="Arial" pitchFamily="34" charset="0"/>
              <a:buChar char="•"/>
            </a:pPr>
            <a:r>
              <a:rPr lang="de-DE" sz="4800" dirty="0"/>
              <a:t>Was, welche, etc.    → deskriptiv</a:t>
            </a:r>
          </a:p>
          <a:p>
            <a:pPr lvl="4">
              <a:spcAft>
                <a:spcPts val="1200"/>
              </a:spcAft>
              <a:buFont typeface="Arial" pitchFamily="34" charset="0"/>
              <a:buChar char="•"/>
            </a:pPr>
            <a:r>
              <a:rPr lang="de-DE" sz="4800" dirty="0"/>
              <a:t>Warum, weshalb     → Ursachen nachgehen</a:t>
            </a:r>
          </a:p>
          <a:p>
            <a:pPr lvl="4">
              <a:spcAft>
                <a:spcPts val="1200"/>
              </a:spcAft>
              <a:buFont typeface="Arial" pitchFamily="34" charset="0"/>
              <a:buChar char="•"/>
            </a:pPr>
            <a:r>
              <a:rPr lang="de-DE" sz="4800" dirty="0"/>
              <a:t>Inwiefern, wie, etc.  → analytisch</a:t>
            </a:r>
          </a:p>
        </p:txBody>
      </p:sp>
      <p:sp>
        <p:nvSpPr>
          <p:cNvPr id="5" name="Fußzeilenplatzhalter 4">
            <a:extLst>
              <a:ext uri="{FF2B5EF4-FFF2-40B4-BE49-F238E27FC236}">
                <a16:creationId xmlns:a16="http://schemas.microsoft.com/office/drawing/2014/main" id="{55552470-6CC1-4DFC-9C1C-0FB8AD95F2DC}"/>
              </a:ext>
            </a:extLst>
          </p:cNvPr>
          <p:cNvSpPr>
            <a:spLocks noGrp="1"/>
          </p:cNvSpPr>
          <p:nvPr>
            <p:ph type="ftr" sz="quarter" idx="11"/>
          </p:nvPr>
        </p:nvSpPr>
        <p:spPr/>
        <p:txBody>
          <a:bodyPr lIns="217709" tIns="108855" rIns="217709" bIns="108855"/>
          <a:lstStyle/>
          <a:p>
            <a:endParaRPr lang="de-DE"/>
          </a:p>
        </p:txBody>
      </p:sp>
    </p:spTree>
    <p:extLst>
      <p:ext uri="{BB962C8B-B14F-4D97-AF65-F5344CB8AC3E}">
        <p14:creationId xmlns:p14="http://schemas.microsoft.com/office/powerpoint/2010/main" val="521773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9559D879-AE38-4D0A-9BB7-DE9E9B0BEA9E}"/>
              </a:ext>
            </a:extLst>
          </p:cNvPr>
          <p:cNvSpPr>
            <a:spLocks noGrp="1"/>
          </p:cNvSpPr>
          <p:nvPr>
            <p:ph type="sldNum" sz="quarter" idx="10"/>
          </p:nvPr>
        </p:nvSpPr>
        <p:spPr/>
        <p:txBody>
          <a:bodyPr/>
          <a:lstStyle/>
          <a:p>
            <a:pPr>
              <a:defRPr/>
            </a:pPr>
            <a:fld id="{6D79B608-30BF-4780-AD74-2A39D90104E2}" type="slidenum">
              <a:rPr lang="de-DE" smtClean="0"/>
              <a:pPr>
                <a:defRPr/>
              </a:pPr>
              <a:t>9</a:t>
            </a:fld>
            <a:endParaRPr lang="de-DE"/>
          </a:p>
        </p:txBody>
      </p:sp>
      <p:sp>
        <p:nvSpPr>
          <p:cNvPr id="4" name="Titel 3">
            <a:extLst>
              <a:ext uri="{FF2B5EF4-FFF2-40B4-BE49-F238E27FC236}">
                <a16:creationId xmlns:a16="http://schemas.microsoft.com/office/drawing/2014/main" id="{FAA28DA4-BE5B-45A6-9804-DEDD658B2713}"/>
              </a:ext>
            </a:extLst>
          </p:cNvPr>
          <p:cNvSpPr>
            <a:spLocks noGrp="1"/>
          </p:cNvSpPr>
          <p:nvPr>
            <p:ph type="title"/>
          </p:nvPr>
        </p:nvSpPr>
        <p:spPr/>
        <p:txBody>
          <a:bodyPr/>
          <a:lstStyle/>
          <a:p>
            <a:r>
              <a:rPr lang="de-DE" dirty="0"/>
              <a:t>Wie entwickle ich eine Fragestellung?</a:t>
            </a:r>
          </a:p>
        </p:txBody>
      </p:sp>
      <p:sp>
        <p:nvSpPr>
          <p:cNvPr id="3" name="Inhaltsplatzhalter 2">
            <a:extLst>
              <a:ext uri="{FF2B5EF4-FFF2-40B4-BE49-F238E27FC236}">
                <a16:creationId xmlns:a16="http://schemas.microsoft.com/office/drawing/2014/main" id="{1D7A44B0-6CAA-4205-A05E-15A0574B49A1}"/>
              </a:ext>
            </a:extLst>
          </p:cNvPr>
          <p:cNvSpPr>
            <a:spLocks noGrp="1"/>
          </p:cNvSpPr>
          <p:nvPr>
            <p:ph idx="12"/>
          </p:nvPr>
        </p:nvSpPr>
        <p:spPr/>
        <p:txBody>
          <a:bodyPr/>
          <a:lstStyle/>
          <a:p>
            <a:endParaRPr lang="de-DE" dirty="0"/>
          </a:p>
          <a:p>
            <a:r>
              <a:rPr lang="de-DE" dirty="0"/>
              <a:t>Das Entwickeln einer Fragestellung…</a:t>
            </a:r>
          </a:p>
          <a:p>
            <a:pPr marL="1225550" lvl="1" indent="-571500">
              <a:buFont typeface="Arial" panose="020B0604020202020204" pitchFamily="34" charset="0"/>
              <a:buChar char="•"/>
            </a:pPr>
            <a:r>
              <a:rPr lang="de-DE" dirty="0"/>
              <a:t>ist ein eigener Arbeitsschritt und ein längerer Prozess,</a:t>
            </a:r>
          </a:p>
          <a:p>
            <a:pPr marL="1225550" lvl="1" indent="-571500">
              <a:buFont typeface="Arial" panose="020B0604020202020204" pitchFamily="34" charset="0"/>
              <a:buChar char="•"/>
            </a:pPr>
            <a:r>
              <a:rPr lang="de-DE" dirty="0"/>
              <a:t>beinhaltet viele Teilprozesse</a:t>
            </a:r>
          </a:p>
          <a:p>
            <a:pPr marL="1225550" lvl="1" indent="-571500">
              <a:buFont typeface="Arial" panose="020B0604020202020204" pitchFamily="34" charset="0"/>
              <a:buChar char="•"/>
            </a:pPr>
            <a:r>
              <a:rPr lang="de-DE" dirty="0"/>
              <a:t>und kann wiederum in kleinere Arbeitsschritte eingeteilt werden</a:t>
            </a:r>
          </a:p>
          <a:p>
            <a:pPr lvl="1" indent="0">
              <a:buNone/>
            </a:pPr>
            <a:endParaRPr lang="de-DE" dirty="0"/>
          </a:p>
          <a:p>
            <a:endParaRPr lang="de-DE" dirty="0"/>
          </a:p>
          <a:p>
            <a:r>
              <a:rPr lang="de-DE" dirty="0"/>
              <a:t>Erleichterung der Entwicklung einer Fragestellung durch Aufteilung in</a:t>
            </a:r>
          </a:p>
          <a:p>
            <a:pPr lvl="2"/>
            <a:r>
              <a:rPr lang="de-DE" dirty="0"/>
              <a:t>Brainstorming: Sammeln von Vorwissen, Ideen, Fragen, möglichen Pfaden</a:t>
            </a:r>
          </a:p>
          <a:p>
            <a:pPr lvl="2"/>
            <a:r>
              <a:rPr lang="de-DE" dirty="0"/>
              <a:t>Eingrenzung: Identifizierung eines präferierten Pfades durch Ausschluss </a:t>
            </a:r>
            <a:r>
              <a:rPr lang="de-DE"/>
              <a:t>der anderen</a:t>
            </a:r>
            <a:endParaRPr lang="de-DE" dirty="0"/>
          </a:p>
        </p:txBody>
      </p:sp>
      <p:sp>
        <p:nvSpPr>
          <p:cNvPr id="2" name="Fußzeilenplatzhalter 1">
            <a:extLst>
              <a:ext uri="{FF2B5EF4-FFF2-40B4-BE49-F238E27FC236}">
                <a16:creationId xmlns:a16="http://schemas.microsoft.com/office/drawing/2014/main" id="{BBDF509C-352D-4110-8209-5D8F02C2319F}"/>
              </a:ext>
            </a:extLst>
          </p:cNvPr>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223503589"/>
      </p:ext>
    </p:extLst>
  </p:cSld>
  <p:clrMapOvr>
    <a:masterClrMapping/>
  </p:clrMapOvr>
</p:sld>
</file>

<file path=ppt/theme/theme1.xml><?xml version="1.0" encoding="utf-8"?>
<a:theme xmlns:a="http://schemas.openxmlformats.org/drawingml/2006/main" name="GU-Design">
  <a:themeElements>
    <a:clrScheme name="GU-CD-Farben">
      <a:dk1>
        <a:srgbClr val="00618F"/>
      </a:dk1>
      <a:lt1>
        <a:srgbClr val="FFFFFF"/>
      </a:lt1>
      <a:dk2>
        <a:srgbClr val="4D4B46"/>
      </a:dk2>
      <a:lt2>
        <a:srgbClr val="F8F6F5"/>
      </a:lt2>
      <a:accent1>
        <a:srgbClr val="00618F"/>
      </a:accent1>
      <a:accent2>
        <a:srgbClr val="E4E3DD"/>
      </a:accent2>
      <a:accent3>
        <a:srgbClr val="A5AB52"/>
      </a:accent3>
      <a:accent4>
        <a:srgbClr val="4D4B46"/>
      </a:accent4>
      <a:accent5>
        <a:srgbClr val="B3062C"/>
      </a:accent5>
      <a:accent6>
        <a:srgbClr val="EC6707"/>
      </a:accent6>
      <a:hlink>
        <a:srgbClr val="48A9DA"/>
      </a:hlink>
      <a:folHlink>
        <a:srgbClr val="00618F"/>
      </a:folHlink>
    </a:clrScheme>
    <a:fontScheme name="Goethe-Schriften">
      <a:majorFont>
        <a:latin typeface="Arial Narrow"/>
        <a:ea typeface="Arial Narrow"/>
        <a:cs typeface="Arial Narrow"/>
      </a:majorFont>
      <a:minorFont>
        <a:latin typeface="Arial Narrow"/>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508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91440" rIns="91440" bIns="9144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de-DE" altLang="de-DE" sz="28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defPPr>
      </a:lstStyle>
    </a:spDef>
    <a:lnDef>
      <a:spPr bwMode="auto">
        <a:xfrm>
          <a:off x="0" y="0"/>
          <a:ext cx="1" cy="1"/>
        </a:xfrm>
        <a:custGeom>
          <a:avLst/>
          <a:gdLst/>
          <a:ahLst/>
          <a:cxnLst/>
          <a:rect l="0" t="0" r="0" b="0"/>
          <a:pathLst/>
        </a:custGeom>
        <a:solidFill>
          <a:srgbClr val="FFFFFF"/>
        </a:solidFill>
        <a:ln w="508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91440" rIns="91440" bIns="9144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de-DE" altLang="de-DE" sz="28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defPPr>
      </a:lstStyle>
    </a:lnDef>
    <a:txDef>
      <a:spPr>
        <a:noFill/>
      </a:spPr>
      <a:bodyPr wrap="square" rtlCol="0">
        <a:spAutoFit/>
      </a:bodyPr>
      <a:lstStyle>
        <a:defPPr>
          <a:defRPr sz="4400" dirty="0" err="1" smtClean="0">
            <a:solidFill>
              <a:schemeClr val="tx2">
                <a:lumMod val="50000"/>
              </a:schemeClr>
            </a:solidFill>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004F8F"/>
      </a:accent1>
      <a:accent2>
        <a:srgbClr val="E4E3DD"/>
      </a:accent2>
      <a:accent3>
        <a:srgbClr val="FFFFFF"/>
      </a:accent3>
      <a:accent4>
        <a:srgbClr val="000000"/>
      </a:accent4>
      <a:accent5>
        <a:srgbClr val="AAB2C6"/>
      </a:accent5>
      <a:accent6>
        <a:srgbClr val="CFCEC8"/>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1728</Words>
  <Application>Microsoft Office PowerPoint</Application>
  <PresentationFormat>Benutzerdefiniert</PresentationFormat>
  <Paragraphs>213</Paragraphs>
  <Slides>21</Slides>
  <Notes>14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21</vt:i4>
      </vt:variant>
    </vt:vector>
  </HeadingPairs>
  <TitlesOfParts>
    <vt:vector size="30" baseType="lpstr">
      <vt:lpstr>Arial</vt:lpstr>
      <vt:lpstr>Arial Narrow</vt:lpstr>
      <vt:lpstr>Avenir Roman</vt:lpstr>
      <vt:lpstr>Calibri</vt:lpstr>
      <vt:lpstr>Courier New</vt:lpstr>
      <vt:lpstr>Georgia</vt:lpstr>
      <vt:lpstr>Symbol</vt:lpstr>
      <vt:lpstr>Wingdings</vt:lpstr>
      <vt:lpstr>GU-Design</vt:lpstr>
      <vt:lpstr>Seminarintegriertes Training zur Entwicklung von Fragestellungen</vt:lpstr>
      <vt:lpstr>Ablauf der heutigen Sitzung</vt:lpstr>
      <vt:lpstr>Aktivierung von Wissen </vt:lpstr>
      <vt:lpstr>Stufenmodell</vt:lpstr>
      <vt:lpstr>Unterscheidung: Thema, Fragestellung und Forschungsfragen</vt:lpstr>
      <vt:lpstr>Kriterien einer guten Fragestellung I </vt:lpstr>
      <vt:lpstr>Kriterien einer guten Fragestellung II </vt:lpstr>
      <vt:lpstr>Fragetypen</vt:lpstr>
      <vt:lpstr>Wie entwickle ich eine Fragestellung?</vt:lpstr>
      <vt:lpstr>Überblick über die vier Schritte zur Formulierung der Fragestellung II</vt:lpstr>
      <vt:lpstr>Was bedeutet das?</vt:lpstr>
      <vt:lpstr>Schreibtypentest</vt:lpstr>
      <vt:lpstr>Der Schreibtypentest Was bedeutet das für euren Schreibprozess?</vt:lpstr>
      <vt:lpstr>Phasen des Schreibprozesses I</vt:lpstr>
      <vt:lpstr>Der Schreibprozess - Das Stufenmodell</vt:lpstr>
      <vt:lpstr>Methodenauswahl II</vt:lpstr>
      <vt:lpstr>Austausch in Kleingruppen (10 Minuten)</vt:lpstr>
      <vt:lpstr>Der Schreibprozess rekursiv</vt:lpstr>
      <vt:lpstr>Weitere Angebote des Schreibzentrums</vt:lpstr>
      <vt:lpstr>Evaluation  https://tinygu.de/q4yqU  </vt:lpstr>
      <vt:lpstr>  Vielen Dank für eure Mitarbeit!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Arkadij Schewtschenko</dc:creator>
  <cp:lastModifiedBy>hvtzx8grkd@goetheuniversitaet.onmicrosoft.com</cp:lastModifiedBy>
  <cp:revision>96</cp:revision>
  <dcterms:modified xsi:type="dcterms:W3CDTF">2025-05-12T08:24:50Z</dcterms:modified>
</cp:coreProperties>
</file>