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0" r:id="rId4"/>
    <p:sldId id="259" r:id="rId5"/>
    <p:sldId id="257" r:id="rId6"/>
    <p:sldId id="261" r:id="rId7"/>
    <p:sldId id="263" r:id="rId8"/>
    <p:sldId id="262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FBEA0-4DAB-4EE8-9C55-FF21AD4FEF8B}" type="datetimeFigureOut">
              <a:rPr lang="de-DE" smtClean="0"/>
              <a:t>12.11.2020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CE486-5E4B-43B8-8339-46C92FE0023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0535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FBEA0-4DAB-4EE8-9C55-FF21AD4FEF8B}" type="datetimeFigureOut">
              <a:rPr lang="de-DE" smtClean="0"/>
              <a:t>12.11.2020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CE486-5E4B-43B8-8339-46C92FE0023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725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FBEA0-4DAB-4EE8-9C55-FF21AD4FEF8B}" type="datetimeFigureOut">
              <a:rPr lang="de-DE" smtClean="0"/>
              <a:t>12.11.2020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CE486-5E4B-43B8-8339-46C92FE0023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773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FBEA0-4DAB-4EE8-9C55-FF21AD4FEF8B}" type="datetimeFigureOut">
              <a:rPr lang="de-DE" smtClean="0"/>
              <a:t>12.11.2020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CE486-5E4B-43B8-8339-46C92FE0023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3603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FBEA0-4DAB-4EE8-9C55-FF21AD4FEF8B}" type="datetimeFigureOut">
              <a:rPr lang="de-DE" smtClean="0"/>
              <a:t>12.11.2020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CE486-5E4B-43B8-8339-46C92FE0023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8348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FBEA0-4DAB-4EE8-9C55-FF21AD4FEF8B}" type="datetimeFigureOut">
              <a:rPr lang="de-DE" smtClean="0"/>
              <a:t>12.11.2020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CE486-5E4B-43B8-8339-46C92FE0023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6929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FBEA0-4DAB-4EE8-9C55-FF21AD4FEF8B}" type="datetimeFigureOut">
              <a:rPr lang="de-DE" smtClean="0"/>
              <a:t>12.11.2020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CE486-5E4B-43B8-8339-46C92FE0023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9068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FBEA0-4DAB-4EE8-9C55-FF21AD4FEF8B}" type="datetimeFigureOut">
              <a:rPr lang="de-DE" smtClean="0"/>
              <a:t>12.11.2020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CE486-5E4B-43B8-8339-46C92FE0023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7136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FBEA0-4DAB-4EE8-9C55-FF21AD4FEF8B}" type="datetimeFigureOut">
              <a:rPr lang="de-DE" smtClean="0"/>
              <a:t>12.11.2020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CE486-5E4B-43B8-8339-46C92FE0023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4264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FBEA0-4DAB-4EE8-9C55-FF21AD4FEF8B}" type="datetimeFigureOut">
              <a:rPr lang="de-DE" smtClean="0"/>
              <a:t>12.11.2020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CE486-5E4B-43B8-8339-46C92FE0023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8219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FBEA0-4DAB-4EE8-9C55-FF21AD4FEF8B}" type="datetimeFigureOut">
              <a:rPr lang="de-DE" smtClean="0"/>
              <a:t>12.11.2020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CE486-5E4B-43B8-8339-46C92FE0023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5019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BFBEA0-4DAB-4EE8-9C55-FF21AD4FEF8B}" type="datetimeFigureOut">
              <a:rPr lang="de-DE" smtClean="0"/>
              <a:t>12.11.2020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CCE486-5E4B-43B8-8339-46C92FE0023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463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94E98B87-CE75-4DD7-B720-271E0281F4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7207"/>
            <a:ext cx="12192000" cy="918270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E29DF28-9392-468E-BA83-62F7FE27D3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3267" y="2235200"/>
            <a:ext cx="9144000" cy="1655762"/>
          </a:xfrm>
        </p:spPr>
        <p:txBody>
          <a:bodyPr>
            <a:normAutofit fontScale="90000"/>
          </a:bodyPr>
          <a:lstStyle/>
          <a:p>
            <a:r>
              <a:rPr lang="de-DE" b="1" dirty="0">
                <a:latin typeface="Bembo" panose="02020502050201020203" pitchFamily="18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Antike Götterdarstellungen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43ACEF0-F104-4B63-B37E-CD4C9C5091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83267" y="3890962"/>
            <a:ext cx="9144000" cy="1121305"/>
          </a:xfrm>
        </p:spPr>
        <p:txBody>
          <a:bodyPr>
            <a:normAutofit/>
          </a:bodyPr>
          <a:lstStyle/>
          <a:p>
            <a:r>
              <a:rPr lang="de-DE" sz="4400" b="1" dirty="0">
                <a:latin typeface="Bembo" panose="02020502050201020203" pitchFamily="18" charset="0"/>
              </a:rPr>
              <a:t>-Artemis-</a:t>
            </a:r>
          </a:p>
        </p:txBody>
      </p:sp>
    </p:spTree>
    <p:extLst>
      <p:ext uri="{BB962C8B-B14F-4D97-AF65-F5344CB8AC3E}">
        <p14:creationId xmlns:p14="http://schemas.microsoft.com/office/powerpoint/2010/main" val="2944441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tx1"/>
            </a:gs>
            <a:gs pos="0">
              <a:schemeClr val="accent2">
                <a:lumMod val="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Inhaltsplatzhalter 22">
            <a:extLst>
              <a:ext uri="{FF2B5EF4-FFF2-40B4-BE49-F238E27FC236}">
                <a16:creationId xmlns:a16="http://schemas.microsoft.com/office/drawing/2014/main" id="{5BB839DF-133F-41C0-A00A-043D9AC99B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92693"/>
            <a:ext cx="10515600" cy="6905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2000" b="0" i="0" dirty="0">
                <a:solidFill>
                  <a:schemeClr val="bg1"/>
                </a:solidFill>
                <a:effectLst/>
                <a:latin typeface="Bembo" panose="02020502050201020203" pitchFamily="18" charset="0"/>
              </a:rPr>
              <a:t>Artemisstatue aus Ephesos, Römische Kopie aus dem 1.Jh. n.Chr.</a:t>
            </a:r>
          </a:p>
          <a:p>
            <a:pPr marL="0" indent="0" algn="ctr">
              <a:buNone/>
            </a:pPr>
            <a:r>
              <a:rPr lang="de-DE" sz="1200" dirty="0">
                <a:solidFill>
                  <a:schemeClr val="bg1"/>
                </a:solidFill>
                <a:latin typeface="Bembo" panose="02020502050201020203" pitchFamily="18" charset="0"/>
              </a:rPr>
              <a:t>Ephesus-Museum </a:t>
            </a:r>
            <a:r>
              <a:rPr lang="de-DE" sz="1200" dirty="0" err="1">
                <a:solidFill>
                  <a:schemeClr val="bg1"/>
                </a:solidFill>
                <a:latin typeface="Bembo" panose="02020502050201020203" pitchFamily="18" charset="0"/>
              </a:rPr>
              <a:t>Selçuk</a:t>
            </a:r>
            <a:endParaRPr lang="de-DE" sz="1200" dirty="0">
              <a:solidFill>
                <a:schemeClr val="bg1"/>
              </a:solidFill>
              <a:latin typeface="Bembo" panose="02020502050201020203" pitchFamily="18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8FD35B7-5E1C-4235-BB8B-BD12431E96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59" r="21172" b="8019"/>
          <a:stretch/>
        </p:blipFill>
        <p:spPr>
          <a:xfrm rot="5400000">
            <a:off x="3528926" y="857417"/>
            <a:ext cx="5134148" cy="408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724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tx1"/>
            </a:gs>
            <a:gs pos="0">
              <a:schemeClr val="accent2">
                <a:lumMod val="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Inhaltsplatzhalter 22">
            <a:extLst>
              <a:ext uri="{FF2B5EF4-FFF2-40B4-BE49-F238E27FC236}">
                <a16:creationId xmlns:a16="http://schemas.microsoft.com/office/drawing/2014/main" id="{5BB839DF-133F-41C0-A00A-043D9AC99B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7217" y="5735040"/>
            <a:ext cx="10515600" cy="63976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de-DE" sz="2000" b="0" i="0" dirty="0">
                <a:solidFill>
                  <a:schemeClr val="bg1"/>
                </a:solidFill>
                <a:effectLst/>
                <a:latin typeface="Bembo" panose="02020502050201020203" pitchFamily="18" charset="0"/>
              </a:rPr>
              <a:t>Artemis und </a:t>
            </a:r>
            <a:r>
              <a:rPr lang="de-DE" sz="2000" b="0" i="0" dirty="0" err="1">
                <a:solidFill>
                  <a:schemeClr val="bg1"/>
                </a:solidFill>
                <a:effectLst/>
                <a:latin typeface="Bembo" panose="02020502050201020203" pitchFamily="18" charset="0"/>
              </a:rPr>
              <a:t>Actaion</a:t>
            </a:r>
            <a:r>
              <a:rPr lang="de-DE" sz="2000" b="0" i="0" dirty="0">
                <a:solidFill>
                  <a:schemeClr val="bg1"/>
                </a:solidFill>
                <a:effectLst/>
                <a:latin typeface="Bembo" panose="02020502050201020203" pitchFamily="18" charset="0"/>
              </a:rPr>
              <a:t>, 5th Jh. v. Chr. </a:t>
            </a:r>
          </a:p>
          <a:p>
            <a:pPr marL="0" indent="0" algn="ctr">
              <a:buNone/>
            </a:pPr>
            <a:r>
              <a:rPr lang="de-DE" sz="1200" dirty="0">
                <a:solidFill>
                  <a:schemeClr val="bg1"/>
                </a:solidFill>
                <a:latin typeface="Bembo" panose="02020502050201020203" pitchFamily="18" charset="0"/>
              </a:rPr>
              <a:t>Museum </a:t>
            </a:r>
            <a:r>
              <a:rPr lang="de-DE" sz="1200" dirty="0" err="1">
                <a:solidFill>
                  <a:schemeClr val="bg1"/>
                </a:solidFill>
                <a:latin typeface="Bembo" panose="02020502050201020203" pitchFamily="18" charset="0"/>
              </a:rPr>
              <a:t>of</a:t>
            </a:r>
            <a:r>
              <a:rPr lang="de-DE" sz="1200" dirty="0">
                <a:solidFill>
                  <a:schemeClr val="bg1"/>
                </a:solidFill>
                <a:latin typeface="Bembo" panose="02020502050201020203" pitchFamily="18" charset="0"/>
              </a:rPr>
              <a:t> Fine </a:t>
            </a:r>
            <a:r>
              <a:rPr lang="de-DE" sz="1200" dirty="0" err="1">
                <a:solidFill>
                  <a:schemeClr val="bg1"/>
                </a:solidFill>
                <a:latin typeface="Bembo" panose="02020502050201020203" pitchFamily="18" charset="0"/>
              </a:rPr>
              <a:t>Arts</a:t>
            </a:r>
            <a:r>
              <a:rPr lang="de-DE" sz="1200" dirty="0">
                <a:solidFill>
                  <a:schemeClr val="bg1"/>
                </a:solidFill>
                <a:latin typeface="Bembo" panose="02020502050201020203" pitchFamily="18" charset="0"/>
              </a:rPr>
              <a:t>, Boston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E2B1A19-0C92-49D8-A704-D78054E901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281"/>
          <a:stretch/>
        </p:blipFill>
        <p:spPr>
          <a:xfrm>
            <a:off x="3037363" y="488158"/>
            <a:ext cx="6117273" cy="521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333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tx1"/>
            </a:gs>
            <a:gs pos="0">
              <a:schemeClr val="accent2">
                <a:lumMod val="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Inhaltsplatzhalter 22">
            <a:extLst>
              <a:ext uri="{FF2B5EF4-FFF2-40B4-BE49-F238E27FC236}">
                <a16:creationId xmlns:a16="http://schemas.microsoft.com/office/drawing/2014/main" id="{5BB839DF-133F-41C0-A00A-043D9AC99B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92693"/>
            <a:ext cx="10515600" cy="6905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2000" dirty="0" err="1">
                <a:solidFill>
                  <a:schemeClr val="bg1"/>
                </a:solidFill>
                <a:latin typeface="Bembo" panose="02020502050201020203" pitchFamily="18" charset="0"/>
              </a:rPr>
              <a:t>Didrachme</a:t>
            </a:r>
            <a:r>
              <a:rPr lang="de-DE" sz="2000" dirty="0">
                <a:solidFill>
                  <a:schemeClr val="bg1"/>
                </a:solidFill>
                <a:latin typeface="Bembo" panose="02020502050201020203" pitchFamily="18" charset="0"/>
              </a:rPr>
              <a:t> von Ephesos mit Bild der Göttin Artemis, ca. 258–202 v. Chr.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E9B7EC3-3D25-43D7-B892-DF794BC4D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240" y="702347"/>
            <a:ext cx="8605520" cy="4298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6824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tx1"/>
            </a:gs>
            <a:gs pos="0">
              <a:schemeClr val="accent2">
                <a:lumMod val="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Inhaltsplatzhalter 22">
            <a:extLst>
              <a:ext uri="{FF2B5EF4-FFF2-40B4-BE49-F238E27FC236}">
                <a16:creationId xmlns:a16="http://schemas.microsoft.com/office/drawing/2014/main" id="{5BB839DF-133F-41C0-A00A-043D9AC99B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995851"/>
            <a:ext cx="10515600" cy="521310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de-DE" sz="2000" dirty="0">
                <a:solidFill>
                  <a:schemeClr val="bg1"/>
                </a:solidFill>
                <a:latin typeface="Bembo" panose="02020502050201020203" pitchFamily="18" charset="0"/>
              </a:rPr>
              <a:t>Diana von Versailles, 1.-2. Jh. n. Chr.</a:t>
            </a:r>
          </a:p>
          <a:p>
            <a:pPr marL="0" indent="0" algn="ctr">
              <a:buNone/>
            </a:pPr>
            <a:r>
              <a:rPr lang="de-DE" sz="2000" dirty="0">
                <a:solidFill>
                  <a:schemeClr val="bg1"/>
                </a:solidFill>
                <a:latin typeface="Bembo" panose="02020502050201020203" pitchFamily="18" charset="0"/>
              </a:rPr>
              <a:t>Musée du Louvre, Paris</a:t>
            </a:r>
          </a:p>
        </p:txBody>
      </p:sp>
      <p:pic>
        <p:nvPicPr>
          <p:cNvPr id="1026" name="Picture 2" descr="Diana, Göttin der Jagd">
            <a:extLst>
              <a:ext uri="{FF2B5EF4-FFF2-40B4-BE49-F238E27FC236}">
                <a16:creationId xmlns:a16="http://schemas.microsoft.com/office/drawing/2014/main" id="{C65D65EB-7ED7-4932-96CA-00E7FC175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81" y="340839"/>
            <a:ext cx="3668597" cy="550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iana (Artemis) Huntress known as Diana of Versailles. The  “Seville-Palatine” type. Paris, Louvre Museum">
            <a:extLst>
              <a:ext uri="{FF2B5EF4-FFF2-40B4-BE49-F238E27FC236}">
                <a16:creationId xmlns:a16="http://schemas.microsoft.com/office/drawing/2014/main" id="{C9933789-568C-4F67-A4BB-96A40D86A2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4" r="3909"/>
          <a:stretch/>
        </p:blipFill>
        <p:spPr bwMode="auto">
          <a:xfrm>
            <a:off x="5064759" y="348778"/>
            <a:ext cx="6294170" cy="5490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1431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tx1"/>
            </a:gs>
            <a:gs pos="0">
              <a:schemeClr val="accent2">
                <a:lumMod val="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Inhaltsplatzhalter 22">
            <a:extLst>
              <a:ext uri="{FF2B5EF4-FFF2-40B4-BE49-F238E27FC236}">
                <a16:creationId xmlns:a16="http://schemas.microsoft.com/office/drawing/2014/main" id="{5BB839DF-133F-41C0-A00A-043D9AC99B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877399"/>
            <a:ext cx="10515600" cy="63976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de-DE" sz="2000" dirty="0">
                <a:solidFill>
                  <a:schemeClr val="bg1"/>
                </a:solidFill>
                <a:latin typeface="Bembo" panose="02020502050201020203" pitchFamily="18" charset="0"/>
              </a:rPr>
              <a:t>Peter Paul Rubens, </a:t>
            </a:r>
            <a:r>
              <a:rPr lang="de-DE" sz="2000" b="0" dirty="0">
                <a:solidFill>
                  <a:schemeClr val="bg1"/>
                </a:solidFill>
                <a:effectLst/>
                <a:latin typeface="Bembo" panose="02020502050201020203" pitchFamily="18" charset="0"/>
              </a:rPr>
              <a:t>Diana als Jägerin</a:t>
            </a:r>
            <a:r>
              <a:rPr lang="de-DE" sz="2000" b="0" i="0" dirty="0">
                <a:solidFill>
                  <a:schemeClr val="bg1"/>
                </a:solidFill>
                <a:effectLst/>
                <a:latin typeface="Bembo" panose="02020502050201020203" pitchFamily="18" charset="0"/>
              </a:rPr>
              <a:t>(1636-1639)</a:t>
            </a:r>
          </a:p>
          <a:p>
            <a:pPr marL="0" indent="0" algn="ctr">
              <a:buNone/>
            </a:pPr>
            <a:r>
              <a:rPr lang="de-DE" sz="2000" dirty="0">
                <a:solidFill>
                  <a:schemeClr val="bg1"/>
                </a:solidFill>
                <a:latin typeface="Bembo" panose="02020502050201020203" pitchFamily="18" charset="0"/>
              </a:rPr>
              <a:t>Musée du Louvre Lens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29CD58C-C76B-49C8-9DA7-89F8AF2A0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908" y="548921"/>
            <a:ext cx="9736183" cy="487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3651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tx1"/>
            </a:gs>
            <a:gs pos="0">
              <a:schemeClr val="accent2">
                <a:lumMod val="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Inhaltsplatzhalter 22">
            <a:extLst>
              <a:ext uri="{FF2B5EF4-FFF2-40B4-BE49-F238E27FC236}">
                <a16:creationId xmlns:a16="http://schemas.microsoft.com/office/drawing/2014/main" id="{5BB839DF-133F-41C0-A00A-043D9AC99B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046314"/>
            <a:ext cx="10515600" cy="6397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2000" dirty="0">
                <a:solidFill>
                  <a:schemeClr val="bg1"/>
                </a:solidFill>
                <a:latin typeface="Bembo" panose="02020502050201020203" pitchFamily="18" charset="0"/>
              </a:rPr>
              <a:t>Guillaume </a:t>
            </a:r>
            <a:r>
              <a:rPr lang="de-DE" sz="2000" dirty="0" err="1">
                <a:solidFill>
                  <a:schemeClr val="bg1"/>
                </a:solidFill>
                <a:latin typeface="Bembo" panose="02020502050201020203" pitchFamily="18" charset="0"/>
              </a:rPr>
              <a:t>Seignac</a:t>
            </a:r>
            <a:r>
              <a:rPr lang="de-DE" sz="2000" dirty="0">
                <a:solidFill>
                  <a:schemeClr val="bg1"/>
                </a:solidFill>
                <a:latin typeface="Bembo" panose="02020502050201020203" pitchFamily="18" charset="0"/>
              </a:rPr>
              <a:t>, Diana die Jägerin, Ende 19. – Anfang 20.Jh. </a:t>
            </a:r>
          </a:p>
          <a:p>
            <a:pPr marL="0" indent="0" algn="ctr">
              <a:buNone/>
            </a:pPr>
            <a:endParaRPr lang="de-DE" sz="2000" dirty="0">
              <a:solidFill>
                <a:schemeClr val="bg1"/>
              </a:solidFill>
              <a:latin typeface="Bembo" panose="02020502050201020203" pitchFamily="18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B48B17E-1640-491A-8312-541F1237D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71924"/>
            <a:ext cx="4724400" cy="570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12049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tx1"/>
            </a:gs>
            <a:gs pos="0">
              <a:schemeClr val="accent2">
                <a:lumMod val="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Inhaltsplatzhalter 22">
            <a:extLst>
              <a:ext uri="{FF2B5EF4-FFF2-40B4-BE49-F238E27FC236}">
                <a16:creationId xmlns:a16="http://schemas.microsoft.com/office/drawing/2014/main" id="{5BB839DF-133F-41C0-A00A-043D9AC99B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840" y="5877399"/>
            <a:ext cx="5471160" cy="6397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2000" dirty="0">
                <a:solidFill>
                  <a:schemeClr val="bg1"/>
                </a:solidFill>
                <a:latin typeface="Bembo" panose="02020502050201020203" pitchFamily="18" charset="0"/>
              </a:rPr>
              <a:t>NinjArt1st, Artemis (2015)</a:t>
            </a:r>
          </a:p>
        </p:txBody>
      </p:sp>
      <p:pic>
        <p:nvPicPr>
          <p:cNvPr id="2050" name="Picture 2" descr="Artemis">
            <a:extLst>
              <a:ext uri="{FF2B5EF4-FFF2-40B4-BE49-F238E27FC236}">
                <a16:creationId xmlns:a16="http://schemas.microsoft.com/office/drawing/2014/main" id="{2FDDE36D-D0A6-495F-A19C-08974720A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291" y="340839"/>
            <a:ext cx="3680188" cy="5258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upergiant hades | Tumblr">
            <a:extLst>
              <a:ext uri="{FF2B5EF4-FFF2-40B4-BE49-F238E27FC236}">
                <a16:creationId xmlns:a16="http://schemas.microsoft.com/office/drawing/2014/main" id="{51C1B4DC-9385-40D3-85EB-FAEA5D8C3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749" y="328263"/>
            <a:ext cx="4062548" cy="5271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Inhaltsplatzhalter 22">
            <a:extLst>
              <a:ext uri="{FF2B5EF4-FFF2-40B4-BE49-F238E27FC236}">
                <a16:creationId xmlns:a16="http://schemas.microsoft.com/office/drawing/2014/main" id="{8F5A18B4-80A0-4141-A56D-23AD89B57D0A}"/>
              </a:ext>
            </a:extLst>
          </p:cNvPr>
          <p:cNvSpPr txBox="1">
            <a:spLocks/>
          </p:cNvSpPr>
          <p:nvPr/>
        </p:nvSpPr>
        <p:spPr>
          <a:xfrm>
            <a:off x="6159731" y="5877399"/>
            <a:ext cx="5471160" cy="639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2000" dirty="0">
                <a:solidFill>
                  <a:schemeClr val="bg1"/>
                </a:solidFill>
                <a:latin typeface="Bembo" panose="02020502050201020203" pitchFamily="18" charset="0"/>
              </a:rPr>
              <a:t>Artemis im Spiel „Hades“ (2020)</a:t>
            </a:r>
          </a:p>
        </p:txBody>
      </p:sp>
    </p:spTree>
    <p:extLst>
      <p:ext uri="{BB962C8B-B14F-4D97-AF65-F5344CB8AC3E}">
        <p14:creationId xmlns:p14="http://schemas.microsoft.com/office/powerpoint/2010/main" val="37089459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119</Words>
  <Application>Microsoft Office PowerPoint</Application>
  <PresentationFormat>Breitbild</PresentationFormat>
  <Paragraphs>14</Paragraphs>
  <Slides>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3" baseType="lpstr">
      <vt:lpstr>Arial</vt:lpstr>
      <vt:lpstr>Bembo</vt:lpstr>
      <vt:lpstr>Calibri</vt:lpstr>
      <vt:lpstr>Calibri Light</vt:lpstr>
      <vt:lpstr>Office Theme</vt:lpstr>
      <vt:lpstr>Antike Götterdarstellungen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Antike Götterdarstellungen</dc:title>
  <dc:creator>Nadine Haas</dc:creator>
  <cp:lastModifiedBy>Nadine Haas</cp:lastModifiedBy>
  <cp:revision>25</cp:revision>
  <dcterms:created xsi:type="dcterms:W3CDTF">2020-10-07T20:15:43Z</dcterms:created>
  <dcterms:modified xsi:type="dcterms:W3CDTF">2020-11-12T16:56:18Z</dcterms:modified>
</cp:coreProperties>
</file>