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9" r:id="rId4"/>
    <p:sldId id="270" r:id="rId5"/>
    <p:sldId id="267" r:id="rId6"/>
    <p:sldId id="268" r:id="rId7"/>
    <p:sldId id="271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BEA0-4DAB-4EE8-9C55-FF21AD4FEF8B}" type="datetimeFigureOut">
              <a:rPr lang="de-DE" smtClean="0"/>
              <a:t>25.01.2021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E486-5E4B-43B8-8339-46C92FE002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535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BEA0-4DAB-4EE8-9C55-FF21AD4FEF8B}" type="datetimeFigureOut">
              <a:rPr lang="de-DE" smtClean="0"/>
              <a:t>25.01.2021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E486-5E4B-43B8-8339-46C92FE002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725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BEA0-4DAB-4EE8-9C55-FF21AD4FEF8B}" type="datetimeFigureOut">
              <a:rPr lang="de-DE" smtClean="0"/>
              <a:t>25.01.2021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E486-5E4B-43B8-8339-46C92FE002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773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BEA0-4DAB-4EE8-9C55-FF21AD4FEF8B}" type="datetimeFigureOut">
              <a:rPr lang="de-DE" smtClean="0"/>
              <a:t>25.01.2021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E486-5E4B-43B8-8339-46C92FE002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3603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BEA0-4DAB-4EE8-9C55-FF21AD4FEF8B}" type="datetimeFigureOut">
              <a:rPr lang="de-DE" smtClean="0"/>
              <a:t>25.01.2021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E486-5E4B-43B8-8339-46C92FE002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8348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BEA0-4DAB-4EE8-9C55-FF21AD4FEF8B}" type="datetimeFigureOut">
              <a:rPr lang="de-DE" smtClean="0"/>
              <a:t>25.01.2021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E486-5E4B-43B8-8339-46C92FE002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929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BEA0-4DAB-4EE8-9C55-FF21AD4FEF8B}" type="datetimeFigureOut">
              <a:rPr lang="de-DE" smtClean="0"/>
              <a:t>25.01.2021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E486-5E4B-43B8-8339-46C92FE002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9068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BEA0-4DAB-4EE8-9C55-FF21AD4FEF8B}" type="datetimeFigureOut">
              <a:rPr lang="de-DE" smtClean="0"/>
              <a:t>25.01.2021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E486-5E4B-43B8-8339-46C92FE002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136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BEA0-4DAB-4EE8-9C55-FF21AD4FEF8B}" type="datetimeFigureOut">
              <a:rPr lang="de-DE" smtClean="0"/>
              <a:t>25.01.2021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E486-5E4B-43B8-8339-46C92FE002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4264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BEA0-4DAB-4EE8-9C55-FF21AD4FEF8B}" type="datetimeFigureOut">
              <a:rPr lang="de-DE" smtClean="0"/>
              <a:t>25.01.2021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E486-5E4B-43B8-8339-46C92FE002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8219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BEA0-4DAB-4EE8-9C55-FF21AD4FEF8B}" type="datetimeFigureOut">
              <a:rPr lang="de-DE" smtClean="0"/>
              <a:t>25.01.2021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E486-5E4B-43B8-8339-46C92FE002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5019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FBEA0-4DAB-4EE8-9C55-FF21AD4FEF8B}" type="datetimeFigureOut">
              <a:rPr lang="de-DE" smtClean="0"/>
              <a:t>25.01.2021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CE486-5E4B-43B8-8339-46C92FE002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463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94E98B87-CE75-4DD7-B720-271E0281F4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33401"/>
            <a:ext cx="12192000" cy="918270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E29DF28-9392-468E-BA83-62F7FE27D3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3267" y="2235200"/>
            <a:ext cx="9144000" cy="1655762"/>
          </a:xfrm>
        </p:spPr>
        <p:txBody>
          <a:bodyPr>
            <a:normAutofit/>
          </a:bodyPr>
          <a:lstStyle/>
          <a:p>
            <a:r>
              <a:rPr lang="de-DE" b="1" dirty="0">
                <a:latin typeface="Bembo" panose="02020502050201020203" pitchFamily="18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Antike Götterdarstellungen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43ACEF0-F104-4B63-B37E-CD4C9C5091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3267" y="3890962"/>
            <a:ext cx="9144000" cy="1121305"/>
          </a:xfrm>
        </p:spPr>
        <p:txBody>
          <a:bodyPr>
            <a:normAutofit/>
          </a:bodyPr>
          <a:lstStyle/>
          <a:p>
            <a:r>
              <a:rPr lang="de-DE" sz="4400" b="1" dirty="0">
                <a:latin typeface="Bembo" panose="02020502050201020203" pitchFamily="18" charset="0"/>
              </a:rPr>
              <a:t>-Die Erinnyen-</a:t>
            </a:r>
          </a:p>
        </p:txBody>
      </p:sp>
    </p:spTree>
    <p:extLst>
      <p:ext uri="{BB962C8B-B14F-4D97-AF65-F5344CB8AC3E}">
        <p14:creationId xmlns:p14="http://schemas.microsoft.com/office/powerpoint/2010/main" val="2944441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chemeClr val="tx1"/>
            </a:gs>
            <a:gs pos="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2">
            <a:extLst>
              <a:ext uri="{FF2B5EF4-FFF2-40B4-BE49-F238E27FC236}">
                <a16:creationId xmlns:a16="http://schemas.microsoft.com/office/drawing/2014/main" id="{7C929FAB-A6B0-4509-A7EC-B9E2231AC290}"/>
              </a:ext>
            </a:extLst>
          </p:cNvPr>
          <p:cNvSpPr txBox="1">
            <a:spLocks/>
          </p:cNvSpPr>
          <p:nvPr/>
        </p:nvSpPr>
        <p:spPr>
          <a:xfrm>
            <a:off x="1373414" y="5630062"/>
            <a:ext cx="9445171" cy="706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Orestes und die </a:t>
            </a:r>
            <a:r>
              <a:rPr lang="de-DE" sz="1400" dirty="0" err="1">
                <a:solidFill>
                  <a:schemeClr val="bg1"/>
                </a:solidFill>
                <a:latin typeface="Bell MT" panose="02020503060305020303" pitchFamily="18" charset="0"/>
              </a:rPr>
              <a:t>Erinyen</a:t>
            </a: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, Griechische Vasenmalerei um 400 v.Chr.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- Museo </a:t>
            </a:r>
            <a:r>
              <a:rPr lang="de-DE" sz="1400" dirty="0" err="1">
                <a:solidFill>
                  <a:schemeClr val="bg1"/>
                </a:solidFill>
                <a:latin typeface="Bell MT" panose="02020503060305020303" pitchFamily="18" charset="0"/>
              </a:rPr>
              <a:t>Archeologico</a:t>
            </a: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Bell MT" panose="02020503060305020303" pitchFamily="18" charset="0"/>
              </a:rPr>
              <a:t>dell‘Umbria</a:t>
            </a: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, Perugia -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3142CCA6-AE9D-42F8-9B0B-9A4A968FE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962" y="1099243"/>
            <a:ext cx="5744076" cy="4016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5601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chemeClr val="tx1"/>
            </a:gs>
            <a:gs pos="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2">
            <a:extLst>
              <a:ext uri="{FF2B5EF4-FFF2-40B4-BE49-F238E27FC236}">
                <a16:creationId xmlns:a16="http://schemas.microsoft.com/office/drawing/2014/main" id="{7C929FAB-A6B0-4509-A7EC-B9E2231AC290}"/>
              </a:ext>
            </a:extLst>
          </p:cNvPr>
          <p:cNvSpPr txBox="1">
            <a:spLocks/>
          </p:cNvSpPr>
          <p:nvPr/>
        </p:nvSpPr>
        <p:spPr>
          <a:xfrm>
            <a:off x="1373414" y="5630062"/>
            <a:ext cx="9445171" cy="706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Eine </a:t>
            </a:r>
            <a:r>
              <a:rPr lang="de-DE" sz="1400" dirty="0" err="1">
                <a:solidFill>
                  <a:schemeClr val="bg1"/>
                </a:solidFill>
                <a:latin typeface="Bell MT" panose="02020503060305020303" pitchFamily="18" charset="0"/>
              </a:rPr>
              <a:t>Erinye</a:t>
            </a: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 treibt Sisyphos in der </a:t>
            </a:r>
            <a:r>
              <a:rPr lang="de-DE" sz="1400" dirty="0" err="1">
                <a:solidFill>
                  <a:schemeClr val="bg1"/>
                </a:solidFill>
                <a:latin typeface="Bell MT" panose="02020503060305020303" pitchFamily="18" charset="0"/>
              </a:rPr>
              <a:t>Untewelt</a:t>
            </a: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, griechische Vase aus Unteritalien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- Staatliche Antikensammlung, München -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060452AE-364B-488C-B7CC-0E20E15AF0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502" y="773029"/>
            <a:ext cx="4664996" cy="4430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4061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chemeClr val="tx1"/>
            </a:gs>
            <a:gs pos="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2">
            <a:extLst>
              <a:ext uri="{FF2B5EF4-FFF2-40B4-BE49-F238E27FC236}">
                <a16:creationId xmlns:a16="http://schemas.microsoft.com/office/drawing/2014/main" id="{7C929FAB-A6B0-4509-A7EC-B9E2231AC290}"/>
              </a:ext>
            </a:extLst>
          </p:cNvPr>
          <p:cNvSpPr txBox="1">
            <a:spLocks/>
          </p:cNvSpPr>
          <p:nvPr/>
        </p:nvSpPr>
        <p:spPr>
          <a:xfrm>
            <a:off x="1373414" y="5630062"/>
            <a:ext cx="9445171" cy="706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Gustave Doré nach eine Holzstich von </a:t>
            </a:r>
            <a:r>
              <a:rPr lang="de-DE" sz="1400" dirty="0" err="1">
                <a:solidFill>
                  <a:schemeClr val="bg1"/>
                </a:solidFill>
                <a:latin typeface="Bell MT" panose="02020503060305020303" pitchFamily="18" charset="0"/>
              </a:rPr>
              <a:t>Piaud</a:t>
            </a: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, Dantes Hölle 27, 1860,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- Staatliche Antikensammlung, München -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19709A03-EFEF-4352-9EC6-E48A1DAD8E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511" y="521368"/>
            <a:ext cx="4752975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9193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chemeClr val="tx1"/>
            </a:gs>
            <a:gs pos="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2">
            <a:extLst>
              <a:ext uri="{FF2B5EF4-FFF2-40B4-BE49-F238E27FC236}">
                <a16:creationId xmlns:a16="http://schemas.microsoft.com/office/drawing/2014/main" id="{7C929FAB-A6B0-4509-A7EC-B9E2231AC290}"/>
              </a:ext>
            </a:extLst>
          </p:cNvPr>
          <p:cNvSpPr txBox="1">
            <a:spLocks/>
          </p:cNvSpPr>
          <p:nvPr/>
        </p:nvSpPr>
        <p:spPr>
          <a:xfrm>
            <a:off x="1373413" y="5910250"/>
            <a:ext cx="9445171" cy="6742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1400" b="0" dirty="0">
                <a:solidFill>
                  <a:schemeClr val="bg1"/>
                </a:solidFill>
                <a:effectLst/>
                <a:latin typeface="Bell MT" panose="02020503060305020303" pitchFamily="18" charset="0"/>
              </a:rPr>
              <a:t>William Adolphe </a:t>
            </a:r>
            <a:r>
              <a:rPr lang="de-DE" sz="1400" b="0" dirty="0" err="1">
                <a:solidFill>
                  <a:schemeClr val="bg1"/>
                </a:solidFill>
                <a:effectLst/>
                <a:latin typeface="Bell MT" panose="02020503060305020303" pitchFamily="18" charset="0"/>
              </a:rPr>
              <a:t>Bouguereau</a:t>
            </a:r>
            <a:r>
              <a:rPr lang="de-DE" sz="1400" b="0" dirty="0">
                <a:solidFill>
                  <a:schemeClr val="bg1"/>
                </a:solidFill>
                <a:effectLst/>
                <a:latin typeface="Bell MT" panose="02020503060305020303" pitchFamily="18" charset="0"/>
              </a:rPr>
              <a:t>, </a:t>
            </a:r>
            <a:r>
              <a:rPr lang="de-DE" sz="1400" b="0" dirty="0" err="1">
                <a:solidFill>
                  <a:schemeClr val="bg1"/>
                </a:solidFill>
                <a:effectLst/>
                <a:latin typeface="Bell MT" panose="02020503060305020303" pitchFamily="18" charset="0"/>
              </a:rPr>
              <a:t>Les</a:t>
            </a:r>
            <a:r>
              <a:rPr lang="de-DE" sz="1400" b="0" dirty="0">
                <a:solidFill>
                  <a:schemeClr val="bg1"/>
                </a:solidFill>
                <a:effectLst/>
                <a:latin typeface="Bell MT" panose="02020503060305020303" pitchFamily="18" charset="0"/>
              </a:rPr>
              <a:t> </a:t>
            </a:r>
            <a:r>
              <a:rPr lang="de-DE" sz="1400" b="0" dirty="0" err="1">
                <a:solidFill>
                  <a:schemeClr val="bg1"/>
                </a:solidFill>
                <a:effectLst/>
                <a:latin typeface="Bell MT" panose="02020503060305020303" pitchFamily="18" charset="0"/>
              </a:rPr>
              <a:t>Remords</a:t>
            </a:r>
            <a:r>
              <a:rPr lang="de-DE" sz="1400" b="0" dirty="0">
                <a:solidFill>
                  <a:schemeClr val="bg1"/>
                </a:solidFill>
                <a:effectLst/>
                <a:latin typeface="Bell MT" panose="02020503060305020303" pitchFamily="18" charset="0"/>
              </a:rPr>
              <a:t> </a:t>
            </a:r>
            <a:r>
              <a:rPr lang="de-DE" sz="1400" b="0" dirty="0" err="1">
                <a:solidFill>
                  <a:schemeClr val="bg1"/>
                </a:solidFill>
                <a:effectLst/>
                <a:latin typeface="Bell MT" panose="02020503060305020303" pitchFamily="18" charset="0"/>
              </a:rPr>
              <a:t>d’Oreste</a:t>
            </a:r>
            <a:r>
              <a:rPr lang="de-DE" sz="1400" b="0" dirty="0">
                <a:solidFill>
                  <a:schemeClr val="bg1"/>
                </a:solidFill>
                <a:effectLst/>
                <a:latin typeface="Bell MT" panose="02020503060305020303" pitchFamily="18" charset="0"/>
              </a:rPr>
              <a:t>, 1862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Chrysler Museum </a:t>
            </a:r>
            <a:r>
              <a:rPr lang="de-DE" sz="1400" dirty="0" err="1">
                <a:solidFill>
                  <a:schemeClr val="bg1"/>
                </a:solidFill>
                <a:latin typeface="Bell MT" panose="02020503060305020303" pitchFamily="18" charset="0"/>
              </a:rPr>
              <a:t>of</a:t>
            </a: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 Art, Virginia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56900865-8A8E-4A82-9463-7998E313CE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587" y="273533"/>
            <a:ext cx="6472822" cy="5373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246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chemeClr val="tx1"/>
            </a:gs>
            <a:gs pos="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DD27101D-0B32-422C-8E27-982DCB8FA2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99" t="2372" r="41573" b="66279"/>
          <a:stretch/>
        </p:blipFill>
        <p:spPr bwMode="auto">
          <a:xfrm>
            <a:off x="946483" y="967782"/>
            <a:ext cx="4828675" cy="492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F0737E-4110-4038-89F0-3CB7404EA8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17" t="9546" r="15136" b="54631"/>
          <a:stretch/>
        </p:blipFill>
        <p:spPr bwMode="auto">
          <a:xfrm>
            <a:off x="6416843" y="967782"/>
            <a:ext cx="5155631" cy="492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2522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chemeClr val="tx1"/>
            </a:gs>
            <a:gs pos="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2">
            <a:extLst>
              <a:ext uri="{FF2B5EF4-FFF2-40B4-BE49-F238E27FC236}">
                <a16:creationId xmlns:a16="http://schemas.microsoft.com/office/drawing/2014/main" id="{7063907D-7BFF-46C7-92B1-EC894C89287B}"/>
              </a:ext>
            </a:extLst>
          </p:cNvPr>
          <p:cNvSpPr txBox="1">
            <a:spLocks/>
          </p:cNvSpPr>
          <p:nvPr/>
        </p:nvSpPr>
        <p:spPr>
          <a:xfrm>
            <a:off x="1373413" y="6192253"/>
            <a:ext cx="9445171" cy="392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Salvador Dali, Die Furien, auch </a:t>
            </a:r>
            <a:r>
              <a:rPr lang="de-DE" sz="1400" dirty="0" err="1">
                <a:solidFill>
                  <a:schemeClr val="bg1"/>
                </a:solidFill>
                <a:latin typeface="Bell MT" panose="02020503060305020303" pitchFamily="18" charset="0"/>
              </a:rPr>
              <a:t>Erinyen</a:t>
            </a: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 genannt, 1960/63</a:t>
            </a:r>
          </a:p>
        </p:txBody>
      </p:sp>
      <p:pic>
        <p:nvPicPr>
          <p:cNvPr id="7172" name="Picture 4" descr="Pin on Dali, Salvador">
            <a:extLst>
              <a:ext uri="{FF2B5EF4-FFF2-40B4-BE49-F238E27FC236}">
                <a16:creationId xmlns:a16="http://schemas.microsoft.com/office/drawing/2014/main" id="{C5B43C95-280A-4E88-9DBB-474BBE5424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437" y="420038"/>
            <a:ext cx="4143125" cy="5527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3157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chemeClr val="tx1"/>
            </a:gs>
            <a:gs pos="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2">
            <a:extLst>
              <a:ext uri="{FF2B5EF4-FFF2-40B4-BE49-F238E27FC236}">
                <a16:creationId xmlns:a16="http://schemas.microsoft.com/office/drawing/2014/main" id="{7C929FAB-A6B0-4509-A7EC-B9E2231AC290}"/>
              </a:ext>
            </a:extLst>
          </p:cNvPr>
          <p:cNvSpPr txBox="1">
            <a:spLocks/>
          </p:cNvSpPr>
          <p:nvPr/>
        </p:nvSpPr>
        <p:spPr>
          <a:xfrm>
            <a:off x="1373413" y="6001305"/>
            <a:ext cx="9445171" cy="566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1400" dirty="0" err="1">
                <a:solidFill>
                  <a:schemeClr val="bg1"/>
                </a:solidFill>
                <a:latin typeface="Bell MT" panose="02020503060305020303" pitchFamily="18" charset="0"/>
              </a:rPr>
              <a:t>Mizidora</a:t>
            </a: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, The </a:t>
            </a:r>
            <a:r>
              <a:rPr lang="de-DE" sz="1400" dirty="0" err="1">
                <a:solidFill>
                  <a:schemeClr val="bg1"/>
                </a:solidFill>
                <a:latin typeface="Bell MT" panose="02020503060305020303" pitchFamily="18" charset="0"/>
              </a:rPr>
              <a:t>Erinyes</a:t>
            </a:r>
            <a:r>
              <a:rPr lang="de-DE" sz="1400" dirty="0">
                <a:solidFill>
                  <a:schemeClr val="bg1"/>
                </a:solidFill>
                <a:latin typeface="Bell MT" panose="02020503060305020303" pitchFamily="18" charset="0"/>
              </a:rPr>
              <a:t>, 2013</a:t>
            </a:r>
          </a:p>
        </p:txBody>
      </p:sp>
      <p:pic>
        <p:nvPicPr>
          <p:cNvPr id="2050" name="Picture 2" descr="Pin auf Eumenides Costume Design">
            <a:extLst>
              <a:ext uri="{FF2B5EF4-FFF2-40B4-BE49-F238E27FC236}">
                <a16:creationId xmlns:a16="http://schemas.microsoft.com/office/drawing/2014/main" id="{AC80160D-E5D3-4C33-B908-6F41A5A3E6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3888" y="418054"/>
            <a:ext cx="6464220" cy="534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0051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97</Words>
  <Application>Microsoft Office PowerPoint</Application>
  <PresentationFormat>Breitbild</PresentationFormat>
  <Paragraphs>12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Bell MT</vt:lpstr>
      <vt:lpstr>Bembo</vt:lpstr>
      <vt:lpstr>Calibri</vt:lpstr>
      <vt:lpstr>Calibri Light</vt:lpstr>
      <vt:lpstr>Office Theme</vt:lpstr>
      <vt:lpstr>Antike Götterdarstellungen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Antike Götterdarstellungen</dc:title>
  <dc:creator>Nadine Haas</dc:creator>
  <cp:lastModifiedBy>Nadine Haas</cp:lastModifiedBy>
  <cp:revision>60</cp:revision>
  <dcterms:created xsi:type="dcterms:W3CDTF">2020-10-07T20:15:43Z</dcterms:created>
  <dcterms:modified xsi:type="dcterms:W3CDTF">2021-01-25T18:10:43Z</dcterms:modified>
</cp:coreProperties>
</file>