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</p:sldMasterIdLst>
  <p:notesMasterIdLst>
    <p:notesMasterId r:id="rId13"/>
  </p:notesMasterIdLst>
  <p:handoutMasterIdLst>
    <p:handoutMasterId r:id="rId14"/>
  </p:handoutMasterIdLst>
  <p:sldIdLst>
    <p:sldId id="290" r:id="rId5"/>
    <p:sldId id="291" r:id="rId6"/>
    <p:sldId id="295" r:id="rId7"/>
    <p:sldId id="297" r:id="rId8"/>
    <p:sldId id="273" r:id="rId9"/>
    <p:sldId id="292" r:id="rId10"/>
    <p:sldId id="294" r:id="rId11"/>
    <p:sldId id="28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602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Session 1</a:t>
          </a:r>
          <a:r>
            <a:rPr lang="ru-RU" sz="2100" b="1" dirty="0">
              <a:solidFill>
                <a:schemeClr val="accent1">
                  <a:lumMod val="75000"/>
                </a:schemeClr>
              </a:solidFill>
            </a:rPr>
            <a:t>.</a:t>
          </a:r>
        </a:p>
        <a:p>
          <a:r>
            <a:rPr lang="en-US" sz="1800" dirty="0">
              <a:solidFill>
                <a:schemeClr val="bg2">
                  <a:lumMod val="50000"/>
                </a:schemeClr>
              </a:solidFill>
            </a:rPr>
            <a:t>Expectations, Communication 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Non-verbal communication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5.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Presenting academic research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2.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Personal communication, good listening skills</a:t>
          </a:r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Public speaking, Giving speeches</a:t>
          </a:r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5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5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5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5" custScaleX="115064" custLinFactNeighborX="976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4" presStyleCnt="5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  <dgm:cxn modelId="{92AFC3EA-4297-4063-94E0-C5A1BE863E54}" type="presParOf" srcId="{40FE0EB9-B287-43F6-ABB4-527CB1B94B4A}" destId="{4F5C547E-E40F-424A-82FA-BB8EDB1515B0}" srcOrd="7" destOrd="0" presId="urn:microsoft.com/office/officeart/2005/8/layout/default"/>
    <dgm:cxn modelId="{CBB0F55F-5C58-443F-989A-EC667A9C4731}" type="presParOf" srcId="{40FE0EB9-B287-43F6-ABB4-527CB1B94B4A}" destId="{435C0E89-FD70-4DD9-A771-832DBFC9AC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AU" sz="2100" b="1" dirty="0">
              <a:solidFill>
                <a:schemeClr val="accent1">
                  <a:lumMod val="75000"/>
                </a:schemeClr>
              </a:solidFill>
            </a:rPr>
            <a:t>Session 6</a:t>
          </a:r>
          <a:r>
            <a:rPr lang="ru-RU" sz="2100" b="1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800" dirty="0">
              <a:solidFill>
                <a:schemeClr val="bg2">
                  <a:lumMod val="50000"/>
                </a:schemeClr>
              </a:solidFill>
            </a:rPr>
            <a:t>Oral presentation skills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7.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Professional &amp; intercultural communication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9.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Hofstede’s Model 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10.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Peer-review of speeches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8.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Three-minute academic speeches </a:t>
          </a:r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5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5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5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5" custScaleX="115064" custLinFactNeighborX="976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4" presStyleCnt="5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  <dgm:cxn modelId="{92AFC3EA-4297-4063-94E0-C5A1BE863E54}" type="presParOf" srcId="{40FE0EB9-B287-43F6-ABB4-527CB1B94B4A}" destId="{4F5C547E-E40F-424A-82FA-BB8EDB1515B0}" srcOrd="7" destOrd="0" presId="urn:microsoft.com/office/officeart/2005/8/layout/default"/>
    <dgm:cxn modelId="{CBB0F55F-5C58-443F-989A-EC667A9C4731}" type="presParOf" srcId="{40FE0EB9-B287-43F6-ABB4-527CB1B94B4A}" destId="{435C0E89-FD70-4DD9-A771-832DBFC9AC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AU" sz="2100" b="1" dirty="0">
              <a:solidFill>
                <a:schemeClr val="accent1">
                  <a:lumMod val="75000"/>
                </a:schemeClr>
              </a:solidFill>
            </a:rPr>
            <a:t>Session 11</a:t>
          </a:r>
          <a:r>
            <a:rPr lang="ru-RU" sz="2100" b="1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800" dirty="0">
              <a:solidFill>
                <a:schemeClr val="bg2">
                  <a:lumMod val="50000"/>
                </a:schemeClr>
              </a:solidFill>
            </a:rPr>
            <a:t>Non-violent communication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>
                  <a:lumMod val="50000"/>
                </a:schemeClr>
              </a:solidFill>
            </a:rPr>
            <a:t>Oral Presentations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Feedback on assessments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Cultural differences</a:t>
          </a:r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4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4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4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4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4786322A-3DB1-4B13-A039-9C2B4BD3390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Various communication exercises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Group oral presentation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7084B800-7E1D-4DA6-89C0-37EA52DDBC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>
              <a:solidFill>
                <a:schemeClr val="bg2">
                  <a:lumMod val="50000"/>
                </a:schemeClr>
              </a:solidFill>
            </a:rPr>
            <a:t>Individual learning contract</a:t>
          </a:r>
          <a:endParaRPr lang="ru-RU" sz="2100" dirty="0">
            <a:solidFill>
              <a:schemeClr val="bg2">
                <a:lumMod val="50000"/>
              </a:schemeClr>
            </a:solidFill>
          </a:endParaRPr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3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1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A71047BA-937F-4A10-B7D6-5EC59061C5B1}" type="pres">
      <dgm:prSet presAssocID="{5A259F57-B5C4-40C5-939D-A7C21B16FB4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1" presStyleCnt="3" custLinFactNeighborX="-5805">
        <dgm:presLayoutVars>
          <dgm:chMax val="0"/>
          <dgm:chPref val="0"/>
        </dgm:presLayoutVars>
      </dgm:prSet>
      <dgm:spPr/>
    </dgm:pt>
    <dgm:pt modelId="{4E021CD0-5649-468E-AF8E-93242818FB35}" type="pres">
      <dgm:prSet presAssocID="{57311651-50BE-4613-AB4F-1C634C257620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2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21B0D94-DDA9-4A26-A4C1-0608CDA16D85}" type="pres">
      <dgm:prSet presAssocID="{4786322A-3DB1-4B13-A039-9C2B4BD3390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2" presStyleCnt="3" custLinFactNeighborX="-5805">
        <dgm:presLayoutVars>
          <dgm:chMax val="0"/>
          <dgm:chPref val="0"/>
        </dgm:presLayoutVars>
      </dgm:prSet>
      <dgm:spPr/>
    </dgm:pt>
  </dgm:ptLst>
  <dgm:cxnLst>
    <dgm:cxn modelId="{AF89BE1E-F4EE-4E57-9B45-726C7845BBCF}" type="presOf" srcId="{4786322A-3DB1-4B13-A039-9C2B4BD33902}" destId="{8988E990-E700-4C93-BC55-7BF7864AEFFE}" srcOrd="0" destOrd="0" presId="urn:microsoft.com/office/officeart/2018/2/layout/IconVerticalSolidList"/>
    <dgm:cxn modelId="{7865863E-1BC2-47AE-BBFB-F40F27A905AE}" srcId="{592373DC-11B1-4708-92E2-E1B8EB8D76D8}" destId="{5A259F57-B5C4-40C5-939D-A7C21B16FB47}" srcOrd="1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2" destOrd="0" parTransId="{4F3F2426-EA56-4F79-A02F-DE7A210D680D}" sibTransId="{7D0A801E-90E9-4D73-A31E-D58F04D3BBF2}"/>
    <dgm:cxn modelId="{58458C47-A8B3-4693-B75C-90C0B8F153A6}" type="presOf" srcId="{7084B800-7E1D-4DA6-89C0-37EA52DDBCB8}" destId="{C777032A-9475-4396-9274-DE9A78A74CC0}" srcOrd="0" destOrd="0" presId="urn:microsoft.com/office/officeart/2018/2/layout/IconVerticalSolidList"/>
    <dgm:cxn modelId="{518EB194-3120-4772-AB7E-30E1BDB2638E}" type="presOf" srcId="{5A259F57-B5C4-40C5-939D-A7C21B16FB47}" destId="{11601319-DCBD-4A85-BAD2-A1583DEC0D33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A20B270A-C6AF-4C72-83DB-37B575558F00}" type="presParOf" srcId="{BEBE168A-5E85-43CC-B9BA-D1974F9A5753}" destId="{6F7D1589-E38C-4EEF-8940-633D1FA307AE}" srcOrd="0" destOrd="0" presId="urn:microsoft.com/office/officeart/2018/2/layout/IconVerticalSolidList"/>
    <dgm:cxn modelId="{A4973AF8-D638-47B6-BE43-E3BF9875BFDE}" type="presParOf" srcId="{6F7D1589-E38C-4EEF-8940-633D1FA307AE}" destId="{5055791F-FD8B-4C95-BE9E-DCA1684759AE}" srcOrd="0" destOrd="0" presId="urn:microsoft.com/office/officeart/2018/2/layout/IconVerticalSolidList"/>
    <dgm:cxn modelId="{4A893694-06DB-43AB-B0B4-6D9364F25FC3}" type="presParOf" srcId="{6F7D1589-E38C-4EEF-8940-633D1FA307AE}" destId="{3A2A1665-F91D-4C16-A420-BA5DD166AEE3}" srcOrd="1" destOrd="0" presId="urn:microsoft.com/office/officeart/2018/2/layout/IconVerticalSolidList"/>
    <dgm:cxn modelId="{35422615-17AC-4B0B-83E8-4F616E306E2F}" type="presParOf" srcId="{6F7D1589-E38C-4EEF-8940-633D1FA307AE}" destId="{2BD51AD2-3E0A-4639-9A99-2EB58CCE5B59}" srcOrd="2" destOrd="0" presId="urn:microsoft.com/office/officeart/2018/2/layout/IconVerticalSolidList"/>
    <dgm:cxn modelId="{640ECD94-EF44-4595-8C52-64B7AE4CA7E9}" type="presParOf" srcId="{6F7D1589-E38C-4EEF-8940-633D1FA307AE}" destId="{C777032A-9475-4396-9274-DE9A78A74CC0}" srcOrd="3" destOrd="0" presId="urn:microsoft.com/office/officeart/2018/2/layout/IconVerticalSolidList"/>
    <dgm:cxn modelId="{7EB10991-B3B5-408C-BE85-BFFE0BFD9D45}" type="presParOf" srcId="{BEBE168A-5E85-43CC-B9BA-D1974F9A5753}" destId="{E8F86784-F939-4DC2-B805-3A2239B0770F}" srcOrd="1" destOrd="0" presId="urn:microsoft.com/office/officeart/2018/2/layout/IconVerticalSolidList"/>
    <dgm:cxn modelId="{253231F0-64C7-4032-BC6F-D8CD1F9934D5}" type="presParOf" srcId="{BEBE168A-5E85-43CC-B9BA-D1974F9A5753}" destId="{8AC38D62-D40A-4C03-90E4-2F61E807B6F4}" srcOrd="2" destOrd="0" presId="urn:microsoft.com/office/officeart/2018/2/layout/IconVerticalSolidList"/>
    <dgm:cxn modelId="{E406493F-BF8C-4E6F-8E17-A803DA5D3015}" type="presParOf" srcId="{8AC38D62-D40A-4C03-90E4-2F61E807B6F4}" destId="{362B79DA-BFF8-4895-8DC9-BC10460633E8}" srcOrd="0" destOrd="0" presId="urn:microsoft.com/office/officeart/2018/2/layout/IconVerticalSolidList"/>
    <dgm:cxn modelId="{B1F2E92D-695B-4632-AC6B-15CB8643DEAE}" type="presParOf" srcId="{8AC38D62-D40A-4C03-90E4-2F61E807B6F4}" destId="{A71047BA-937F-4A10-B7D6-5EC59061C5B1}" srcOrd="1" destOrd="0" presId="urn:microsoft.com/office/officeart/2018/2/layout/IconVerticalSolidList"/>
    <dgm:cxn modelId="{664F6932-8829-474F-893D-6D99087A91BD}" type="presParOf" srcId="{8AC38D62-D40A-4C03-90E4-2F61E807B6F4}" destId="{EB9852C8-8257-43A9-A364-D7E0EB36D00C}" srcOrd="2" destOrd="0" presId="urn:microsoft.com/office/officeart/2018/2/layout/IconVerticalSolidList"/>
    <dgm:cxn modelId="{43E964C3-ABCE-42D0-B924-6C8CDEC9317E}" type="presParOf" srcId="{8AC38D62-D40A-4C03-90E4-2F61E807B6F4}" destId="{11601319-DCBD-4A85-BAD2-A1583DEC0D33}" srcOrd="3" destOrd="0" presId="urn:microsoft.com/office/officeart/2018/2/layout/IconVerticalSolidList"/>
    <dgm:cxn modelId="{E1BCFE92-ABB7-482C-B1F6-08E5B8ED74A4}" type="presParOf" srcId="{BEBE168A-5E85-43CC-B9BA-D1974F9A5753}" destId="{4E021CD0-5649-468E-AF8E-93242818FB35}" srcOrd="3" destOrd="0" presId="urn:microsoft.com/office/officeart/2018/2/layout/IconVerticalSolidList"/>
    <dgm:cxn modelId="{E1FF81D0-5972-4248-9762-9C816F955A6E}" type="presParOf" srcId="{BEBE168A-5E85-43CC-B9BA-D1974F9A5753}" destId="{B1715078-3176-4DF1-A2E4-CA69BD0DE3DE}" srcOrd="4" destOrd="0" presId="urn:microsoft.com/office/officeart/2018/2/layout/IconVerticalSolidList"/>
    <dgm:cxn modelId="{EDADFFD0-960D-41D6-95B5-F5B75ECC5634}" type="presParOf" srcId="{B1715078-3176-4DF1-A2E4-CA69BD0DE3DE}" destId="{7CF4F8AE-2437-4954-B698-495A078F9E64}" srcOrd="0" destOrd="0" presId="urn:microsoft.com/office/officeart/2018/2/layout/IconVerticalSolidList"/>
    <dgm:cxn modelId="{653C0AC8-D62F-4D26-9E4D-5FE42D7E959A}" type="presParOf" srcId="{B1715078-3176-4DF1-A2E4-CA69BD0DE3DE}" destId="{321B0D94-DDA9-4A26-A4C1-0608CDA16D85}" srcOrd="1" destOrd="0" presId="urn:microsoft.com/office/officeart/2018/2/layout/IconVerticalSolidList"/>
    <dgm:cxn modelId="{6478BB80-9402-4B43-B1D1-C6B3B49BF5A8}" type="presParOf" srcId="{B1715078-3176-4DF1-A2E4-CA69BD0DE3DE}" destId="{6B38183A-C137-4797-A6AA-5032FB424C80}" srcOrd="2" destOrd="0" presId="urn:microsoft.com/office/officeart/2018/2/layout/IconVerticalSolidList"/>
    <dgm:cxn modelId="{6325FE8C-09DA-49AD-8E8C-22302A1DBE82}" type="presParOf" srcId="{B1715078-3176-4DF1-A2E4-CA69BD0DE3DE}" destId="{8988E990-E700-4C93-BC55-7BF7864AEFFE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Session 1</a:t>
          </a:r>
          <a:r>
            <a:rPr lang="ru-RU" sz="2100" b="1" kern="1200" dirty="0">
              <a:solidFill>
                <a:schemeClr val="accent1">
                  <a:lumMod val="75000"/>
                </a:schemeClr>
              </a:solidFill>
            </a:rPr>
            <a:t>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Expectations, Communication 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2.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Personal communication, good listening skills</a:t>
          </a: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Public speaking, Giving speeches</a:t>
          </a: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2175500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Non-verbal communication</a:t>
          </a:r>
        </a:p>
      </dsp:txBody>
      <dsp:txXfrm>
        <a:off x="2175500" y="190104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5570782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5.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Presenting academic research</a:t>
          </a:r>
        </a:p>
      </dsp:txBody>
      <dsp:txXfrm>
        <a:off x="5570782" y="1901041"/>
        <a:ext cx="3123798" cy="1628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1" kern="1200" dirty="0">
              <a:solidFill>
                <a:schemeClr val="accent1">
                  <a:lumMod val="75000"/>
                </a:schemeClr>
              </a:solidFill>
            </a:rPr>
            <a:t>Session 6</a:t>
          </a:r>
          <a:r>
            <a:rPr lang="ru-RU" sz="2100" b="1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Oral presentation skills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7.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Professional &amp; intercultural communication</a:t>
          </a: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8.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Three-minute academic speeches </a:t>
          </a: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2175500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9.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Hofstede’s Model </a:t>
          </a:r>
        </a:p>
      </dsp:txBody>
      <dsp:txXfrm>
        <a:off x="2175500" y="190104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5570782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10.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Peer-review of speeches</a:t>
          </a:r>
        </a:p>
      </dsp:txBody>
      <dsp:txXfrm>
        <a:off x="5570782" y="1901041"/>
        <a:ext cx="3123798" cy="1628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b="1" kern="1200" dirty="0">
              <a:solidFill>
                <a:schemeClr val="accent1">
                  <a:lumMod val="75000"/>
                </a:schemeClr>
              </a:solidFill>
            </a:rPr>
            <a:t>Session 11</a:t>
          </a:r>
          <a:r>
            <a:rPr lang="ru-RU" sz="2100" b="1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100" b="1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Non-violent communication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12.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>
                  <a:lumMod val="50000"/>
                </a:schemeClr>
              </a:solidFill>
            </a:rPr>
            <a:t>Oral Presentations</a:t>
          </a:r>
          <a:endParaRPr lang="en-US" sz="18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13.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Cultural differences</a:t>
          </a: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3873141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Session 14.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Feedback on assessments</a:t>
          </a:r>
        </a:p>
      </dsp:txBody>
      <dsp:txXfrm>
        <a:off x="3873141" y="1901041"/>
        <a:ext cx="3123798" cy="1628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457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23862" y="241347"/>
          <a:ext cx="588841" cy="588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1037599" y="457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2">
                  <a:lumMod val="50000"/>
                </a:schemeClr>
              </a:solidFill>
            </a:rPr>
            <a:t>Individual learning contract</a:t>
          </a:r>
          <a:endParaRPr lang="ru-RU" sz="2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037599" y="457"/>
        <a:ext cx="3427508" cy="1070620"/>
      </dsp:txXfrm>
    </dsp:sp>
    <dsp:sp modelId="{362B79DA-BFF8-4895-8DC9-BC10460633E8}">
      <dsp:nvSpPr>
        <dsp:cNvPr id="0" name=""/>
        <dsp:cNvSpPr/>
      </dsp:nvSpPr>
      <dsp:spPr>
        <a:xfrm>
          <a:off x="0" y="1338733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323862" y="1579622"/>
          <a:ext cx="588841" cy="588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1037599" y="1338733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Group oral presentation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1338733"/>
        <a:ext cx="3427508" cy="1070620"/>
      </dsp:txXfrm>
    </dsp:sp>
    <dsp:sp modelId="{7CF4F8AE-2437-4954-B698-495A078F9E64}">
      <dsp:nvSpPr>
        <dsp:cNvPr id="0" name=""/>
        <dsp:cNvSpPr/>
      </dsp:nvSpPr>
      <dsp:spPr>
        <a:xfrm>
          <a:off x="0" y="2677008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323862" y="2917898"/>
          <a:ext cx="588841" cy="588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1037599" y="2677008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Various communication exercises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2677008"/>
        <a:ext cx="3427508" cy="107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64CF-3664-45D0-9B27-4222DB1A6BA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D4AB-B9A2-4248-B31F-8EBC71546D8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7E720-7243-402E-A0D4-CE3189C951A5}" type="datetimeFigureOut">
              <a:rPr lang="en-US" noProof="0" smtClean="0"/>
              <a:t>10/12/2023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9C73-6CDE-45E2-97F8-E3C5308FA232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0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6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10/12/2023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ixnio.com/objects/books/document-learning-notebook-notepad-study-studying-boo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jp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benstein@em.uni-frankfurt.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142439" y="1020322"/>
            <a:ext cx="10288121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ILS 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</a:rPr>
              <a:t>Dr Patricia Benstein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oup of people work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394016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Course Outline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120774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Course Outline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768494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33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Course Outline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023342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170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Young man is writing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Academic skills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We will cover these skills: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Personal communication skills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Professional communication skills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Verbal and non-verbal communication skills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Nonviolent communication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Cultural models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Business culture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Individual, pair and group work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Assessment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Placeholder 14" descr="Man and woman discuss something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2962750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527532"/>
            <a:ext cx="3161963" cy="1377468"/>
          </a:xfrm>
        </p:spPr>
        <p:txBody>
          <a:bodyPr/>
          <a:lstStyle/>
          <a:p>
            <a:r>
              <a:rPr lang="en-US" dirty="0"/>
              <a:t>Contact Me</a:t>
            </a:r>
          </a:p>
        </p:txBody>
      </p:sp>
      <p:pic>
        <p:nvPicPr>
          <p:cNvPr id="6" name="Content Placeholder 5" descr="Woman with a laptop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993900"/>
            <a:ext cx="3161963" cy="433656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/>
              <a:t>You can contact me via email: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benstein@em.uni-frankfurt.de</a:t>
            </a:r>
            <a:endParaRPr lang="en-US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dirty="0"/>
              <a:t>I will try to respond as soon as possible. </a:t>
            </a:r>
          </a:p>
        </p:txBody>
      </p:sp>
    </p:spTree>
    <p:extLst>
      <p:ext uri="{BB962C8B-B14F-4D97-AF65-F5344CB8AC3E}">
        <p14:creationId xmlns:p14="http://schemas.microsoft.com/office/powerpoint/2010/main" val="4402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AU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Laptop and notebook on the table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AD4937-CA34-4C89-9BAF-9E011BE5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055" y="2350017"/>
            <a:ext cx="4775075" cy="16309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B761-DD6A-43A0-8600-88D390E1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3261" y="3990546"/>
            <a:ext cx="5120651" cy="559656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spc="80" dirty="0">
                <a:solidFill>
                  <a:schemeClr val="tx1">
                    <a:lumMod val="75000"/>
                  </a:schemeClr>
                </a:solidFill>
              </a:rPr>
              <a:t>Let’s make this an enjoyable, productive and creative semester for all of us.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500" spc="80" dirty="0">
                <a:solidFill>
                  <a:schemeClr val="tx1">
                    <a:lumMod val="75000"/>
                  </a:schemeClr>
                </a:solidFill>
              </a:rPr>
              <a:t>Your participation is highly appreciated.</a:t>
            </a: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5E4A76-0180-4CD0-B081-82F74A33613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Teach a course presentation</Template>
  <TotalTime>836</TotalTime>
  <Words>198</Words>
  <Application>Microsoft Office PowerPoint</Application>
  <PresentationFormat>Breitbild</PresentationFormat>
  <Paragraphs>63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SavonVTI</vt:lpstr>
      <vt:lpstr>ILS 2</vt:lpstr>
      <vt:lpstr>Course Outline</vt:lpstr>
      <vt:lpstr>Course Outline</vt:lpstr>
      <vt:lpstr>Course Outline</vt:lpstr>
      <vt:lpstr>Academic skills</vt:lpstr>
      <vt:lpstr>Course Assessment</vt:lpstr>
      <vt:lpstr>Contact 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ILS 1</dc:title>
  <dc:creator>Patricia Benstein</dc:creator>
  <cp:lastModifiedBy>Patricia Benstein</cp:lastModifiedBy>
  <cp:revision>40</cp:revision>
  <dcterms:created xsi:type="dcterms:W3CDTF">2020-09-23T05:07:54Z</dcterms:created>
  <dcterms:modified xsi:type="dcterms:W3CDTF">2023-10-12T00:50:37Z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