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5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94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53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72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77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360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348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929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906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713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4264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21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501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FBEA0-4DAB-4EE8-9C55-FF21AD4FEF8B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46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SOEHLphNLm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YjxNzQzqek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4E98B87-CE75-4DD7-B720-271E0281F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3401"/>
            <a:ext cx="12192000" cy="91827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E29DF28-9392-468E-BA83-62F7FE27D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3267" y="2235200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de-DE" b="1" dirty="0">
                <a:latin typeface="Bembo" panose="02020502050201020203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Antike Götterdarstellungen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43ACEF0-F104-4B63-B37E-CD4C9C509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3267" y="3890962"/>
            <a:ext cx="9144000" cy="1121305"/>
          </a:xfrm>
        </p:spPr>
        <p:txBody>
          <a:bodyPr>
            <a:normAutofit/>
          </a:bodyPr>
          <a:lstStyle/>
          <a:p>
            <a:r>
              <a:rPr lang="de-DE" sz="4400" b="1" dirty="0">
                <a:latin typeface="Bembo" panose="02020502050201020203" pitchFamily="18" charset="0"/>
              </a:rPr>
              <a:t>-Poseidon und Hades-</a:t>
            </a:r>
          </a:p>
        </p:txBody>
      </p:sp>
    </p:spTree>
    <p:extLst>
      <p:ext uri="{BB962C8B-B14F-4D97-AF65-F5344CB8AC3E}">
        <p14:creationId xmlns:p14="http://schemas.microsoft.com/office/powerpoint/2010/main" val="2944441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2060"/>
            </a:gs>
            <a:gs pos="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2">
            <a:extLst>
              <a:ext uri="{FF2B5EF4-FFF2-40B4-BE49-F238E27FC236}">
                <a16:creationId xmlns:a16="http://schemas.microsoft.com/office/drawing/2014/main" id="{0D120AE1-260E-453E-A2BB-37ACC4ECCA53}"/>
              </a:ext>
            </a:extLst>
          </p:cNvPr>
          <p:cNvSpPr txBox="1">
            <a:spLocks/>
          </p:cNvSpPr>
          <p:nvPr/>
        </p:nvSpPr>
        <p:spPr>
          <a:xfrm>
            <a:off x="654755" y="6074302"/>
            <a:ext cx="10515600" cy="783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000" dirty="0">
                <a:solidFill>
                  <a:schemeClr val="bg1"/>
                </a:solidFill>
                <a:latin typeface="Bembo" panose="02020502050201020203" pitchFamily="18" charset="0"/>
              </a:rPr>
              <a:t>Poseidon von </a:t>
            </a:r>
            <a:r>
              <a:rPr lang="de-DE" sz="2000" dirty="0" err="1">
                <a:solidFill>
                  <a:schemeClr val="bg1"/>
                </a:solidFill>
                <a:latin typeface="Bembo" panose="02020502050201020203" pitchFamily="18" charset="0"/>
              </a:rPr>
              <a:t>Artemision</a:t>
            </a:r>
            <a:r>
              <a:rPr lang="de-DE" sz="2000" dirty="0">
                <a:solidFill>
                  <a:schemeClr val="bg1"/>
                </a:solidFill>
                <a:latin typeface="Bembo" panose="02020502050201020203" pitchFamily="18" charset="0"/>
              </a:rPr>
              <a:t>, 5.Jh. v. Chr.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1200" dirty="0">
                <a:solidFill>
                  <a:schemeClr val="bg1"/>
                </a:solidFill>
                <a:latin typeface="Bembo" panose="02020502050201020203" pitchFamily="18" charset="0"/>
              </a:rPr>
              <a:t>Nationalmuseum Athen</a:t>
            </a:r>
            <a:endParaRPr lang="de-DE" sz="1500" dirty="0">
              <a:solidFill>
                <a:schemeClr val="bg1"/>
              </a:solidFill>
              <a:latin typeface="Bembo" panose="02020502050201020203" pitchFamily="18" charset="0"/>
            </a:endParaRPr>
          </a:p>
        </p:txBody>
      </p:sp>
      <p:pic>
        <p:nvPicPr>
          <p:cNvPr id="2052" name="Picture 4" descr="POSEIDON - Der Gott aus dem Meer bei Kap Artemision • Antike • Photopedia /  Griechenland: Fotos &amp; Artikel / Greece: Images &amp; Articles / Fotopedia">
            <a:extLst>
              <a:ext uri="{FF2B5EF4-FFF2-40B4-BE49-F238E27FC236}">
                <a16:creationId xmlns:a16="http://schemas.microsoft.com/office/drawing/2014/main" id="{CA315E3E-A991-4D20-84E9-D6985CB2A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1" y="249766"/>
            <a:ext cx="57435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448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2060"/>
            </a:gs>
            <a:gs pos="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2">
            <a:extLst>
              <a:ext uri="{FF2B5EF4-FFF2-40B4-BE49-F238E27FC236}">
                <a16:creationId xmlns:a16="http://schemas.microsoft.com/office/drawing/2014/main" id="{0D120AE1-260E-453E-A2BB-37ACC4ECCA53}"/>
              </a:ext>
            </a:extLst>
          </p:cNvPr>
          <p:cNvSpPr txBox="1">
            <a:spLocks/>
          </p:cNvSpPr>
          <p:nvPr/>
        </p:nvSpPr>
        <p:spPr>
          <a:xfrm>
            <a:off x="6328904" y="5210704"/>
            <a:ext cx="5122333" cy="343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600" dirty="0" err="1">
                <a:solidFill>
                  <a:schemeClr val="bg1"/>
                </a:solidFill>
                <a:latin typeface="Bembo" panose="02020502050201020203" pitchFamily="18" charset="0"/>
              </a:rPr>
              <a:t>Poseidonstatue</a:t>
            </a:r>
            <a:r>
              <a:rPr lang="de-DE" sz="1600" dirty="0">
                <a:solidFill>
                  <a:schemeClr val="bg1"/>
                </a:solidFill>
                <a:latin typeface="Bembo" panose="02020502050201020203" pitchFamily="18" charset="0"/>
              </a:rPr>
              <a:t> am Hafen in Kopenhagen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4F4CCEA-93B9-43EA-BA03-41288F926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450" y="948267"/>
            <a:ext cx="3871240" cy="389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09F717B0-6462-4C02-AA8C-67C9FED1C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174" y="948267"/>
            <a:ext cx="2922014" cy="389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nhaltsplatzhalter 22">
            <a:extLst>
              <a:ext uri="{FF2B5EF4-FFF2-40B4-BE49-F238E27FC236}">
                <a16:creationId xmlns:a16="http://schemas.microsoft.com/office/drawing/2014/main" id="{49457CE3-FA1A-4503-84B1-FF5DFC861121}"/>
              </a:ext>
            </a:extLst>
          </p:cNvPr>
          <p:cNvSpPr txBox="1">
            <a:spLocks/>
          </p:cNvSpPr>
          <p:nvPr/>
        </p:nvSpPr>
        <p:spPr>
          <a:xfrm>
            <a:off x="761015" y="5210703"/>
            <a:ext cx="5122333" cy="614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600" dirty="0" err="1">
                <a:solidFill>
                  <a:schemeClr val="bg1"/>
                </a:solidFill>
                <a:latin typeface="Bembo" panose="02020502050201020203" pitchFamily="18" charset="0"/>
              </a:rPr>
              <a:t>Poseidonstatue</a:t>
            </a:r>
            <a:r>
              <a:rPr lang="de-DE" sz="1600" dirty="0">
                <a:solidFill>
                  <a:schemeClr val="bg1"/>
                </a:solidFill>
                <a:latin typeface="Bembo" panose="02020502050201020203" pitchFamily="18" charset="0"/>
              </a:rPr>
              <a:t> im Archäologischen Nationalmuseum Athen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1600" dirty="0">
                <a:solidFill>
                  <a:schemeClr val="bg1"/>
                </a:solidFill>
                <a:latin typeface="Bembo" panose="02020502050201020203" pitchFamily="18" charset="0"/>
              </a:rPr>
              <a:t> letztes viertel des 2.Jh. v. Chr.</a:t>
            </a:r>
          </a:p>
        </p:txBody>
      </p:sp>
    </p:spTree>
    <p:extLst>
      <p:ext uri="{BB962C8B-B14F-4D97-AF65-F5344CB8AC3E}">
        <p14:creationId xmlns:p14="http://schemas.microsoft.com/office/powerpoint/2010/main" val="4263829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2060"/>
            </a:gs>
            <a:gs pos="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2">
            <a:extLst>
              <a:ext uri="{FF2B5EF4-FFF2-40B4-BE49-F238E27FC236}">
                <a16:creationId xmlns:a16="http://schemas.microsoft.com/office/drawing/2014/main" id="{0D120AE1-260E-453E-A2BB-37ACC4ECCA53}"/>
              </a:ext>
            </a:extLst>
          </p:cNvPr>
          <p:cNvSpPr txBox="1">
            <a:spLocks/>
          </p:cNvSpPr>
          <p:nvPr/>
        </p:nvSpPr>
        <p:spPr>
          <a:xfrm>
            <a:off x="474131" y="5909960"/>
            <a:ext cx="3992562" cy="343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600" dirty="0">
                <a:solidFill>
                  <a:schemeClr val="bg1"/>
                </a:solidFill>
                <a:latin typeface="Bembo" panose="02020502050201020203" pitchFamily="18" charset="0"/>
              </a:rPr>
              <a:t>GENZOMAN, Poseidon (2010)</a:t>
            </a:r>
          </a:p>
        </p:txBody>
      </p:sp>
      <p:pic>
        <p:nvPicPr>
          <p:cNvPr id="3074" name="Picture 2" descr="Poseidon">
            <a:extLst>
              <a:ext uri="{FF2B5EF4-FFF2-40B4-BE49-F238E27FC236}">
                <a16:creationId xmlns:a16="http://schemas.microsoft.com/office/drawing/2014/main" id="{ECCB2034-D62C-4C6B-A775-2EF141D0B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1" y="660948"/>
            <a:ext cx="4258736" cy="511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eptune / Poseidon corresponds to the Sea and Ships. | Greek mythology  tattoos, Mythology tattoos, Mythology art">
            <a:extLst>
              <a:ext uri="{FF2B5EF4-FFF2-40B4-BE49-F238E27FC236}">
                <a16:creationId xmlns:a16="http://schemas.microsoft.com/office/drawing/2014/main" id="{785C5170-F1D3-476C-BF64-1813340E9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985" y="660948"/>
            <a:ext cx="3846714" cy="511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nhaltsplatzhalter 22">
            <a:extLst>
              <a:ext uri="{FF2B5EF4-FFF2-40B4-BE49-F238E27FC236}">
                <a16:creationId xmlns:a16="http://schemas.microsoft.com/office/drawing/2014/main" id="{C28DB19B-AA19-4EA6-B5B2-7022A1C67822}"/>
              </a:ext>
            </a:extLst>
          </p:cNvPr>
          <p:cNvSpPr txBox="1">
            <a:spLocks/>
          </p:cNvSpPr>
          <p:nvPr/>
        </p:nvSpPr>
        <p:spPr>
          <a:xfrm>
            <a:off x="6206065" y="5909960"/>
            <a:ext cx="3992562" cy="343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3" name="Inhaltsplatzhalter 22">
            <a:extLst>
              <a:ext uri="{FF2B5EF4-FFF2-40B4-BE49-F238E27FC236}">
                <a16:creationId xmlns:a16="http://schemas.microsoft.com/office/drawing/2014/main" id="{AE9EA219-36D7-4053-8EEA-863B7363670B}"/>
              </a:ext>
            </a:extLst>
          </p:cNvPr>
          <p:cNvSpPr txBox="1">
            <a:spLocks/>
          </p:cNvSpPr>
          <p:nvPr/>
        </p:nvSpPr>
        <p:spPr>
          <a:xfrm>
            <a:off x="6887368" y="5853623"/>
            <a:ext cx="3992562" cy="4879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600" dirty="0">
                <a:solidFill>
                  <a:schemeClr val="bg1"/>
                </a:solidFill>
                <a:latin typeface="Bembo" panose="02020502050201020203" pitchFamily="18" charset="0"/>
              </a:rPr>
              <a:t>Anthony Jean, </a:t>
            </a:r>
            <a:r>
              <a:rPr lang="de-DE" sz="1600" b="0" i="0" dirty="0">
                <a:solidFill>
                  <a:schemeClr val="bg1"/>
                </a:solidFill>
                <a:effectLst/>
                <a:latin typeface="Bembo" panose="02020502050201020203" pitchFamily="18" charset="0"/>
              </a:rPr>
              <a:t>Le </a:t>
            </a:r>
            <a:r>
              <a:rPr lang="de-DE" sz="1600" i="0" dirty="0" err="1">
                <a:solidFill>
                  <a:schemeClr val="bg1"/>
                </a:solidFill>
                <a:effectLst/>
                <a:latin typeface="Bembo" panose="02020502050201020203" pitchFamily="18" charset="0"/>
              </a:rPr>
              <a:t>Courroux</a:t>
            </a:r>
            <a:r>
              <a:rPr lang="de-DE" sz="1600" i="0" dirty="0">
                <a:solidFill>
                  <a:schemeClr val="bg1"/>
                </a:solidFill>
                <a:effectLst/>
                <a:latin typeface="Bembo" panose="02020502050201020203" pitchFamily="18" charset="0"/>
              </a:rPr>
              <a:t> de Poseidon, 2019</a:t>
            </a:r>
            <a:endParaRPr lang="de-DE" sz="1600" dirty="0">
              <a:solidFill>
                <a:schemeClr val="bg1"/>
              </a:solidFill>
              <a:latin typeface="Bembo" panose="02020502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528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2060"/>
            </a:gs>
            <a:gs pos="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nhaltsplatzhalter 22">
            <a:extLst>
              <a:ext uri="{FF2B5EF4-FFF2-40B4-BE49-F238E27FC236}">
                <a16:creationId xmlns:a16="http://schemas.microsoft.com/office/drawing/2014/main" id="{5BB839DF-133F-41C0-A00A-043D9AC99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79065"/>
            <a:ext cx="10515600" cy="3434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1800" dirty="0">
                <a:solidFill>
                  <a:srgbClr val="0563C1"/>
                </a:solidFill>
                <a:latin typeface="Bembo" panose="020205020502010202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https://www.youtube.com/watch?v=SOEHLphNLmk</a:t>
            </a:r>
            <a:endParaRPr lang="de-DE" sz="1800" dirty="0">
              <a:latin typeface="Bembo" panose="02020502050201020203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026" name="Picture 2" descr="Percy Jackson: Poseidon Gott des Meeres">
            <a:extLst>
              <a:ext uri="{FF2B5EF4-FFF2-40B4-BE49-F238E27FC236}">
                <a16:creationId xmlns:a16="http://schemas.microsoft.com/office/drawing/2014/main" id="{25F03516-ECCA-42C2-AD53-596A7A13E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560" y="681038"/>
            <a:ext cx="3484880" cy="461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haltsplatzhalter 22">
            <a:extLst>
              <a:ext uri="{FF2B5EF4-FFF2-40B4-BE49-F238E27FC236}">
                <a16:creationId xmlns:a16="http://schemas.microsoft.com/office/drawing/2014/main" id="{0D120AE1-260E-453E-A2BB-37ACC4ECCA53}"/>
              </a:ext>
            </a:extLst>
          </p:cNvPr>
          <p:cNvSpPr txBox="1">
            <a:spLocks/>
          </p:cNvSpPr>
          <p:nvPr/>
        </p:nvSpPr>
        <p:spPr>
          <a:xfrm>
            <a:off x="838200" y="5735636"/>
            <a:ext cx="10515600" cy="343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800" dirty="0">
                <a:solidFill>
                  <a:schemeClr val="bg1"/>
                </a:solidFill>
                <a:latin typeface="Bembo" panose="02020502050201020203" pitchFamily="18" charset="0"/>
              </a:rPr>
              <a:t>Poseidon im Film: Percy Jackson – Diebe im Olymp (2005)</a:t>
            </a:r>
          </a:p>
        </p:txBody>
      </p:sp>
    </p:spTree>
    <p:extLst>
      <p:ext uri="{BB962C8B-B14F-4D97-AF65-F5344CB8AC3E}">
        <p14:creationId xmlns:p14="http://schemas.microsoft.com/office/powerpoint/2010/main" val="511431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bg2">
                <a:lumMod val="10000"/>
              </a:schemeClr>
            </a:gs>
            <a:gs pos="0">
              <a:schemeClr val="tx1">
                <a:lumMod val="75000"/>
                <a:lumOff val="2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2">
            <a:extLst>
              <a:ext uri="{FF2B5EF4-FFF2-40B4-BE49-F238E27FC236}">
                <a16:creationId xmlns:a16="http://schemas.microsoft.com/office/drawing/2014/main" id="{0D120AE1-260E-453E-A2BB-37ACC4ECCA53}"/>
              </a:ext>
            </a:extLst>
          </p:cNvPr>
          <p:cNvSpPr txBox="1">
            <a:spLocks/>
          </p:cNvSpPr>
          <p:nvPr/>
        </p:nvSpPr>
        <p:spPr>
          <a:xfrm>
            <a:off x="922866" y="5495748"/>
            <a:ext cx="10515600" cy="343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200" dirty="0">
                <a:solidFill>
                  <a:schemeClr val="bg1"/>
                </a:solidFill>
                <a:latin typeface="Bembo" panose="02020502050201020203" pitchFamily="18" charset="0"/>
              </a:rPr>
              <a:t>Hades, Römische Kopie eines griechischen Originals aus dem 5.Jh. v. Chr.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1200" dirty="0">
                <a:solidFill>
                  <a:schemeClr val="bg1"/>
                </a:solidFill>
                <a:latin typeface="Bembo" panose="02020502050201020203" pitchFamily="18" charset="0"/>
              </a:rPr>
              <a:t>Palazzo </a:t>
            </a:r>
            <a:r>
              <a:rPr lang="de-DE" sz="1200" dirty="0" err="1">
                <a:solidFill>
                  <a:schemeClr val="bg1"/>
                </a:solidFill>
                <a:latin typeface="Bembo" panose="02020502050201020203" pitchFamily="18" charset="0"/>
              </a:rPr>
              <a:t>Altemps</a:t>
            </a:r>
            <a:r>
              <a:rPr lang="de-DE" sz="1200" dirty="0">
                <a:solidFill>
                  <a:schemeClr val="bg1"/>
                </a:solidFill>
                <a:latin typeface="Bembo" panose="02020502050201020203" pitchFamily="18" charset="0"/>
              </a:rPr>
              <a:t> Rom</a:t>
            </a:r>
          </a:p>
        </p:txBody>
      </p:sp>
      <p:pic>
        <p:nvPicPr>
          <p:cNvPr id="4" name="Picture 2" descr="Hades – Wikipedia">
            <a:extLst>
              <a:ext uri="{FF2B5EF4-FFF2-40B4-BE49-F238E27FC236}">
                <a16:creationId xmlns:a16="http://schemas.microsoft.com/office/drawing/2014/main" id="{2E92D250-FC73-405E-91E9-E9EFB713D6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361" y="778935"/>
            <a:ext cx="3419278" cy="454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60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bg2">
                <a:lumMod val="10000"/>
              </a:schemeClr>
            </a:gs>
            <a:gs pos="0">
              <a:schemeClr val="tx1">
                <a:lumMod val="75000"/>
                <a:lumOff val="2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2">
            <a:extLst>
              <a:ext uri="{FF2B5EF4-FFF2-40B4-BE49-F238E27FC236}">
                <a16:creationId xmlns:a16="http://schemas.microsoft.com/office/drawing/2014/main" id="{0D120AE1-260E-453E-A2BB-37ACC4ECCA53}"/>
              </a:ext>
            </a:extLst>
          </p:cNvPr>
          <p:cNvSpPr txBox="1">
            <a:spLocks/>
          </p:cNvSpPr>
          <p:nvPr/>
        </p:nvSpPr>
        <p:spPr>
          <a:xfrm>
            <a:off x="339959" y="5741644"/>
            <a:ext cx="5287955" cy="67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600" dirty="0">
                <a:solidFill>
                  <a:schemeClr val="bg1"/>
                </a:solidFill>
                <a:latin typeface="Bembo" panose="02020502050201020203" pitchFamily="18" charset="0"/>
              </a:rPr>
              <a:t>Persephone und Hades auf dem Thron,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1600" dirty="0">
                <a:solidFill>
                  <a:schemeClr val="bg1"/>
                </a:solidFill>
                <a:latin typeface="Bembo" panose="02020502050201020203" pitchFamily="18" charset="0"/>
              </a:rPr>
              <a:t>Pinas aus einem </a:t>
            </a:r>
            <a:r>
              <a:rPr lang="de-DE" sz="1600" dirty="0" err="1">
                <a:solidFill>
                  <a:schemeClr val="bg1"/>
                </a:solidFill>
                <a:latin typeface="Bembo" panose="02020502050201020203" pitchFamily="18" charset="0"/>
              </a:rPr>
              <a:t>Persephoneheiligtum</a:t>
            </a:r>
            <a:r>
              <a:rPr lang="de-DE" sz="1600" dirty="0">
                <a:solidFill>
                  <a:schemeClr val="bg1"/>
                </a:solidFill>
                <a:latin typeface="Bembo" panose="02020502050201020203" pitchFamily="18" charset="0"/>
              </a:rPr>
              <a:t> in </a:t>
            </a:r>
            <a:r>
              <a:rPr lang="de-DE" sz="1600" dirty="0" err="1">
                <a:solidFill>
                  <a:schemeClr val="bg1"/>
                </a:solidFill>
                <a:latin typeface="Bembo" panose="02020502050201020203" pitchFamily="18" charset="0"/>
              </a:rPr>
              <a:t>Lokroi</a:t>
            </a:r>
            <a:r>
              <a:rPr lang="de-DE" sz="1600" dirty="0">
                <a:solidFill>
                  <a:schemeClr val="bg1"/>
                </a:solidFill>
                <a:latin typeface="Bembo" panose="02020502050201020203" pitchFamily="18" charset="0"/>
              </a:rPr>
              <a:t>, 5.Jh. v. Chr.</a:t>
            </a:r>
          </a:p>
        </p:txBody>
      </p:sp>
      <p:pic>
        <p:nvPicPr>
          <p:cNvPr id="2052" name="Picture 4" descr="Griechische Vasenmalerei: Hades und Persephone / ital.Vasenmal.. Kunstdruck">
            <a:extLst>
              <a:ext uri="{FF2B5EF4-FFF2-40B4-BE49-F238E27FC236}">
                <a16:creationId xmlns:a16="http://schemas.microsoft.com/office/drawing/2014/main" id="{791DF22E-898B-457E-8570-DB2E4979B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321" y="630520"/>
            <a:ext cx="4341039" cy="492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2">
            <a:extLst>
              <a:ext uri="{FF2B5EF4-FFF2-40B4-BE49-F238E27FC236}">
                <a16:creationId xmlns:a16="http://schemas.microsoft.com/office/drawing/2014/main" id="{7C929FAB-A6B0-4509-A7EC-B9E2231AC290}"/>
              </a:ext>
            </a:extLst>
          </p:cNvPr>
          <p:cNvSpPr txBox="1">
            <a:spLocks/>
          </p:cNvSpPr>
          <p:nvPr/>
        </p:nvSpPr>
        <p:spPr>
          <a:xfrm>
            <a:off x="6741322" y="5741643"/>
            <a:ext cx="4626429" cy="674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600" dirty="0">
                <a:solidFill>
                  <a:schemeClr val="bg1"/>
                </a:solidFill>
                <a:latin typeface="Bembo" panose="02020502050201020203" pitchFamily="18" charset="0"/>
              </a:rPr>
              <a:t>Hades und Persephone,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1600" dirty="0">
                <a:solidFill>
                  <a:schemeClr val="bg1"/>
                </a:solidFill>
                <a:latin typeface="Bembo" panose="02020502050201020203" pitchFamily="18" charset="0"/>
              </a:rPr>
              <a:t>Griechische Vasenmalerei um 350 v.Chr.</a:t>
            </a:r>
            <a:endParaRPr lang="de-DE" dirty="0">
              <a:solidFill>
                <a:schemeClr val="bg1"/>
              </a:solidFill>
              <a:latin typeface="Bembo" panose="02020502050201020203" pitchFamily="18" charset="0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3F892BF0-D8A1-4D16-A01B-EDE991835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630520"/>
            <a:ext cx="4118428" cy="496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169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bg2">
                <a:lumMod val="10000"/>
              </a:schemeClr>
            </a:gs>
            <a:gs pos="0">
              <a:schemeClr val="tx1">
                <a:lumMod val="75000"/>
                <a:lumOff val="2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2">
            <a:extLst>
              <a:ext uri="{FF2B5EF4-FFF2-40B4-BE49-F238E27FC236}">
                <a16:creationId xmlns:a16="http://schemas.microsoft.com/office/drawing/2014/main" id="{0D120AE1-260E-453E-A2BB-37ACC4ECCA53}"/>
              </a:ext>
            </a:extLst>
          </p:cNvPr>
          <p:cNvSpPr txBox="1">
            <a:spLocks/>
          </p:cNvSpPr>
          <p:nvPr/>
        </p:nvSpPr>
        <p:spPr>
          <a:xfrm>
            <a:off x="582989" y="5832956"/>
            <a:ext cx="4669971" cy="493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600" dirty="0">
                <a:solidFill>
                  <a:schemeClr val="bg1"/>
                </a:solidFill>
                <a:latin typeface="Bembo" panose="02020502050201020203" pitchFamily="18" charset="0"/>
              </a:rPr>
              <a:t>Albrecht Dürer, Raub der Persephone (1516)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28B06DD-CE53-45B0-A168-95F5B36E3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79" y="531712"/>
            <a:ext cx="3562192" cy="524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2">
            <a:extLst>
              <a:ext uri="{FF2B5EF4-FFF2-40B4-BE49-F238E27FC236}">
                <a16:creationId xmlns:a16="http://schemas.microsoft.com/office/drawing/2014/main" id="{7C929FAB-A6B0-4509-A7EC-B9E2231AC290}"/>
              </a:ext>
            </a:extLst>
          </p:cNvPr>
          <p:cNvSpPr txBox="1">
            <a:spLocks/>
          </p:cNvSpPr>
          <p:nvPr/>
        </p:nvSpPr>
        <p:spPr>
          <a:xfrm>
            <a:off x="6132172" y="5832956"/>
            <a:ext cx="4669971" cy="49572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600" dirty="0">
                <a:solidFill>
                  <a:schemeClr val="bg1"/>
                </a:solidFill>
                <a:latin typeface="Bembo" panose="02020502050201020203" pitchFamily="18" charset="0"/>
              </a:rPr>
              <a:t>Simone </a:t>
            </a:r>
            <a:r>
              <a:rPr lang="de-DE" sz="1600" dirty="0" err="1">
                <a:solidFill>
                  <a:schemeClr val="bg1"/>
                </a:solidFill>
                <a:latin typeface="Bembo" panose="02020502050201020203" pitchFamily="18" charset="0"/>
              </a:rPr>
              <a:t>Pignoni</a:t>
            </a:r>
            <a:r>
              <a:rPr lang="de-DE" sz="1600" dirty="0">
                <a:solidFill>
                  <a:schemeClr val="bg1"/>
                </a:solidFill>
                <a:latin typeface="Bembo" panose="02020502050201020203" pitchFamily="18" charset="0"/>
              </a:rPr>
              <a:t>, Raub der Persephone (1650)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1600" dirty="0">
                <a:solidFill>
                  <a:schemeClr val="bg1"/>
                </a:solidFill>
                <a:latin typeface="Bembo" panose="02020502050201020203" pitchFamily="18" charset="0"/>
              </a:rPr>
              <a:t>Musée des Beaux </a:t>
            </a:r>
            <a:r>
              <a:rPr lang="de-DE" sz="1600" dirty="0" err="1">
                <a:solidFill>
                  <a:schemeClr val="bg1"/>
                </a:solidFill>
                <a:latin typeface="Bembo" panose="02020502050201020203" pitchFamily="18" charset="0"/>
              </a:rPr>
              <a:t>Arts</a:t>
            </a:r>
            <a:r>
              <a:rPr lang="de-DE" sz="1600" dirty="0">
                <a:solidFill>
                  <a:schemeClr val="bg1"/>
                </a:solidFill>
                <a:latin typeface="Bembo" panose="02020502050201020203" pitchFamily="18" charset="0"/>
              </a:rPr>
              <a:t>, Nancy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15A799C-2007-4760-94F9-753C75DF3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294" y="1150501"/>
            <a:ext cx="5835728" cy="400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133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bg2">
                <a:lumMod val="10000"/>
              </a:schemeClr>
            </a:gs>
            <a:gs pos="0">
              <a:schemeClr val="tx1">
                <a:lumMod val="75000"/>
                <a:lumOff val="2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2">
            <a:extLst>
              <a:ext uri="{FF2B5EF4-FFF2-40B4-BE49-F238E27FC236}">
                <a16:creationId xmlns:a16="http://schemas.microsoft.com/office/drawing/2014/main" id="{7C929FAB-A6B0-4509-A7EC-B9E2231AC290}"/>
              </a:ext>
            </a:extLst>
          </p:cNvPr>
          <p:cNvSpPr txBox="1">
            <a:spLocks/>
          </p:cNvSpPr>
          <p:nvPr/>
        </p:nvSpPr>
        <p:spPr>
          <a:xfrm>
            <a:off x="1373414" y="5622050"/>
            <a:ext cx="9445171" cy="6742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800" dirty="0">
                <a:solidFill>
                  <a:schemeClr val="bg1"/>
                </a:solidFill>
                <a:latin typeface="Bembo" panose="02020502050201020203" pitchFamily="18" charset="0"/>
              </a:rPr>
              <a:t>Hades im Film: Disneys Herkules (2005)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1800" dirty="0">
                <a:solidFill>
                  <a:schemeClr val="bg1"/>
                </a:solidFill>
                <a:latin typeface="Bembo" panose="02020502050201020203" pitchFamily="18" charset="0"/>
                <a:hlinkClick r:id="rId2"/>
              </a:rPr>
              <a:t>https://www.youtube.com/watch?v=YjxNzQzqekg</a:t>
            </a:r>
            <a:r>
              <a:rPr lang="de-DE" sz="1800" dirty="0">
                <a:solidFill>
                  <a:schemeClr val="bg1"/>
                </a:solidFill>
                <a:latin typeface="Bembo" panose="02020502050201020203" pitchFamily="18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3074" name="Picture 2" descr="Hades | Disney Wiki | Fandom">
            <a:extLst>
              <a:ext uri="{FF2B5EF4-FFF2-40B4-BE49-F238E27FC236}">
                <a16:creationId xmlns:a16="http://schemas.microsoft.com/office/drawing/2014/main" id="{C4BD6CE6-7382-4D9B-8269-5D0172BA4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676275"/>
            <a:ext cx="3429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981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183</Words>
  <Application>Microsoft Office PowerPoint</Application>
  <PresentationFormat>Breitbild</PresentationFormat>
  <Paragraphs>22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Bembo</vt:lpstr>
      <vt:lpstr>Calibri</vt:lpstr>
      <vt:lpstr>Calibri Light</vt:lpstr>
      <vt:lpstr>Office Theme</vt:lpstr>
      <vt:lpstr>Antike Götterdarstellungen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Antike Götterdarstellungen</dc:title>
  <dc:creator>Nadine Haas</dc:creator>
  <cp:lastModifiedBy>Nadine Haas</cp:lastModifiedBy>
  <cp:revision>28</cp:revision>
  <dcterms:created xsi:type="dcterms:W3CDTF">2020-10-07T20:15:43Z</dcterms:created>
  <dcterms:modified xsi:type="dcterms:W3CDTF">2020-11-12T17:01:48Z</dcterms:modified>
</cp:coreProperties>
</file>