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9" r:id="rId1"/>
    <p:sldMasterId id="2147484090" r:id="rId2"/>
  </p:sldMasterIdLst>
  <p:notesMasterIdLst>
    <p:notesMasterId r:id="rId14"/>
  </p:notesMasterIdLst>
  <p:handoutMasterIdLst>
    <p:handoutMasterId r:id="rId15"/>
  </p:handoutMasterIdLst>
  <p:sldIdLst>
    <p:sldId id="294" r:id="rId3"/>
    <p:sldId id="264" r:id="rId4"/>
    <p:sldId id="305" r:id="rId5"/>
    <p:sldId id="261" r:id="rId6"/>
    <p:sldId id="278" r:id="rId7"/>
    <p:sldId id="306" r:id="rId8"/>
    <p:sldId id="298" r:id="rId9"/>
    <p:sldId id="266" r:id="rId10"/>
    <p:sldId id="307" r:id="rId11"/>
    <p:sldId id="308" r:id="rId12"/>
    <p:sldId id="309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5pPr>
    <a:lvl6pPr marL="22860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6pPr>
    <a:lvl7pPr marL="27432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7pPr>
    <a:lvl8pPr marL="32004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8pPr>
    <a:lvl9pPr marL="36576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8F"/>
    <a:srgbClr val="000000"/>
    <a:srgbClr val="004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51" autoAdjust="0"/>
    <p:restoredTop sz="96197" autoAdjust="0"/>
  </p:normalViewPr>
  <p:slideViewPr>
    <p:cSldViewPr>
      <p:cViewPr varScale="1">
        <p:scale>
          <a:sx n="109" d="100"/>
          <a:sy n="109" d="100"/>
        </p:scale>
        <p:origin x="20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defRPr sz="1200"/>
            </a:lvl1pPr>
          </a:lstStyle>
          <a:p>
            <a:pPr>
              <a:defRPr/>
            </a:pPr>
            <a:fld id="{351AF12C-EC4E-47E0-A570-F51532330E5A}" type="datetimeFigureOut">
              <a:rPr lang="de-DE"/>
              <a:pPr>
                <a:defRPr/>
              </a:pPr>
              <a:t>27.10.25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pPr>
              <a:defRPr/>
            </a:pPr>
            <a:r>
              <a:rPr lang="de-DE"/>
              <a:t>hblhgvfkgcgkh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defRPr sz="1200"/>
            </a:lvl1pPr>
          </a:lstStyle>
          <a:p>
            <a:pPr>
              <a:defRPr/>
            </a:pPr>
            <a:fld id="{FFBC01B7-C672-49D8-BA54-734A434E3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4151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altLang="de-DE" noProof="0">
                <a:sym typeface="Avenir Roman" charset="0"/>
              </a:rPr>
              <a:t>Second level</a:t>
            </a:r>
          </a:p>
          <a:p>
            <a:pPr lvl="2"/>
            <a:r>
              <a:rPr lang="de-DE" altLang="de-DE" noProof="0">
                <a:sym typeface="Avenir Roman" charset="0"/>
              </a:rPr>
              <a:t>Third level</a:t>
            </a:r>
          </a:p>
          <a:p>
            <a:pPr lvl="3"/>
            <a:r>
              <a:rPr lang="de-DE" altLang="de-DE" noProof="0">
                <a:sym typeface="Avenir Roman" charset="0"/>
              </a:rPr>
              <a:t>Fourth level</a:t>
            </a:r>
          </a:p>
          <a:p>
            <a:pPr lvl="4"/>
            <a:r>
              <a:rPr lang="de-DE" altLang="de-DE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407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8819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940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74194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9965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74286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2512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0477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49097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27. Oktober 2025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8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27. Oktober 2025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2088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BC55331-0E35-1885-2838-4F834CAE8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Muttersprache(</a:t>
            </a:r>
            <a:r>
              <a:rPr lang="de-DE" sz="3200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e-DE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und Scham – Mehrsprachigkeit, Dialekt und Sprachkonflikt</a:t>
            </a:r>
            <a:br>
              <a:rPr lang="de-DE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Maddalena Fingerle</a:t>
            </a:r>
            <a:br>
              <a:rPr lang="de-DE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Robert Lukenda</a:t>
            </a:r>
            <a:r>
              <a:rPr lang="de-DE" sz="3200" dirty="0">
                <a:effectLst/>
              </a:rPr>
              <a:t>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6766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32408-B052-CE24-5310-5C6EB879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58D0D6-A5AF-EC88-EF5F-6D8EEB5CC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Entriamo e la proprietaria, una vecchia rugosa, ci dice velocissimo: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konni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Io non capisco e mi sento in imbarazzo ma sono italiano e il dialetto non lo capisco. Per fortuna interviene Mira e chiede se possiamo parlare tedesco,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Standarddeutsch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dice apposta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Standarddeutsch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non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Hochdeutsch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la vecchia si irrigidisce comunque e invece di ripeterci la domanda, ci guarda risentita e sentenzia: Italiano. </a:t>
            </a:r>
          </a:p>
          <a:p>
            <a:r>
              <a:rPr lang="de-DE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Maddalena Fingerle: </a:t>
            </a:r>
            <a:r>
              <a:rPr lang="de-DE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Lingua Madre</a:t>
            </a:r>
            <a:r>
              <a:rPr lang="de-DE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Trieste/Roma: Italo Svevo 2021, 155.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“Zum Glück greift Mira [so der Name der Freundin] ein und fragt, ob wir Deutsch sprechen könnten, Standarddeutsch […] aber die Alte versteift sich trotzdem, und statt für uns die Frage zu wiederholen, sieht sie uns gekränkt an und sagt süffisant: Aha, Italiener.”</a:t>
            </a:r>
            <a:r>
              <a:rPr lang="de-DE" dirty="0">
                <a:effectLst/>
              </a:rPr>
              <a:t> </a:t>
            </a:r>
          </a:p>
          <a:p>
            <a:endParaRPr lang="de-DE" dirty="0">
              <a:effectLst/>
            </a:endParaRPr>
          </a:p>
          <a:p>
            <a:r>
              <a:rPr lang="de-DE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Fingerle, Maddalena: </a:t>
            </a:r>
            <a:r>
              <a:rPr lang="de-DE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Muttersprache</a:t>
            </a:r>
            <a:r>
              <a:rPr lang="de-DE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aus dem Italienischen von Maria Elisabeth Brunner, Wien: Folio 2022</a:t>
            </a:r>
            <a:r>
              <a:rPr lang="de-DE" sz="1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153.</a:t>
            </a:r>
            <a:endParaRPr lang="de-DE" dirty="0">
              <a:effectLst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BFC0E-6F4A-5386-A9F1-08CCFBFBB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9CAB46-48F1-624F-D9AB-5E480F745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11028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F062A-DE45-74AA-F1A5-63AE86A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423368"/>
          </a:xfrm>
        </p:spPr>
        <p:txBody>
          <a:bodyPr/>
          <a:lstStyle/>
          <a:p>
            <a:r>
              <a:rPr lang="de-DE" sz="1400" dirty="0"/>
              <a:t>Maddalena Fingerle: </a:t>
            </a:r>
            <a:r>
              <a:rPr lang="de-DE" sz="1400" i="1" dirty="0"/>
              <a:t>Mit deinen Augen</a:t>
            </a:r>
            <a:r>
              <a:rPr lang="de-DE" sz="1400" dirty="0"/>
              <a:t>, aus dem Ital. von Viktoria von Schirach, München: Luchterhand 2025.</a:t>
            </a:r>
          </a:p>
        </p:txBody>
      </p:sp>
      <p:pic>
        <p:nvPicPr>
          <p:cNvPr id="7" name="Inhaltsplatzhalter 6" descr="Ein Bild, das Text, Papier, Brief, Schrift enthält.&#10;&#10;Automatisch generierte Beschreibung">
            <a:extLst>
              <a:ext uri="{FF2B5EF4-FFF2-40B4-BE49-F238E27FC236}">
                <a16:creationId xmlns:a16="http://schemas.microsoft.com/office/drawing/2014/main" id="{69D79347-97C1-2EAE-5E87-4A3579715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" y="692696"/>
            <a:ext cx="2976222" cy="471140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02BFE4-619D-09D8-35F8-0B4BD377D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80D6AD-3B3D-E45F-A3D2-D183308AA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Veranstaltung</a:t>
            </a:r>
          </a:p>
        </p:txBody>
      </p:sp>
      <p:pic>
        <p:nvPicPr>
          <p:cNvPr id="13" name="Grafik 12" descr="Ein Bild, das Text, Buch, Brief, Schrift enthält.&#10;&#10;Automatisch generierte Beschreibung">
            <a:extLst>
              <a:ext uri="{FF2B5EF4-FFF2-40B4-BE49-F238E27FC236}">
                <a16:creationId xmlns:a16="http://schemas.microsoft.com/office/drawing/2014/main" id="{61EB034D-DFF3-6724-26F8-D415E4260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73295"/>
            <a:ext cx="6598855" cy="47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8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4786" y="288404"/>
            <a:ext cx="5377992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-1371600" y="2002536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Lingua madre - Maddalena Fingerle - Libro Italo Svevo 2021, Incursioni ...">
            <a:extLst>
              <a:ext uri="{FF2B5EF4-FFF2-40B4-BE49-F238E27FC236}">
                <a16:creationId xmlns:a16="http://schemas.microsoft.com/office/drawing/2014/main" id="{42D3C7FA-FE91-5898-2371-AD555001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372" y="1514053"/>
            <a:ext cx="2933564" cy="45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va dorme">
            <a:extLst>
              <a:ext uri="{FF2B5EF4-FFF2-40B4-BE49-F238E27FC236}">
                <a16:creationId xmlns:a16="http://schemas.microsoft.com/office/drawing/2014/main" id="{32AE9460-E42A-6179-6C08-778B351A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034" y="1575461"/>
            <a:ext cx="2861539" cy="44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778240" y="6452940"/>
            <a:ext cx="336042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hangingPunct="1">
              <a:spcAft>
                <a:spcPts val="600"/>
              </a:spcAft>
            </a:pPr>
            <a:fld id="{E42BEB3F-08D9-49EF-B61F-64B0AC4A9AB9}" type="slidenum">
              <a:rPr lang="en-US" altLang="de-D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hangingPunct="1">
                <a:spcAft>
                  <a:spcPts val="600"/>
                </a:spcAft>
              </a:pPr>
              <a:t>2</a:t>
            </a:fld>
            <a:endParaRPr lang="en-US" altLang="de-DE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3C244D8-27BC-DDB0-0644-21542CEC5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772" y="1080000"/>
            <a:ext cx="2266692" cy="504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15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1A51D-EAF1-E49C-250E-A8D14B6C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2EB5BC-BE1A-D199-95F2-56D826E0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CB1156-A2E0-A16F-08DF-0DBC0863E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Veranstaltung</a:t>
            </a:r>
          </a:p>
        </p:txBody>
      </p:sp>
      <p:pic>
        <p:nvPicPr>
          <p:cNvPr id="1026" name="Picture 2" descr="Francesco Petrarca – Didattica della Letteratura &amp; Formazione continua">
            <a:extLst>
              <a:ext uri="{FF2B5EF4-FFF2-40B4-BE49-F238E27FC236}">
                <a16:creationId xmlns:a16="http://schemas.microsoft.com/office/drawing/2014/main" id="{37BC5465-6336-2A03-9561-7AB47C304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1" y="1274179"/>
            <a:ext cx="3412548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lengo, Teofilo - Merlini Cocaii Opus Macaronicum | Finarte | ArsValue.com">
            <a:extLst>
              <a:ext uri="{FF2B5EF4-FFF2-40B4-BE49-F238E27FC236}">
                <a16:creationId xmlns:a16="http://schemas.microsoft.com/office/drawing/2014/main" id="{2ABD3E80-D4B6-816F-D529-CC9E0CE0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97" y="1557585"/>
            <a:ext cx="6309403" cy="44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1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11957" y="458033"/>
            <a:ext cx="3943349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1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3146" y="6307200"/>
            <a:ext cx="8317706" cy="55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Aft>
                <a:spcPts val="600"/>
              </a:spcAft>
            </a:pP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'In fließenden übergängen | in vasi comunicanti' von 'Gerhard Kofler' -  Buch - '978-3-7099-3459-3'">
            <a:extLst>
              <a:ext uri="{FF2B5EF4-FFF2-40B4-BE49-F238E27FC236}">
                <a16:creationId xmlns:a16="http://schemas.microsoft.com/office/drawing/2014/main" id="{D1B73264-E945-6F06-A8F7-727436356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4085"/>
          <a:stretch/>
        </p:blipFill>
        <p:spPr bwMode="auto">
          <a:xfrm>
            <a:off x="6215843" y="1555200"/>
            <a:ext cx="2692312" cy="4752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zoni, Alessandro I Promessi Sposi..Edizione riveduta dall'autore..Con  illustrazioni di Gonin..Milano,Gugliemini e Redaelli,1840 - Auction  Engravings, Views, Maps and Rare Books - Cambi Casa d'Aste">
            <a:extLst>
              <a:ext uri="{FF2B5EF4-FFF2-40B4-BE49-F238E27FC236}">
                <a16:creationId xmlns:a16="http://schemas.microsoft.com/office/drawing/2014/main" id="{CB310992-235D-D6E2-17A8-68377689D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5965"/>
          <a:stretch/>
        </p:blipFill>
        <p:spPr bwMode="auto">
          <a:xfrm>
            <a:off x="311507" y="1519367"/>
            <a:ext cx="2675913" cy="4752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esie a Casarsa | Pasolini in Friuli">
            <a:extLst>
              <a:ext uri="{FF2B5EF4-FFF2-40B4-BE49-F238E27FC236}">
                <a16:creationId xmlns:a16="http://schemas.microsoft.com/office/drawing/2014/main" id="{655E11B7-D9DE-98FB-A032-2AA491FCA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14246"/>
          <a:stretch/>
        </p:blipFill>
        <p:spPr bwMode="auto">
          <a:xfrm>
            <a:off x="3234149" y="1521990"/>
            <a:ext cx="2675700" cy="4752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 rot="5400000">
            <a:off x="6775226" y="3148837"/>
            <a:ext cx="4326732" cy="55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hangingPunct="1">
              <a:spcAft>
                <a:spcPts val="600"/>
              </a:spcAft>
            </a:pPr>
            <a:fld id="{E42BEB3F-08D9-49EF-B61F-64B0AC4A9AB9}" type="slidenum">
              <a:rPr lang="en-US" altLang="de-DE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ctr" hangingPunct="1">
                <a:spcAft>
                  <a:spcPts val="600"/>
                </a:spcAft>
              </a:pPr>
              <a:t>4</a:t>
            </a:fld>
            <a:endParaRPr lang="en-US" altLang="de-DE" sz="9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59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Slide Background">
            <a:extLst>
              <a:ext uri="{FF2B5EF4-FFF2-40B4-BE49-F238E27FC236}">
                <a16:creationId xmlns:a16="http://schemas.microsoft.com/office/drawing/2014/main" id="{67A5186C-3438-4D83-A03D-BD8A5E2D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1540DFB4-867C-E2BB-EE93-8ED16E271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0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42168" y="262028"/>
            <a:ext cx="8018263" cy="11904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200" dirty="0" err="1"/>
              <a:t>Fulvio</a:t>
            </a:r>
            <a:r>
              <a:rPr lang="en-US" sz="2200" dirty="0"/>
              <a:t> </a:t>
            </a:r>
            <a:r>
              <a:rPr lang="en-US" sz="2200" dirty="0" err="1"/>
              <a:t>Tomizza</a:t>
            </a:r>
            <a:r>
              <a:rPr lang="en-US" sz="2200" dirty="0"/>
              <a:t>, </a:t>
            </a:r>
            <a:r>
              <a:rPr lang="en-US" sz="2200" i="1" dirty="0" err="1"/>
              <a:t>Materada</a:t>
            </a:r>
            <a:r>
              <a:rPr lang="en-US" sz="2200" dirty="0"/>
              <a:t>, Milano, Mondadori 1960; </a:t>
            </a:r>
            <a:r>
              <a:rPr lang="en-US" sz="2200" i="1" dirty="0"/>
              <a:t>La </a:t>
            </a:r>
            <a:r>
              <a:rPr lang="en-US" sz="2200" i="1" dirty="0" err="1"/>
              <a:t>miglior</a:t>
            </a:r>
            <a:r>
              <a:rPr lang="en-US" sz="2200" i="1" dirty="0"/>
              <a:t> vita</a:t>
            </a:r>
            <a:r>
              <a:rPr lang="en-US" sz="2200" dirty="0"/>
              <a:t> Milano, Rizzoli, 1977.</a:t>
            </a:r>
          </a:p>
        </p:txBody>
      </p:sp>
      <p:pic>
        <p:nvPicPr>
          <p:cNvPr id="1028" name="Picture 4" descr="La miglior vita - Fulvio Tomizza - Libro - BUR Biblioteca Univ. Rizzoli ...">
            <a:extLst>
              <a:ext uri="{FF2B5EF4-FFF2-40B4-BE49-F238E27FC236}">
                <a16:creationId xmlns:a16="http://schemas.microsoft.com/office/drawing/2014/main" id="{6DF7BC9A-9CE0-CAED-CA5C-8C0919C7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950" y="1958441"/>
            <a:ext cx="2504737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ERADA Fulvio Tomizza – Libreria Mazzini">
            <a:extLst>
              <a:ext uri="{FF2B5EF4-FFF2-40B4-BE49-F238E27FC236}">
                <a16:creationId xmlns:a16="http://schemas.microsoft.com/office/drawing/2014/main" id="{68699C1E-2E25-EBBE-5A1A-9DCD2F12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64" y="1958442"/>
            <a:ext cx="3072476" cy="33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lvio Tomizza e le radici istriane nel mio pensiero e nella mia vita ...">
            <a:extLst>
              <a:ext uri="{FF2B5EF4-FFF2-40B4-BE49-F238E27FC236}">
                <a16:creationId xmlns:a16="http://schemas.microsoft.com/office/drawing/2014/main" id="{72DD85EB-2196-F473-FE45-A602F6D3F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2726" y="2498267"/>
            <a:ext cx="3192235" cy="25697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Aft>
                <a:spcPts val="600"/>
              </a:spcAft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49390" y="6356350"/>
            <a:ext cx="23995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hangingPunct="1">
              <a:spcAft>
                <a:spcPts val="600"/>
              </a:spcAft>
            </a:pPr>
            <a:fld id="{E42BEB3F-08D9-49EF-B61F-64B0AC4A9AB9}" type="slidenum">
              <a:rPr lang="en-US" altLang="de-DE" sz="1200">
                <a:latin typeface="+mn-lt"/>
                <a:ea typeface="+mn-ea"/>
              </a:rPr>
              <a:pPr hangingPunct="1">
                <a:spcAft>
                  <a:spcPts val="600"/>
                </a:spcAft>
              </a:pPr>
              <a:t>5</a:t>
            </a:fld>
            <a:endParaRPr lang="en-US" altLang="de-DE" sz="1200">
              <a:latin typeface="+mn-lt"/>
              <a:ea typeface="+mn-ea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154A65-A093-9E38-8B4A-464E452E5EF1}"/>
              </a:ext>
            </a:extLst>
          </p:cNvPr>
          <p:cNvSpPr txBox="1"/>
          <p:nvPr/>
        </p:nvSpPr>
        <p:spPr>
          <a:xfrm>
            <a:off x="1259632" y="56612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+mn-lt"/>
              </a:rPr>
              <a:t>„</a:t>
            </a:r>
            <a:r>
              <a:rPr lang="de-DE" sz="1800" b="1" dirty="0" err="1">
                <a:solidFill>
                  <a:srgbClr val="000000"/>
                </a:solidFill>
                <a:latin typeface="+mn-lt"/>
              </a:rPr>
              <a:t>letteratura</a:t>
            </a:r>
            <a:r>
              <a:rPr lang="de-DE" sz="1800" b="1" dirty="0">
                <a:solidFill>
                  <a:srgbClr val="000000"/>
                </a:solidFill>
                <a:latin typeface="+mn-lt"/>
              </a:rPr>
              <a:t> di </a:t>
            </a:r>
            <a:r>
              <a:rPr lang="de-DE" sz="1800" b="1" dirty="0" err="1">
                <a:solidFill>
                  <a:srgbClr val="000000"/>
                </a:solidFill>
                <a:latin typeface="+mn-lt"/>
              </a:rPr>
              <a:t>frontiera</a:t>
            </a:r>
            <a:r>
              <a:rPr lang="de-DE" sz="1800" b="1" dirty="0">
                <a:solidFill>
                  <a:srgbClr val="000000"/>
                </a:solidFill>
                <a:latin typeface="+mn-lt"/>
              </a:rPr>
              <a:t>“ - “Grenzliteratur“</a:t>
            </a:r>
          </a:p>
        </p:txBody>
      </p:sp>
    </p:spTree>
    <p:extLst>
      <p:ext uri="{BB962C8B-B14F-4D97-AF65-F5344CB8AC3E}">
        <p14:creationId xmlns:p14="http://schemas.microsoft.com/office/powerpoint/2010/main" val="22756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9A329-B1F6-FA5C-9218-5869444E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672CC2-2F75-B4DE-EA4A-F25E2EFAC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77471F-45AD-0999-BAE5-05F3F007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Veranstaltung</a:t>
            </a:r>
          </a:p>
        </p:txBody>
      </p:sp>
      <p:pic>
        <p:nvPicPr>
          <p:cNvPr id="6" name="Picture 2" descr="La prima indagine di Montalbano eBook von Andrea Camilleri – EPUB Buch |  Rakuten Kobo Deutschland">
            <a:extLst>
              <a:ext uri="{FF2B5EF4-FFF2-40B4-BE49-F238E27FC236}">
                <a16:creationId xmlns:a16="http://schemas.microsoft.com/office/drawing/2014/main" id="{0649E7CD-850B-1333-43B9-638A6377C7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748"/>
            <a:ext cx="30598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 linea del colore : Scego, Igiaba: Amazon.de: Bücher">
            <a:extLst>
              <a:ext uri="{FF2B5EF4-FFF2-40B4-BE49-F238E27FC236}">
                <a16:creationId xmlns:a16="http://schemas.microsoft.com/office/drawing/2014/main" id="{D8905CFE-205A-A0A0-25FC-06D7ECC8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27" y="1160748"/>
            <a:ext cx="289732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ontro di civilta' per un ascensore in Piazza Vittorio (Italian ...">
            <a:extLst>
              <a:ext uri="{FF2B5EF4-FFF2-40B4-BE49-F238E27FC236}">
                <a16:creationId xmlns:a16="http://schemas.microsoft.com/office/drawing/2014/main" id="{47355304-A85A-A105-291B-BDF5AFD2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48" y="1166106"/>
            <a:ext cx="2934756" cy="45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9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6F757-A42A-555D-4AD5-95F455EA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6840760" cy="576064"/>
          </a:xfrm>
        </p:spPr>
        <p:txBody>
          <a:bodyPr/>
          <a:lstStyle/>
          <a:p>
            <a:r>
              <a:rPr lang="de-DE" sz="2200" b="1" dirty="0"/>
              <a:t>Formen und Funktionen von literarischer Mehrsprachigkeit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A02380-930B-2E76-60F7-66DDD838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688632"/>
          </a:xfrm>
        </p:spPr>
        <p:txBody>
          <a:bodyPr/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mehrsprachig</a:t>
            </a: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schreibende Autor*innen mit jeweils </a:t>
            </a:r>
            <a:r>
              <a:rPr lang="de-DE" i="1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einsprachigen</a:t>
            </a: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Texten (Bsp. Samuel Beckett, Vladimir Nabokov)</a:t>
            </a:r>
            <a:endParaRPr lang="de-DE" dirty="0">
              <a:solidFill>
                <a:schemeClr val="tx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mehrsprachige</a:t>
            </a: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Texte (z.B. </a:t>
            </a:r>
            <a:r>
              <a:rPr lang="de-DE" dirty="0" err="1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Melandri</a:t>
            </a: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i="1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Eva </a:t>
            </a:r>
            <a:r>
              <a:rPr lang="de-DE" i="1" dirty="0" err="1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dorme</a:t>
            </a: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de-DE" dirty="0">
              <a:solidFill>
                <a:schemeClr val="tx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unterschiedliche Funktionen von Mehrsprachigkeit in Texten:</a:t>
            </a:r>
          </a:p>
          <a:p>
            <a:pPr marL="630238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stilistische, klangästhetische, folkloristische, subversive, komische, verfremdende Funktionen, </a:t>
            </a:r>
            <a:r>
              <a:rPr lang="de-DE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z.B. in den Texten der</a:t>
            </a: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historischen Moderne und Avantgarde</a:t>
            </a:r>
          </a:p>
          <a:p>
            <a:pPr marL="630238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Sprachmischung als mimetischer Akt mit (kultur-)politischer, erinnerungskultureller Funktion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Michail </a:t>
            </a:r>
            <a:r>
              <a:rPr lang="de-DE" dirty="0" err="1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Bachtin</a:t>
            </a:r>
            <a:r>
              <a:rPr lang="de-DE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de-DE" i="1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Polyphonie</a:t>
            </a:r>
            <a:r>
              <a:rPr lang="de-DE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i="1" dirty="0" err="1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Heteroglossie</a:t>
            </a:r>
            <a:r>
              <a:rPr lang="de-DE" i="1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de-DE" i="1" dirty="0">
              <a:solidFill>
                <a:schemeClr val="tx1"/>
              </a:solidFill>
              <a:effectLst/>
              <a:latin typeface="Baskerville" panose="02020502070401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,sichtbare‘ – ,latente</a:t>
            </a:r>
            <a:r>
              <a:rPr lang="de-DE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‘/,unsichtbare‘ Mehrsprachigkeit (s. </a:t>
            </a:r>
            <a:r>
              <a:rPr lang="de-DE" dirty="0" err="1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Radaelli</a:t>
            </a:r>
            <a:r>
              <a:rPr lang="de-DE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Giulia, </a:t>
            </a:r>
            <a:r>
              <a:rPr lang="de-DE" i="1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Literarische Mehrsprachigkeit. Sprachwechsel bei Elias Canetti und Ingeborg Bachmann</a:t>
            </a:r>
            <a:r>
              <a:rPr lang="de-DE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Berlin, Akademie Verlag 2011</a:t>
            </a:r>
            <a:r>
              <a:rPr lang="de-DE" sz="1600" dirty="0">
                <a:solidFill>
                  <a:schemeClr val="tx1"/>
                </a:solidFill>
                <a:latin typeface="Baskerville" panose="02020502070401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C8C0EE-6760-1516-E703-64FF269D7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82AF9E-0FAB-4A34-D05E-596E98FBA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 eaLnBrk="1" hangingPunct="1">
              <a:spcAft>
                <a:spcPts val="600"/>
              </a:spcAft>
            </a:pPr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2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Aristotelische Regelpoetik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8650" y="908720"/>
            <a:ext cx="8119814" cy="5211280"/>
          </a:xfrm>
        </p:spPr>
        <p:txBody>
          <a:bodyPr/>
          <a:lstStyle/>
          <a:p>
            <a:pPr marL="0" indent="0"/>
            <a:endParaRPr lang="de-DE" b="1" dirty="0">
              <a:latin typeface="+mj-lt"/>
            </a:endParaRPr>
          </a:p>
          <a:p>
            <a:pPr marL="0" indent="0"/>
            <a:endParaRPr lang="de-DE" sz="2400" b="1" dirty="0">
              <a:latin typeface="+mj-lt"/>
            </a:endParaRPr>
          </a:p>
          <a:p>
            <a:pPr marL="0" indent="0"/>
            <a:endParaRPr lang="de-DE" sz="2400" b="1" dirty="0">
              <a:latin typeface="+mj-lt"/>
            </a:endParaRPr>
          </a:p>
          <a:p>
            <a:pPr marL="0" indent="0"/>
            <a:r>
              <a:rPr lang="de-DE" sz="2400" b="1" dirty="0">
                <a:latin typeface="+mj-lt"/>
              </a:rPr>
              <a:t>Dialekt – ,einfaches Volk‘ – Komödie</a:t>
            </a:r>
          </a:p>
          <a:p>
            <a:pPr marL="0" indent="0"/>
            <a:endParaRPr lang="de-DE" sz="2400" b="1" dirty="0">
              <a:latin typeface="+mj-lt"/>
            </a:endParaRPr>
          </a:p>
          <a:p>
            <a:pPr marL="0" indent="0"/>
            <a:r>
              <a:rPr lang="de-DE" sz="2400" b="1" dirty="0">
                <a:latin typeface="+mj-lt"/>
              </a:rPr>
              <a:t>Hochsprache – Adel – Tragödie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 eaLnBrk="1" hangingPunct="1">
              <a:spcAft>
                <a:spcPts val="600"/>
              </a:spcAft>
            </a:pPr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5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D9332-6127-0102-7385-BA644E1B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1CFC4A20-C961-28B6-C48F-C75B3ACFE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" y="116632"/>
            <a:ext cx="2993256" cy="123731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BB90DA-8CB6-966B-E33B-9D3570E49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A03EC1-7251-FCE1-33E0-0FB70717B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Veranstaltung</a:t>
            </a:r>
          </a:p>
        </p:txBody>
      </p:sp>
      <p:pic>
        <p:nvPicPr>
          <p:cNvPr id="9" name="Grafik 8" descr="Ein Bild, das Text, Papier, Schrift, Brief enthält.&#10;&#10;Automatisch generierte Beschreibung">
            <a:extLst>
              <a:ext uri="{FF2B5EF4-FFF2-40B4-BE49-F238E27FC236}">
                <a16:creationId xmlns:a16="http://schemas.microsoft.com/office/drawing/2014/main" id="{3367D4A3-6911-8C2B-8DF8-7FBFB48CD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" y="906997"/>
            <a:ext cx="2880299" cy="4968690"/>
          </a:xfrm>
          <a:prstGeom prst="rect">
            <a:avLst/>
          </a:prstGeom>
        </p:spPr>
      </p:pic>
      <p:pic>
        <p:nvPicPr>
          <p:cNvPr id="11" name="Grafik 10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9CAFDF5A-92B5-71A9-A3CD-AFB2BE386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" y="5353136"/>
            <a:ext cx="2709159" cy="1548091"/>
          </a:xfrm>
          <a:prstGeom prst="rect">
            <a:avLst/>
          </a:prstGeom>
        </p:spPr>
      </p:pic>
      <p:pic>
        <p:nvPicPr>
          <p:cNvPr id="13" name="Grafik 12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BC1925E7-9BFD-E9E2-7DD5-86A4E281E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7" y="332788"/>
            <a:ext cx="3313955" cy="798543"/>
          </a:xfrm>
          <a:prstGeom prst="rect">
            <a:avLst/>
          </a:prstGeom>
        </p:spPr>
      </p:pic>
      <p:pic>
        <p:nvPicPr>
          <p:cNvPr id="15" name="Grafik 14" descr="Ein Bild, das Text, Papier, Brief, Dokument enthält.&#10;&#10;Automatisch generierte Beschreibung">
            <a:extLst>
              <a:ext uri="{FF2B5EF4-FFF2-40B4-BE49-F238E27FC236}">
                <a16:creationId xmlns:a16="http://schemas.microsoft.com/office/drawing/2014/main" id="{633D1461-78AA-6BBC-57F3-8F49ACC00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00" y="906997"/>
            <a:ext cx="3407225" cy="5997514"/>
          </a:xfrm>
          <a:prstGeom prst="rect">
            <a:avLst/>
          </a:prstGeom>
        </p:spPr>
      </p:pic>
      <p:pic>
        <p:nvPicPr>
          <p:cNvPr id="17" name="Grafik 16" descr="Ein Bild, das Text, Schrift, Screenshot, Schwarzweiß enthält.&#10;&#10;Automatisch generierte Beschreibung">
            <a:extLst>
              <a:ext uri="{FF2B5EF4-FFF2-40B4-BE49-F238E27FC236}">
                <a16:creationId xmlns:a16="http://schemas.microsoft.com/office/drawing/2014/main" id="{AF8199D2-5022-9A5B-996C-91BF162CF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46" y="1156061"/>
            <a:ext cx="3050858" cy="16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9125"/>
      </p:ext>
    </p:extLst>
  </p:cSld>
  <p:clrMapOvr>
    <a:masterClrMapping/>
  </p:clrMapOvr>
</p:sld>
</file>

<file path=ppt/theme/theme1.xml><?xml version="1.0" encoding="utf-8"?>
<a:theme xmlns:a="http://schemas.openxmlformats.org/drawingml/2006/main" name="GU Design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 Design ohne Goethekopf">
  <a:themeElements>
    <a:clrScheme name="GU Farben 2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48A9DA"/>
      </a:accent1>
      <a:accent2>
        <a:srgbClr val="E4E3DD"/>
      </a:accent2>
      <a:accent3>
        <a:srgbClr val="737C45"/>
      </a:accent3>
      <a:accent4>
        <a:srgbClr val="4D4B46"/>
      </a:accent4>
      <a:accent5>
        <a:srgbClr val="E3BA0F"/>
      </a:accent5>
      <a:accent6>
        <a:srgbClr val="F7D926"/>
      </a:accent6>
      <a:hlink>
        <a:srgbClr val="860047"/>
      </a:hlink>
      <a:folHlink>
        <a:srgbClr val="AD3B76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8F"/>
      </a:accent1>
      <a:accent2>
        <a:srgbClr val="E4E3DD"/>
      </a:accent2>
      <a:accent3>
        <a:srgbClr val="FFFFFF"/>
      </a:accent3>
      <a:accent4>
        <a:srgbClr val="000000"/>
      </a:accent4>
      <a:accent5>
        <a:srgbClr val="AAB2C6"/>
      </a:accent5>
      <a:accent6>
        <a:srgbClr val="CFCEC8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Macintosh PowerPoint</Application>
  <PresentationFormat>Bildschirmpräsentation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Avenir</vt:lpstr>
      <vt:lpstr>Baskerville</vt:lpstr>
      <vt:lpstr>Calibri</vt:lpstr>
      <vt:lpstr>Cambria</vt:lpstr>
      <vt:lpstr>Courier New</vt:lpstr>
      <vt:lpstr>Garamond</vt:lpstr>
      <vt:lpstr>Georgia</vt:lpstr>
      <vt:lpstr>GU Design</vt:lpstr>
      <vt:lpstr>GU Design ohne Goethekopf</vt:lpstr>
      <vt:lpstr>Muttersprache(n) und Scham – Mehrsprachigkeit, Dialekt und Sprachkonflikt   Maddalena Fingerle Robert Lukenda </vt:lpstr>
      <vt:lpstr>PowerPoint-Präsentation</vt:lpstr>
      <vt:lpstr>PowerPoint-Präsentation</vt:lpstr>
      <vt:lpstr>PowerPoint-Präsentation</vt:lpstr>
      <vt:lpstr>Fulvio Tomizza, Materada, Milano, Mondadori 1960; La miglior vita Milano, Rizzoli, 1977.</vt:lpstr>
      <vt:lpstr>PowerPoint-Präsentation</vt:lpstr>
      <vt:lpstr>Formen und Funktionen von literarischer Mehrsprachigkeit</vt:lpstr>
      <vt:lpstr>Aristotelische Regelpoetik</vt:lpstr>
      <vt:lpstr>PowerPoint-Präsentation</vt:lpstr>
      <vt:lpstr>PowerPoint-Präsentation</vt:lpstr>
      <vt:lpstr>Maddalena Fingerle: Mit deinen Augen, aus dem Ital. von Viktoria von Schirach, München: Luchterhand 2025.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Goethe-Universität</dc:creator>
  <cp:lastModifiedBy>Robert Lukenda</cp:lastModifiedBy>
  <cp:revision>98</cp:revision>
  <dcterms:modified xsi:type="dcterms:W3CDTF">2025-10-27T11:54:41Z</dcterms:modified>
</cp:coreProperties>
</file>