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88" r:id="rId3"/>
    <p:sldId id="287" r:id="rId4"/>
    <p:sldId id="283" r:id="rId5"/>
    <p:sldId id="282" r:id="rId6"/>
    <p:sldId id="281" r:id="rId7"/>
    <p:sldId id="284" r:id="rId8"/>
    <p:sldId id="285" r:id="rId9"/>
    <p:sldId id="286" r:id="rId10"/>
    <p:sldId id="272" r:id="rId11"/>
    <p:sldId id="274" r:id="rId12"/>
    <p:sldId id="275" r:id="rId13"/>
    <p:sldId id="276" r:id="rId14"/>
    <p:sldId id="289" r:id="rId15"/>
    <p:sldId id="278" r:id="rId16"/>
    <p:sldId id="279" r:id="rId17"/>
    <p:sldId id="280" r:id="rId18"/>
    <p:sldId id="257" r:id="rId19"/>
    <p:sldId id="258" r:id="rId20"/>
    <p:sldId id="260" r:id="rId21"/>
    <p:sldId id="261" r:id="rId22"/>
    <p:sldId id="262" r:id="rId23"/>
    <p:sldId id="2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846F879-D05D-461E-AB48-3D102B0BCCCE}">
          <p14:sldIdLst>
            <p14:sldId id="271"/>
            <p14:sldId id="288"/>
            <p14:sldId id="287"/>
            <p14:sldId id="283"/>
            <p14:sldId id="282"/>
            <p14:sldId id="281"/>
            <p14:sldId id="284"/>
            <p14:sldId id="285"/>
            <p14:sldId id="286"/>
            <p14:sldId id="272"/>
            <p14:sldId id="274"/>
            <p14:sldId id="275"/>
            <p14:sldId id="276"/>
            <p14:sldId id="289"/>
            <p14:sldId id="278"/>
            <p14:sldId id="279"/>
            <p14:sldId id="280"/>
            <p14:sldId id="257"/>
            <p14:sldId id="258"/>
            <p14:sldId id="260"/>
            <p14:sldId id="261"/>
            <p14:sldId id="262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2E143-575A-4147-9E2C-E1338D2A4860}" v="15" dt="2021-01-29T09:03:19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0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EE566-0838-40DB-A5B9-384F7606C99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A03B4A2-815F-49C4-8127-41E759CFCF08}">
      <dgm:prSet/>
      <dgm:spPr/>
      <dgm:t>
        <a:bodyPr/>
        <a:lstStyle/>
        <a:p>
          <a:pPr>
            <a:defRPr cap="all"/>
          </a:pPr>
          <a:r>
            <a:rPr lang="en-US" dirty="0"/>
            <a:t>require socio-cultural background knowledge</a:t>
          </a:r>
        </a:p>
      </dgm:t>
    </dgm:pt>
    <dgm:pt modelId="{1A41F4F0-5C88-44B2-870D-80AE0A478AE9}" type="parTrans" cxnId="{07A65CD6-1DE0-4726-8A41-C799355B10A8}">
      <dgm:prSet/>
      <dgm:spPr/>
      <dgm:t>
        <a:bodyPr/>
        <a:lstStyle/>
        <a:p>
          <a:endParaRPr lang="en-US"/>
        </a:p>
      </dgm:t>
    </dgm:pt>
    <dgm:pt modelId="{D865EFD2-1DF6-4962-A171-830F10819E4F}" type="sibTrans" cxnId="{07A65CD6-1DE0-4726-8A41-C799355B10A8}">
      <dgm:prSet/>
      <dgm:spPr/>
      <dgm:t>
        <a:bodyPr/>
        <a:lstStyle/>
        <a:p>
          <a:endParaRPr lang="en-US"/>
        </a:p>
      </dgm:t>
    </dgm:pt>
    <dgm:pt modelId="{EC052253-D650-4188-A35C-C5960B2588CF}">
      <dgm:prSet/>
      <dgm:spPr/>
      <dgm:t>
        <a:bodyPr/>
        <a:lstStyle/>
        <a:p>
          <a:pPr>
            <a:defRPr cap="all"/>
          </a:pPr>
          <a:r>
            <a:rPr lang="en-US" dirty="0"/>
            <a:t>openness towards people with other cultures is taught</a:t>
          </a:r>
        </a:p>
      </dgm:t>
    </dgm:pt>
    <dgm:pt modelId="{C6395F65-9BFB-46E3-8C0C-E15E4D7DEAC8}" type="parTrans" cxnId="{D5F72796-66FA-4F28-BD11-682AF7129E0B}">
      <dgm:prSet/>
      <dgm:spPr/>
      <dgm:t>
        <a:bodyPr/>
        <a:lstStyle/>
        <a:p>
          <a:endParaRPr lang="en-US"/>
        </a:p>
      </dgm:t>
    </dgm:pt>
    <dgm:pt modelId="{004600B9-2558-450C-BB0B-A11F0E03BB82}" type="sibTrans" cxnId="{D5F72796-66FA-4F28-BD11-682AF7129E0B}">
      <dgm:prSet/>
      <dgm:spPr/>
      <dgm:t>
        <a:bodyPr/>
        <a:lstStyle/>
        <a:p>
          <a:endParaRPr lang="en-US"/>
        </a:p>
      </dgm:t>
    </dgm:pt>
    <dgm:pt modelId="{6682B291-8732-4C33-BFEF-6869F3902ED8}">
      <dgm:prSet/>
      <dgm:spPr/>
      <dgm:t>
        <a:bodyPr/>
        <a:lstStyle/>
        <a:p>
          <a:pPr>
            <a:defRPr cap="all"/>
          </a:pPr>
          <a:r>
            <a:rPr lang="en-US"/>
            <a:t>Getting to know other cultures</a:t>
          </a:r>
        </a:p>
      </dgm:t>
    </dgm:pt>
    <dgm:pt modelId="{1A252FC5-7723-41C9-987F-B7B38F5798D5}" type="parTrans" cxnId="{C846151F-4EA5-4463-87CE-01F4E21B95A0}">
      <dgm:prSet/>
      <dgm:spPr/>
      <dgm:t>
        <a:bodyPr/>
        <a:lstStyle/>
        <a:p>
          <a:endParaRPr lang="en-US"/>
        </a:p>
      </dgm:t>
    </dgm:pt>
    <dgm:pt modelId="{973A5F27-C515-43A2-A1B6-B2AA318BDFB5}" type="sibTrans" cxnId="{C846151F-4EA5-4463-87CE-01F4E21B95A0}">
      <dgm:prSet/>
      <dgm:spPr/>
      <dgm:t>
        <a:bodyPr/>
        <a:lstStyle/>
        <a:p>
          <a:endParaRPr lang="en-US"/>
        </a:p>
      </dgm:t>
    </dgm:pt>
    <dgm:pt modelId="{6C6B7B98-2EC2-402B-8969-C2FA736435EC}" type="pres">
      <dgm:prSet presAssocID="{E39EE566-0838-40DB-A5B9-384F7606C99D}" presName="root" presStyleCnt="0">
        <dgm:presLayoutVars>
          <dgm:dir/>
          <dgm:resizeHandles val="exact"/>
        </dgm:presLayoutVars>
      </dgm:prSet>
      <dgm:spPr/>
    </dgm:pt>
    <dgm:pt modelId="{DAD425B0-7B59-4B19-8188-8692420BC9CC}" type="pres">
      <dgm:prSet presAssocID="{DA03B4A2-815F-49C4-8127-41E759CFCF08}" presName="compNode" presStyleCnt="0"/>
      <dgm:spPr/>
    </dgm:pt>
    <dgm:pt modelId="{41CA8D8B-F79C-4575-A6E0-2779D97B1874}" type="pres">
      <dgm:prSet presAssocID="{DA03B4A2-815F-49C4-8127-41E759CFCF08}" presName="iconBgRect" presStyleLbl="bgShp" presStyleIdx="0" presStyleCnt="3"/>
      <dgm:spPr/>
    </dgm:pt>
    <dgm:pt modelId="{5A5811F8-B988-4135-9536-91C3099F1894}" type="pres">
      <dgm:prSet presAssocID="{DA03B4A2-815F-49C4-8127-41E759CFCF0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ücher"/>
        </a:ext>
      </dgm:extLst>
    </dgm:pt>
    <dgm:pt modelId="{E908AB3A-78E8-408F-A645-4E48A1A97959}" type="pres">
      <dgm:prSet presAssocID="{DA03B4A2-815F-49C4-8127-41E759CFCF08}" presName="spaceRect" presStyleCnt="0"/>
      <dgm:spPr/>
    </dgm:pt>
    <dgm:pt modelId="{5B0E788D-C854-4FF1-9371-ECD73DB18FE2}" type="pres">
      <dgm:prSet presAssocID="{DA03B4A2-815F-49C4-8127-41E759CFCF08}" presName="textRect" presStyleLbl="revTx" presStyleIdx="0" presStyleCnt="3">
        <dgm:presLayoutVars>
          <dgm:chMax val="1"/>
          <dgm:chPref val="1"/>
        </dgm:presLayoutVars>
      </dgm:prSet>
      <dgm:spPr/>
    </dgm:pt>
    <dgm:pt modelId="{A71418F9-668D-4528-A22B-71CCC2A75EC9}" type="pres">
      <dgm:prSet presAssocID="{D865EFD2-1DF6-4962-A171-830F10819E4F}" presName="sibTrans" presStyleCnt="0"/>
      <dgm:spPr/>
    </dgm:pt>
    <dgm:pt modelId="{22901269-B314-41AB-B80E-5D3996858DB9}" type="pres">
      <dgm:prSet presAssocID="{EC052253-D650-4188-A35C-C5960B2588CF}" presName="compNode" presStyleCnt="0"/>
      <dgm:spPr/>
    </dgm:pt>
    <dgm:pt modelId="{5DC76221-D126-46AD-9BFA-BF659D270CA7}" type="pres">
      <dgm:prSet presAssocID="{EC052253-D650-4188-A35C-C5960B2588CF}" presName="iconBgRect" presStyleLbl="bgShp" presStyleIdx="1" presStyleCnt="3"/>
      <dgm:spPr/>
    </dgm:pt>
    <dgm:pt modelId="{6DF832CC-1862-4479-AC60-326B74A5B54B}" type="pres">
      <dgm:prSet presAssocID="{EC052253-D650-4188-A35C-C5960B2588C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e"/>
        </a:ext>
      </dgm:extLst>
    </dgm:pt>
    <dgm:pt modelId="{43D406EB-B99E-44EA-AE01-CFD3CF336D39}" type="pres">
      <dgm:prSet presAssocID="{EC052253-D650-4188-A35C-C5960B2588CF}" presName="spaceRect" presStyleCnt="0"/>
      <dgm:spPr/>
    </dgm:pt>
    <dgm:pt modelId="{0E7D2E72-D986-4F92-ACE0-3F8ADDD526AC}" type="pres">
      <dgm:prSet presAssocID="{EC052253-D650-4188-A35C-C5960B2588CF}" presName="textRect" presStyleLbl="revTx" presStyleIdx="1" presStyleCnt="3">
        <dgm:presLayoutVars>
          <dgm:chMax val="1"/>
          <dgm:chPref val="1"/>
        </dgm:presLayoutVars>
      </dgm:prSet>
      <dgm:spPr/>
    </dgm:pt>
    <dgm:pt modelId="{62FEC0F0-677A-42A3-87F7-77B053A6F11A}" type="pres">
      <dgm:prSet presAssocID="{004600B9-2558-450C-BB0B-A11F0E03BB82}" presName="sibTrans" presStyleCnt="0"/>
      <dgm:spPr/>
    </dgm:pt>
    <dgm:pt modelId="{3AA65D76-33A9-49AF-9FA7-1F8ED66BC1F3}" type="pres">
      <dgm:prSet presAssocID="{6682B291-8732-4C33-BFEF-6869F3902ED8}" presName="compNode" presStyleCnt="0"/>
      <dgm:spPr/>
    </dgm:pt>
    <dgm:pt modelId="{F8249E40-EAE3-4C63-8E71-CEB73FAA6A8B}" type="pres">
      <dgm:prSet presAssocID="{6682B291-8732-4C33-BFEF-6869F3902ED8}" presName="iconBgRect" presStyleLbl="bgShp" presStyleIdx="2" presStyleCnt="3"/>
      <dgm:spPr/>
    </dgm:pt>
    <dgm:pt modelId="{FE7EEDF6-3EB6-4837-A52F-1E519D61E54D}" type="pres">
      <dgm:prSet presAssocID="{6682B291-8732-4C33-BFEF-6869F3902ED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10D98065-C06E-4A6D-B61E-CA6057648703}" type="pres">
      <dgm:prSet presAssocID="{6682B291-8732-4C33-BFEF-6869F3902ED8}" presName="spaceRect" presStyleCnt="0"/>
      <dgm:spPr/>
    </dgm:pt>
    <dgm:pt modelId="{FFB21E43-3DE2-4919-BEAB-889D0C6B3DAF}" type="pres">
      <dgm:prSet presAssocID="{6682B291-8732-4C33-BFEF-6869F3902ED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7BE6A1B-FA41-49D6-82AD-99D7D6DE6DB8}" type="presOf" srcId="{DA03B4A2-815F-49C4-8127-41E759CFCF08}" destId="{5B0E788D-C854-4FF1-9371-ECD73DB18FE2}" srcOrd="0" destOrd="0" presId="urn:microsoft.com/office/officeart/2018/5/layout/IconCircleLabelList"/>
    <dgm:cxn modelId="{C846151F-4EA5-4463-87CE-01F4E21B95A0}" srcId="{E39EE566-0838-40DB-A5B9-384F7606C99D}" destId="{6682B291-8732-4C33-BFEF-6869F3902ED8}" srcOrd="2" destOrd="0" parTransId="{1A252FC5-7723-41C9-987F-B7B38F5798D5}" sibTransId="{973A5F27-C515-43A2-A1B6-B2AA318BDFB5}"/>
    <dgm:cxn modelId="{CE609B72-5133-4BF6-9F82-5932853DE43C}" type="presOf" srcId="{E39EE566-0838-40DB-A5B9-384F7606C99D}" destId="{6C6B7B98-2EC2-402B-8969-C2FA736435EC}" srcOrd="0" destOrd="0" presId="urn:microsoft.com/office/officeart/2018/5/layout/IconCircleLabelList"/>
    <dgm:cxn modelId="{D5F72796-66FA-4F28-BD11-682AF7129E0B}" srcId="{E39EE566-0838-40DB-A5B9-384F7606C99D}" destId="{EC052253-D650-4188-A35C-C5960B2588CF}" srcOrd="1" destOrd="0" parTransId="{C6395F65-9BFB-46E3-8C0C-E15E4D7DEAC8}" sibTransId="{004600B9-2558-450C-BB0B-A11F0E03BB82}"/>
    <dgm:cxn modelId="{A081E89F-63B7-4A12-9ABC-975D47B09D3C}" type="presOf" srcId="{EC052253-D650-4188-A35C-C5960B2588CF}" destId="{0E7D2E72-D986-4F92-ACE0-3F8ADDD526AC}" srcOrd="0" destOrd="0" presId="urn:microsoft.com/office/officeart/2018/5/layout/IconCircleLabelList"/>
    <dgm:cxn modelId="{F5D45ED4-43F6-40AF-9427-6E0CDBEFB511}" type="presOf" srcId="{6682B291-8732-4C33-BFEF-6869F3902ED8}" destId="{FFB21E43-3DE2-4919-BEAB-889D0C6B3DAF}" srcOrd="0" destOrd="0" presId="urn:microsoft.com/office/officeart/2018/5/layout/IconCircleLabelList"/>
    <dgm:cxn modelId="{07A65CD6-1DE0-4726-8A41-C799355B10A8}" srcId="{E39EE566-0838-40DB-A5B9-384F7606C99D}" destId="{DA03B4A2-815F-49C4-8127-41E759CFCF08}" srcOrd="0" destOrd="0" parTransId="{1A41F4F0-5C88-44B2-870D-80AE0A478AE9}" sibTransId="{D865EFD2-1DF6-4962-A171-830F10819E4F}"/>
    <dgm:cxn modelId="{03EFC2F8-4FC0-4A98-A220-55D193A9B338}" type="presParOf" srcId="{6C6B7B98-2EC2-402B-8969-C2FA736435EC}" destId="{DAD425B0-7B59-4B19-8188-8692420BC9CC}" srcOrd="0" destOrd="0" presId="urn:microsoft.com/office/officeart/2018/5/layout/IconCircleLabelList"/>
    <dgm:cxn modelId="{07C7EE69-1D88-4AE1-B1B3-B8542811D60E}" type="presParOf" srcId="{DAD425B0-7B59-4B19-8188-8692420BC9CC}" destId="{41CA8D8B-F79C-4575-A6E0-2779D97B1874}" srcOrd="0" destOrd="0" presId="urn:microsoft.com/office/officeart/2018/5/layout/IconCircleLabelList"/>
    <dgm:cxn modelId="{B2BFCE86-D715-4F6F-B207-C578B3B2FB0B}" type="presParOf" srcId="{DAD425B0-7B59-4B19-8188-8692420BC9CC}" destId="{5A5811F8-B988-4135-9536-91C3099F1894}" srcOrd="1" destOrd="0" presId="urn:microsoft.com/office/officeart/2018/5/layout/IconCircleLabelList"/>
    <dgm:cxn modelId="{26CD45AD-946F-4BA8-A192-3EA9253102DD}" type="presParOf" srcId="{DAD425B0-7B59-4B19-8188-8692420BC9CC}" destId="{E908AB3A-78E8-408F-A645-4E48A1A97959}" srcOrd="2" destOrd="0" presId="urn:microsoft.com/office/officeart/2018/5/layout/IconCircleLabelList"/>
    <dgm:cxn modelId="{606CE625-67D8-47BB-A424-8745CD4F05FA}" type="presParOf" srcId="{DAD425B0-7B59-4B19-8188-8692420BC9CC}" destId="{5B0E788D-C854-4FF1-9371-ECD73DB18FE2}" srcOrd="3" destOrd="0" presId="urn:microsoft.com/office/officeart/2018/5/layout/IconCircleLabelList"/>
    <dgm:cxn modelId="{6E89BFA4-86D5-4354-AF6E-A37391EC6CF2}" type="presParOf" srcId="{6C6B7B98-2EC2-402B-8969-C2FA736435EC}" destId="{A71418F9-668D-4528-A22B-71CCC2A75EC9}" srcOrd="1" destOrd="0" presId="urn:microsoft.com/office/officeart/2018/5/layout/IconCircleLabelList"/>
    <dgm:cxn modelId="{AAFCDB3C-8A2C-47FD-AFE9-A097A12D6C61}" type="presParOf" srcId="{6C6B7B98-2EC2-402B-8969-C2FA736435EC}" destId="{22901269-B314-41AB-B80E-5D3996858DB9}" srcOrd="2" destOrd="0" presId="urn:microsoft.com/office/officeart/2018/5/layout/IconCircleLabelList"/>
    <dgm:cxn modelId="{9F326CE3-0B1F-40C3-9C7D-8B282BFF7935}" type="presParOf" srcId="{22901269-B314-41AB-B80E-5D3996858DB9}" destId="{5DC76221-D126-46AD-9BFA-BF659D270CA7}" srcOrd="0" destOrd="0" presId="urn:microsoft.com/office/officeart/2018/5/layout/IconCircleLabelList"/>
    <dgm:cxn modelId="{7FD53D8D-4789-4FF5-8304-6C5D636C18C8}" type="presParOf" srcId="{22901269-B314-41AB-B80E-5D3996858DB9}" destId="{6DF832CC-1862-4479-AC60-326B74A5B54B}" srcOrd="1" destOrd="0" presId="urn:microsoft.com/office/officeart/2018/5/layout/IconCircleLabelList"/>
    <dgm:cxn modelId="{AE2844D4-2FF7-4136-AA5C-63DAD745702F}" type="presParOf" srcId="{22901269-B314-41AB-B80E-5D3996858DB9}" destId="{43D406EB-B99E-44EA-AE01-CFD3CF336D39}" srcOrd="2" destOrd="0" presId="urn:microsoft.com/office/officeart/2018/5/layout/IconCircleLabelList"/>
    <dgm:cxn modelId="{13B5C2E4-7E1F-471D-90D3-6DB3161764AB}" type="presParOf" srcId="{22901269-B314-41AB-B80E-5D3996858DB9}" destId="{0E7D2E72-D986-4F92-ACE0-3F8ADDD526AC}" srcOrd="3" destOrd="0" presId="urn:microsoft.com/office/officeart/2018/5/layout/IconCircleLabelList"/>
    <dgm:cxn modelId="{AAE31B88-4DA8-4923-BC4B-B9FF1EC23D33}" type="presParOf" srcId="{6C6B7B98-2EC2-402B-8969-C2FA736435EC}" destId="{62FEC0F0-677A-42A3-87F7-77B053A6F11A}" srcOrd="3" destOrd="0" presId="urn:microsoft.com/office/officeart/2018/5/layout/IconCircleLabelList"/>
    <dgm:cxn modelId="{2C70EDED-9F14-4C92-AA42-4F86910FA86F}" type="presParOf" srcId="{6C6B7B98-2EC2-402B-8969-C2FA736435EC}" destId="{3AA65D76-33A9-49AF-9FA7-1F8ED66BC1F3}" srcOrd="4" destOrd="0" presId="urn:microsoft.com/office/officeart/2018/5/layout/IconCircleLabelList"/>
    <dgm:cxn modelId="{DD6BABA7-4F1B-425C-B08F-87D361324670}" type="presParOf" srcId="{3AA65D76-33A9-49AF-9FA7-1F8ED66BC1F3}" destId="{F8249E40-EAE3-4C63-8E71-CEB73FAA6A8B}" srcOrd="0" destOrd="0" presId="urn:microsoft.com/office/officeart/2018/5/layout/IconCircleLabelList"/>
    <dgm:cxn modelId="{A2F52B0A-68CA-4566-A21F-78A294829FA1}" type="presParOf" srcId="{3AA65D76-33A9-49AF-9FA7-1F8ED66BC1F3}" destId="{FE7EEDF6-3EB6-4837-A52F-1E519D61E54D}" srcOrd="1" destOrd="0" presId="urn:microsoft.com/office/officeart/2018/5/layout/IconCircleLabelList"/>
    <dgm:cxn modelId="{8DFF750E-00E4-42A3-A3CE-5A3F1C48B4F4}" type="presParOf" srcId="{3AA65D76-33A9-49AF-9FA7-1F8ED66BC1F3}" destId="{10D98065-C06E-4A6D-B61E-CA6057648703}" srcOrd="2" destOrd="0" presId="urn:microsoft.com/office/officeart/2018/5/layout/IconCircleLabelList"/>
    <dgm:cxn modelId="{08E8C8C8-1BD1-41B2-810A-CA8A2E6D558F}" type="presParOf" srcId="{3AA65D76-33A9-49AF-9FA7-1F8ED66BC1F3}" destId="{FFB21E43-3DE2-4919-BEAB-889D0C6B3DA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A8D8B-F79C-4575-A6E0-2779D97B1874}">
      <dsp:nvSpPr>
        <dsp:cNvPr id="0" name=""/>
        <dsp:cNvSpPr/>
      </dsp:nvSpPr>
      <dsp:spPr>
        <a:xfrm>
          <a:off x="624000" y="374999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811F8-B988-4135-9536-91C3099F1894}">
      <dsp:nvSpPr>
        <dsp:cNvPr id="0" name=""/>
        <dsp:cNvSpPr/>
      </dsp:nvSpPr>
      <dsp:spPr>
        <a:xfrm>
          <a:off x="1004250" y="755249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E788D-C854-4FF1-9371-ECD73DB18FE2}">
      <dsp:nvSpPr>
        <dsp:cNvPr id="0" name=""/>
        <dsp:cNvSpPr/>
      </dsp:nvSpPr>
      <dsp:spPr>
        <a:xfrm>
          <a:off x="53625" y="271500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require socio-cultural background knowledge</a:t>
          </a:r>
        </a:p>
      </dsp:txBody>
      <dsp:txXfrm>
        <a:off x="53625" y="2715000"/>
        <a:ext cx="2925000" cy="720000"/>
      </dsp:txXfrm>
    </dsp:sp>
    <dsp:sp modelId="{5DC76221-D126-46AD-9BFA-BF659D270CA7}">
      <dsp:nvSpPr>
        <dsp:cNvPr id="0" name=""/>
        <dsp:cNvSpPr/>
      </dsp:nvSpPr>
      <dsp:spPr>
        <a:xfrm>
          <a:off x="4060875" y="374999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832CC-1862-4479-AC60-326B74A5B54B}">
      <dsp:nvSpPr>
        <dsp:cNvPr id="0" name=""/>
        <dsp:cNvSpPr/>
      </dsp:nvSpPr>
      <dsp:spPr>
        <a:xfrm>
          <a:off x="4441125" y="755249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D2E72-D986-4F92-ACE0-3F8ADDD526AC}">
      <dsp:nvSpPr>
        <dsp:cNvPr id="0" name=""/>
        <dsp:cNvSpPr/>
      </dsp:nvSpPr>
      <dsp:spPr>
        <a:xfrm>
          <a:off x="3490500" y="271500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openness towards people with other cultures is taught</a:t>
          </a:r>
        </a:p>
      </dsp:txBody>
      <dsp:txXfrm>
        <a:off x="3490500" y="2715000"/>
        <a:ext cx="2925000" cy="720000"/>
      </dsp:txXfrm>
    </dsp:sp>
    <dsp:sp modelId="{F8249E40-EAE3-4C63-8E71-CEB73FAA6A8B}">
      <dsp:nvSpPr>
        <dsp:cNvPr id="0" name=""/>
        <dsp:cNvSpPr/>
      </dsp:nvSpPr>
      <dsp:spPr>
        <a:xfrm>
          <a:off x="7497750" y="374999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EEDF6-3EB6-4837-A52F-1E519D61E54D}">
      <dsp:nvSpPr>
        <dsp:cNvPr id="0" name=""/>
        <dsp:cNvSpPr/>
      </dsp:nvSpPr>
      <dsp:spPr>
        <a:xfrm>
          <a:off x="7878000" y="755249"/>
          <a:ext cx="1023750" cy="1023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21E43-3DE2-4919-BEAB-889D0C6B3DAF}">
      <dsp:nvSpPr>
        <dsp:cNvPr id="0" name=""/>
        <dsp:cNvSpPr/>
      </dsp:nvSpPr>
      <dsp:spPr>
        <a:xfrm>
          <a:off x="6927375" y="2715000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Getting to know other cultures</a:t>
          </a:r>
        </a:p>
      </dsp:txBody>
      <dsp:txXfrm>
        <a:off x="6927375" y="2715000"/>
        <a:ext cx="2925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1-29T06:20:56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54 2759 0 0,'0'0'463'0'0,"-8"-12"1138"0"0,-12-12 1934 0 0,19 23-3315 0 0,-8-15 6729 0 0,14 29-6194 0 0,1 0 0 0 0,1 0 1 0 0,8 13-1 0 0,7 14 320 0 0,-20-37-1015 0 0,16 11 62 0 0,-3 2-1 0 0,-11-11-47 0 0,1 0 0 0 0,-1 0 1 0 0,1-1-1 0 0,0 1 0 0 0,1-1 0 0 0,-1 0 0 0 0,10 4 0 0 0,-9-4 20 0 0,-3-2-11 0 0,1 2-66 0 0,2 3 112 0 0,0 0-25 0 0,1 0 1 0 0,-1 0-1 0 0,1-1 1 0 0,10 7 0 0 0,-16-12 28 0 0,6 6 22 0 0,0 0 0 0 0,1-1 0 0 0,-1 1 0 0 0,17 9-1 0 0,7-2-203 0 0,-8-2 113 0 0,-12-5-34 0 0,9 3 72 0 0,30 8 302 0 0,-41-14-340 0 0,-2 0 0 0 0,0 0 3 0 0,1 1 10 0 0,-1-1-10 0 0,-1 2-54 0 0,-2-2-2 0 0,0-1 11 0 0,-3-2-21 0 0,-1-1 1 0 0,1 1 0 0 0,-1-1 0 0 0,1 1-1 0 0,-1-1 1 0 0,1 1 0 0 0,-1 0 0 0 0,1-1-1 0 0,-1 1 1 0 0,0 0 0 0 0,1-1 0 0 0,-1 1-1 0 0,0 0 1 0 0,0 0 0 0 0,1-1 0 0 0,-1 1-1 0 0,0 1 1 0 0,2 5-103 0 0,-2-6-433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8.png"/><Relationship Id="rId4" Type="http://schemas.openxmlformats.org/officeDocument/2006/relationships/image" Target="../media/image1.jpeg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usticeinitiative.org/publications/discrimination-german-school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5E598-D96D-4502-AB37-E7CE82559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178" y="609601"/>
            <a:ext cx="10570128" cy="3200400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cultures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individual </a:t>
            </a:r>
            <a:r>
              <a:rPr lang="de-DE" dirty="0" err="1"/>
              <a:t>belong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179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981F7-16DE-4C4D-981A-F2435C89C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National Identity?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084B8BE-2A0A-4945-8EE7-6FA65858B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774" y="2638424"/>
            <a:ext cx="9905998" cy="3124201"/>
          </a:xfrm>
        </p:spPr>
        <p:txBody>
          <a:bodyPr>
            <a:normAutofit lnSpcReduction="10000"/>
          </a:bodyPr>
          <a:lstStyle/>
          <a:p>
            <a:r>
              <a:rPr lang="de-DE" sz="2600" dirty="0"/>
              <a:t>feeling of belonging</a:t>
            </a:r>
          </a:p>
          <a:p>
            <a:r>
              <a:rPr lang="de-DE" sz="2600" dirty="0"/>
              <a:t>Common national aspects          Language, territory, values, beliefs         </a:t>
            </a:r>
          </a:p>
          <a:p>
            <a:r>
              <a:rPr lang="de-DE" sz="2600" dirty="0"/>
              <a:t>Heavily influenced by the history</a:t>
            </a:r>
          </a:p>
          <a:p>
            <a:r>
              <a:rPr lang="en-US" sz="2600" dirty="0"/>
              <a:t>Sense of belonging to a culture / nation </a:t>
            </a:r>
            <a:endParaRPr lang="de-DE" sz="2600" dirty="0"/>
          </a:p>
          <a:p>
            <a:r>
              <a:rPr lang="de-DE" sz="2600" dirty="0"/>
              <a:t>Feeling of Allegiance and solidarity </a:t>
            </a:r>
          </a:p>
          <a:p>
            <a:endParaRPr lang="de-DE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5E1A0988-2975-49C0-880B-2872AAF17DD4}"/>
              </a:ext>
            </a:extLst>
          </p:cNvPr>
          <p:cNvSpPr/>
          <p:nvPr/>
        </p:nvSpPr>
        <p:spPr>
          <a:xfrm>
            <a:off x="5691208" y="3267077"/>
            <a:ext cx="514350" cy="161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182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298A44-1C42-411A-8B41-1B702553E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058" y="-466725"/>
            <a:ext cx="9905998" cy="5153025"/>
          </a:xfrm>
        </p:spPr>
        <p:txBody>
          <a:bodyPr/>
          <a:lstStyle/>
          <a:p>
            <a:r>
              <a:rPr lang="en-US" sz="2800" dirty="0"/>
              <a:t>“National identity is conventionally thought of as a social phenomenon that helps me to understand who I am, to understand my place in the chain of being and in the world I inhabit” (Kirloskar-Steinbach 2004: 31).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4F2DEC1-E3C6-466E-9399-FE914CC71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356" y="3219450"/>
            <a:ext cx="4205288" cy="31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4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7F178-A33C-418B-BEF8-B09E7E53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national </a:t>
            </a:r>
            <a:r>
              <a:rPr lang="de-DE" dirty="0" err="1"/>
              <a:t>identity</a:t>
            </a:r>
            <a:r>
              <a:rPr lang="de-DE" dirty="0"/>
              <a:t> </a:t>
            </a:r>
            <a:r>
              <a:rPr lang="de-DE" dirty="0" err="1"/>
              <a:t>formed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75472A-55B2-4DC3-B3B3-EFDFF7D35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52625"/>
            <a:ext cx="9905998" cy="406717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Usually, one is born into a national identity</a:t>
            </a:r>
          </a:p>
          <a:p>
            <a:endParaRPr lang="en-US" dirty="0"/>
          </a:p>
          <a:p>
            <a:r>
              <a:rPr lang="en-US" dirty="0"/>
              <a:t>It is socially constructed and influenced by society</a:t>
            </a:r>
          </a:p>
          <a:p>
            <a:endParaRPr lang="en-US" dirty="0"/>
          </a:p>
          <a:p>
            <a:r>
              <a:rPr lang="en-US" dirty="0"/>
              <a:t>A national identity can exist regardless of citizenship and passport</a:t>
            </a:r>
          </a:p>
          <a:p>
            <a:endParaRPr lang="en-US" dirty="0"/>
          </a:p>
          <a:p>
            <a:r>
              <a:rPr lang="en-US" dirty="0"/>
              <a:t>National flag</a:t>
            </a:r>
          </a:p>
          <a:p>
            <a:endParaRPr lang="en-US" dirty="0"/>
          </a:p>
          <a:p>
            <a:r>
              <a:rPr lang="en-US" dirty="0"/>
              <a:t>National anthem</a:t>
            </a:r>
          </a:p>
          <a:p>
            <a:endParaRPr lang="en-US" dirty="0"/>
          </a:p>
          <a:p>
            <a:r>
              <a:rPr lang="en-US" dirty="0"/>
              <a:t>National colors, symbols, animals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C7A983-D6C1-4319-9E33-2612AB7A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224" y="1503025"/>
            <a:ext cx="2903601" cy="23754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BF63E38-7A8B-4989-878F-886B99937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312" y="4353421"/>
            <a:ext cx="3338513" cy="200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6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A4509-547D-455C-B006-2A28C7C42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668"/>
            <a:ext cx="9905998" cy="1905000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strenghtens</a:t>
            </a:r>
            <a:r>
              <a:rPr lang="de-DE" dirty="0"/>
              <a:t> a national </a:t>
            </a:r>
            <a:r>
              <a:rPr lang="de-DE" dirty="0" err="1"/>
              <a:t>identity</a:t>
            </a:r>
            <a:r>
              <a:rPr lang="de-DE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4D5A6A-1F59-4D7E-A028-94FA3043E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19300"/>
            <a:ext cx="9905998" cy="4152899"/>
          </a:xfrm>
        </p:spPr>
        <p:txBody>
          <a:bodyPr>
            <a:normAutofit/>
          </a:bodyPr>
          <a:lstStyle/>
          <a:p>
            <a:r>
              <a:rPr lang="en-US" dirty="0"/>
              <a:t>A common enemy</a:t>
            </a:r>
          </a:p>
          <a:p>
            <a:endParaRPr lang="en-US" dirty="0"/>
          </a:p>
          <a:p>
            <a:r>
              <a:rPr lang="en-US" dirty="0"/>
              <a:t>A common threat</a:t>
            </a:r>
          </a:p>
          <a:p>
            <a:endParaRPr lang="en-US" dirty="0"/>
          </a:p>
          <a:p>
            <a:r>
              <a:rPr lang="en-US" dirty="0"/>
              <a:t>A strong feeling of unity </a:t>
            </a:r>
          </a:p>
          <a:p>
            <a:endParaRPr lang="en-US" dirty="0"/>
          </a:p>
          <a:p>
            <a:r>
              <a:rPr lang="en-US" dirty="0"/>
              <a:t>Feeling close and connected to each other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Example: 9/11</a:t>
            </a:r>
          </a:p>
          <a:p>
            <a:endParaRPr lang="de-DE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D0532A1B-9BC8-4DB4-9448-7C7E17AD6333}"/>
              </a:ext>
            </a:extLst>
          </p:cNvPr>
          <p:cNvSpPr/>
          <p:nvPr/>
        </p:nvSpPr>
        <p:spPr>
          <a:xfrm>
            <a:off x="927100" y="3829050"/>
            <a:ext cx="428625" cy="123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43F913-38D8-4CA1-AE4F-2EA433CA7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87" y="1824036"/>
            <a:ext cx="3018538" cy="4543425"/>
          </a:xfrm>
          <a:prstGeom prst="rect">
            <a:avLst/>
          </a:prstGeom>
        </p:spPr>
      </p:pic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E6BEAB1E-E804-4EAD-B43D-879687992E60}"/>
              </a:ext>
            </a:extLst>
          </p:cNvPr>
          <p:cNvSpPr/>
          <p:nvPr/>
        </p:nvSpPr>
        <p:spPr>
          <a:xfrm>
            <a:off x="895349" y="4676775"/>
            <a:ext cx="460376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7438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4B9E07-F2DA-4AA9-8F76-5FCC9C6D5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5" y="1276351"/>
            <a:ext cx="9952036" cy="4514850"/>
          </a:xfrm>
        </p:spPr>
        <p:txBody>
          <a:bodyPr/>
          <a:lstStyle/>
          <a:p>
            <a:r>
              <a:rPr lang="de-DE" dirty="0"/>
              <a:t>national </a:t>
            </a:r>
            <a:r>
              <a:rPr lang="en-US" dirty="0"/>
              <a:t>identity is important to get through difficult times as a nation            </a:t>
            </a:r>
            <a:r>
              <a:rPr lang="de-DE" dirty="0" err="1"/>
              <a:t>Giving</a:t>
            </a:r>
            <a:r>
              <a:rPr lang="de-DE" dirty="0"/>
              <a:t> </a:t>
            </a:r>
            <a:r>
              <a:rPr lang="en-US" dirty="0" err="1"/>
              <a:t>streangth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other</a:t>
            </a:r>
            <a:endParaRPr lang="de-DE" dirty="0"/>
          </a:p>
          <a:p>
            <a:r>
              <a:rPr lang="en-US" dirty="0"/>
              <a:t>When living in a foreign country</a:t>
            </a:r>
            <a:r>
              <a:rPr lang="de-DE" dirty="0"/>
              <a:t>, a strong national </a:t>
            </a:r>
            <a:r>
              <a:rPr lang="de-DE" dirty="0" err="1"/>
              <a:t>identity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helpful</a:t>
            </a:r>
            <a:r>
              <a:rPr lang="de-DE" dirty="0"/>
              <a:t> in </a:t>
            </a:r>
            <a:r>
              <a:rPr lang="de-DE" dirty="0" err="1"/>
              <a:t>order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connected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en-US" dirty="0"/>
              <a:t>home country</a:t>
            </a:r>
          </a:p>
          <a:p>
            <a:r>
              <a:rPr lang="en-US" dirty="0"/>
              <a:t>But: Too much pride can be dangerous</a:t>
            </a:r>
          </a:p>
          <a:p>
            <a:r>
              <a:rPr lang="en-US" dirty="0"/>
              <a:t>Important to find a balance between both identities</a:t>
            </a:r>
            <a:endParaRPr lang="de-DE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AB6EA17B-E563-41C8-A6E4-FC91E341B483}"/>
              </a:ext>
            </a:extLst>
          </p:cNvPr>
          <p:cNvSpPr/>
          <p:nvPr/>
        </p:nvSpPr>
        <p:spPr>
          <a:xfrm>
            <a:off x="787402" y="2781299"/>
            <a:ext cx="479424" cy="185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0073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5F947-0BB1-4464-BCB6-32729C04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14299"/>
            <a:ext cx="9905998" cy="1905000"/>
          </a:xfrm>
        </p:spPr>
        <p:txBody>
          <a:bodyPr/>
          <a:lstStyle/>
          <a:p>
            <a:r>
              <a:rPr lang="de-DE" dirty="0" err="1"/>
              <a:t>Difficulties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85AE86-E4EF-4298-854F-4B403D57A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41610"/>
            <a:ext cx="9905998" cy="3829050"/>
          </a:xfrm>
        </p:spPr>
        <p:txBody>
          <a:bodyPr/>
          <a:lstStyle/>
          <a:p>
            <a:r>
              <a:rPr lang="en-US" dirty="0"/>
              <a:t>Discrimination</a:t>
            </a:r>
          </a:p>
          <a:p>
            <a:r>
              <a:rPr lang="en-US" dirty="0"/>
              <a:t>Gap between Cultures is too big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too different</a:t>
            </a:r>
          </a:p>
          <a:p>
            <a:r>
              <a:rPr lang="en-US" dirty="0"/>
              <a:t>Individual responsibility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Some individuals don‘t try to understand different Cultures</a:t>
            </a:r>
          </a:p>
          <a:p>
            <a:r>
              <a:rPr lang="en-US" dirty="0"/>
              <a:t>Confusion about belonging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65270A-4606-4139-90C1-0F19372D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03" y="4343401"/>
            <a:ext cx="2383743" cy="214597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74ACE2-FDA1-493B-AE1A-496CB8007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7682">
            <a:off x="6268368" y="4717237"/>
            <a:ext cx="1158595" cy="104360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99DADB-DDAC-468F-B8AA-84E41E257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759" y="3614681"/>
            <a:ext cx="1944793" cy="15119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3F99479-79E2-4C60-8762-B04FEBF42BFF}"/>
                  </a:ext>
                </a:extLst>
              </p14:cNvPr>
              <p14:cNvContentPartPr/>
              <p14:nvPr/>
            </p14:nvContentPartPr>
            <p14:xfrm>
              <a:off x="6646514" y="5033609"/>
              <a:ext cx="162720" cy="142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3F99479-79E2-4C60-8762-B04FEBF42BF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37874" y="5024969"/>
                <a:ext cx="180360" cy="16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356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ECF85-4953-409E-8A9B-2AE2FF4F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Advantages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DF53DC-4F25-4736-BBAC-9565DF91E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52624"/>
            <a:ext cx="9905998" cy="3124201"/>
          </a:xfrm>
        </p:spPr>
        <p:txBody>
          <a:bodyPr/>
          <a:lstStyle/>
          <a:p>
            <a:r>
              <a:rPr lang="en-US" dirty="0"/>
              <a:t>More complex thinking</a:t>
            </a:r>
          </a:p>
          <a:p>
            <a:r>
              <a:rPr lang="en-US" dirty="0"/>
              <a:t>More open minded</a:t>
            </a:r>
          </a:p>
          <a:p>
            <a:r>
              <a:rPr lang="en-US" dirty="0"/>
              <a:t>Better understanding of different topics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solving problems, helping others</a:t>
            </a:r>
          </a:p>
          <a:p>
            <a:r>
              <a:rPr lang="en-US" dirty="0"/>
              <a:t>Innovation (business, education system, etc.)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7C9DB-78BA-4F9A-B831-000A8EC43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301" y="3889790"/>
            <a:ext cx="3078747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80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F77D4-A10C-47C7-88DB-9EABA39E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summary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6FE10F-FBE0-4E39-BFB3-5C5CEE87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905" y="1562100"/>
            <a:ext cx="9905998" cy="4448174"/>
          </a:xfrm>
        </p:spPr>
        <p:txBody>
          <a:bodyPr/>
          <a:lstStyle/>
          <a:p>
            <a:r>
              <a:rPr lang="en-US" dirty="0"/>
              <a:t>Belonging to more than one culture is possible BUT has its difficulties</a:t>
            </a:r>
          </a:p>
          <a:p>
            <a:r>
              <a:rPr lang="en-US" dirty="0"/>
              <a:t>Self-development </a:t>
            </a:r>
          </a:p>
          <a:p>
            <a:r>
              <a:rPr lang="en-US" dirty="0"/>
              <a:t>Awareness about different topics</a:t>
            </a:r>
          </a:p>
          <a:p>
            <a:r>
              <a:rPr lang="en-US" dirty="0"/>
              <a:t>Innovation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695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E949D-F1DB-4DA1-A106-8EE843FA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School as a social Institution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3D99EB-FB2F-4DEE-8A7A-CE6D28C3CE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47"/>
          <a:stretch/>
        </p:blipFill>
        <p:spPr>
          <a:xfrm>
            <a:off x="707739" y="2717975"/>
            <a:ext cx="4765597" cy="3240120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5215FD9-C46A-4A94-8803-D727CE1A36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9665" b="33342"/>
          <a:stretch/>
        </p:blipFill>
        <p:spPr>
          <a:xfrm>
            <a:off x="707739" y="609600"/>
            <a:ext cx="4765597" cy="2057399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0B5A8FF-1CDD-4C6D-B610-4F4F76841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774425"/>
            <a:ext cx="5435760" cy="3288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many people with various cultures come together</a:t>
            </a:r>
          </a:p>
          <a:p>
            <a:r>
              <a:rPr lang="en-US" dirty="0"/>
              <a:t>thoughts, beliefs as well as moral values are shared</a:t>
            </a:r>
          </a:p>
          <a:p>
            <a:r>
              <a:rPr lang="en-US"/>
              <a:t>students learn from each other </a:t>
            </a:r>
          </a:p>
        </p:txBody>
      </p:sp>
    </p:spTree>
    <p:extLst>
      <p:ext uri="{BB962C8B-B14F-4D97-AF65-F5344CB8AC3E}">
        <p14:creationId xmlns:p14="http://schemas.microsoft.com/office/powerpoint/2010/main" val="18558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918">
        <p:fade/>
      </p:transition>
    </mc:Choice>
    <mc:Fallback xmlns="">
      <p:transition spd="med" advTm="4391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2F48E6-A65D-4DF5-B789-B61B9DC5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School culture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3F9A54-D53A-4237-8D2A-43A44B13E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192" y="2676577"/>
            <a:ext cx="4223448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only possible together as a community</a:t>
            </a:r>
          </a:p>
          <a:p>
            <a:r>
              <a:rPr lang="en-US" dirty="0"/>
              <a:t>written as well as unwritten rules</a:t>
            </a:r>
          </a:p>
          <a:p>
            <a:r>
              <a:rPr lang="en-US" dirty="0"/>
              <a:t>beliefs, relationships, attitudes, and perceptions</a:t>
            </a:r>
          </a:p>
          <a:p>
            <a:r>
              <a:rPr lang="en-US" dirty="0"/>
              <a:t>has changed through history </a:t>
            </a:r>
          </a:p>
          <a:p>
            <a:endParaRPr lang="en-US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234FAB-97A9-422E-9425-DB04494070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998" r="7022" b="-2"/>
          <a:stretch/>
        </p:blipFill>
        <p:spPr>
          <a:xfrm>
            <a:off x="5029199" y="894080"/>
            <a:ext cx="6518427" cy="499877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264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122">
        <p:fade/>
      </p:transition>
    </mc:Choice>
    <mc:Fallback xmlns="">
      <p:transition spd="med" advTm="38122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F5314-1AD9-49CA-B00D-DEF7C64A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contents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8ECE3F-8E28-44E6-B068-38DBAD25D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  <a:p>
            <a:r>
              <a:rPr lang="de-DE" dirty="0" err="1"/>
              <a:t>Globalisation</a:t>
            </a:r>
            <a:r>
              <a:rPr lang="de-DE" dirty="0"/>
              <a:t> and Cultural </a:t>
            </a:r>
            <a:r>
              <a:rPr lang="de-DE" dirty="0" err="1"/>
              <a:t>appropriation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cultural</a:t>
            </a:r>
            <a:r>
              <a:rPr lang="de-DE" dirty="0"/>
              <a:t> </a:t>
            </a:r>
            <a:r>
              <a:rPr lang="de-DE" dirty="0" err="1"/>
              <a:t>appreciation</a:t>
            </a:r>
            <a:endParaRPr lang="de-DE" dirty="0"/>
          </a:p>
          <a:p>
            <a:r>
              <a:rPr lang="de-DE" dirty="0"/>
              <a:t>National Identity and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formed</a:t>
            </a:r>
            <a:r>
              <a:rPr lang="de-DE" dirty="0"/>
              <a:t> and </a:t>
            </a:r>
            <a:r>
              <a:rPr lang="de-DE" dirty="0" err="1"/>
              <a:t>strengthened</a:t>
            </a:r>
            <a:endParaRPr lang="de-DE" dirty="0"/>
          </a:p>
          <a:p>
            <a:r>
              <a:rPr lang="de-DE" dirty="0" err="1"/>
              <a:t>Difficulties</a:t>
            </a:r>
            <a:r>
              <a:rPr lang="de-DE" dirty="0"/>
              <a:t> and </a:t>
            </a:r>
            <a:r>
              <a:rPr lang="de-DE" dirty="0" err="1"/>
              <a:t>advantages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belonging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multiple </a:t>
            </a:r>
            <a:r>
              <a:rPr lang="de-DE" dirty="0" err="1"/>
              <a:t>cultures</a:t>
            </a:r>
            <a:endParaRPr lang="de-DE" dirty="0"/>
          </a:p>
          <a:p>
            <a:r>
              <a:rPr lang="de-DE" dirty="0" err="1"/>
              <a:t>Belonging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different </a:t>
            </a:r>
            <a:r>
              <a:rPr lang="de-DE" dirty="0" err="1"/>
              <a:t>cultures</a:t>
            </a:r>
            <a:r>
              <a:rPr lang="de-DE" dirty="0"/>
              <a:t> in </a:t>
            </a:r>
            <a:r>
              <a:rPr lang="de-DE" dirty="0" err="1"/>
              <a:t>school</a:t>
            </a:r>
            <a:endParaRPr lang="de-DE" dirty="0"/>
          </a:p>
          <a:p>
            <a:r>
              <a:rPr lang="de-DE" dirty="0" err="1"/>
              <a:t>Conclusion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352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397EE-2143-4504-9DFB-E57F9CF9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30" y="4363271"/>
            <a:ext cx="1020098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Understanding a different culture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DED8D25-789C-42F4-A997-9AA896121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738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9C243F-3124-40F3-B4EA-46094FA4F5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4" r="-1" b="11363"/>
          <a:stretch/>
        </p:blipFill>
        <p:spPr>
          <a:xfrm>
            <a:off x="1542126" y="640079"/>
            <a:ext cx="3409512" cy="3155793"/>
          </a:xfrm>
          <a:prstGeom prst="rect">
            <a:avLst/>
          </a:prstGeom>
        </p:spPr>
      </p:pic>
      <p:pic>
        <p:nvPicPr>
          <p:cNvPr id="4" name="Inhaltsplatzhalter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C986A6AD-BA9B-4D0F-9BD5-98156CC83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886" r="4070" b="2"/>
          <a:stretch/>
        </p:blipFill>
        <p:spPr>
          <a:xfrm>
            <a:off x="6338317" y="743782"/>
            <a:ext cx="5213603" cy="294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061">
        <p:fade/>
      </p:transition>
    </mc:Choice>
    <mc:Fallback xmlns="">
      <p:transition spd="med" advTm="72061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C81058-9A0E-4206-8848-42A268028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de-DE" dirty="0"/>
              <a:t>Mediation </a:t>
            </a:r>
            <a:r>
              <a:rPr lang="de-DE" dirty="0" err="1"/>
              <a:t>tasks</a:t>
            </a:r>
            <a:endParaRPr lang="de-DE" dirty="0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8186FD50-C36A-41DF-9F52-920A306E13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923372"/>
              </p:ext>
            </p:extLst>
          </p:nvPr>
        </p:nvGraphicFramePr>
        <p:xfrm>
          <a:off x="1141413" y="2286000"/>
          <a:ext cx="9906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BB941E-A609-4582-AA19-4CA14880C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336">
        <p:fade/>
      </p:transition>
    </mc:Choice>
    <mc:Fallback xmlns="">
      <p:transition spd="med" advTm="63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E2E8507-8F82-4133-9CE6-DFC55A67B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l="16931" r="529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AF0F43C-7987-41FD-B6FE-46E707DF75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168401"/>
            <a:ext cx="9905998" cy="462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one individual can probably belong to an infinite number of cultures.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68373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485">
        <p:fade/>
      </p:transition>
    </mc:Choice>
    <mc:Fallback xmlns="">
      <p:transition spd="med" advTm="53485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F7B9A-9FE4-445D-BFAA-CF81C87E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457201"/>
            <a:ext cx="9905998" cy="1905000"/>
          </a:xfrm>
        </p:spPr>
        <p:txBody>
          <a:bodyPr/>
          <a:lstStyle/>
          <a:p>
            <a:r>
              <a:rPr lang="de-DE" dirty="0"/>
              <a:t>List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references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ADBBB3-4D6C-4D1C-806F-58E280F91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19201"/>
            <a:ext cx="9905998" cy="5486400"/>
          </a:xfrm>
        </p:spPr>
        <p:txBody>
          <a:bodyPr>
            <a:normAutofit fontScale="25000" lnSpcReduction="20000"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sz="4800" dirty="0" err="1"/>
              <a:t>Kirloskar</a:t>
            </a:r>
            <a:r>
              <a:rPr lang="de-DE" sz="4800" dirty="0"/>
              <a:t>-Steinbach/Monika (2004). </a:t>
            </a:r>
            <a:r>
              <a:rPr lang="en-US" sz="4800" i="1" dirty="0"/>
              <a:t>National Identity: Belonging to a Cultural Group? Belonging to a Polity </a:t>
            </a:r>
            <a:r>
              <a:rPr lang="en-US" sz="4800" dirty="0"/>
              <a:t>http://jsri.ro/ojs/index.php/jsri/article/view/181/181</a:t>
            </a:r>
          </a:p>
          <a:p>
            <a:r>
              <a:rPr lang="de-DE" sz="4800" dirty="0"/>
              <a:t>Hall/Stuart, du Gay/Paul (1997). </a:t>
            </a:r>
            <a:r>
              <a:rPr lang="de-DE" sz="4800" i="1" dirty="0"/>
              <a:t>Questions </a:t>
            </a:r>
            <a:r>
              <a:rPr lang="de-DE" sz="4800" i="1" dirty="0" err="1"/>
              <a:t>of</a:t>
            </a:r>
            <a:r>
              <a:rPr lang="de-DE" sz="4800" i="1" dirty="0"/>
              <a:t> Cultural Identity </a:t>
            </a:r>
            <a:r>
              <a:rPr lang="en-US" sz="4800" dirty="0"/>
              <a:t>https://books.google.de/books?hl=de&amp;lr=&amp;id=lKiHAwAAQBAJ&amp;oi=fnd&amp;pg=PA87&amp;dq=cultural+belonging+identity&amp;ots=V6hnL3rulU&amp;sig=LTVIyUFN_yXq503LBZzpxElThEc#v=onepage&amp;q=cultural%20belonging%20identity&amp;f=false </a:t>
            </a:r>
          </a:p>
          <a:p>
            <a:r>
              <a:rPr lang="en-US" sz="4800" dirty="0"/>
              <a:t>https://www.</a:t>
            </a:r>
            <a:r>
              <a:rPr lang="en-US" sz="4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worldatlas</a:t>
            </a:r>
            <a:r>
              <a:rPr lang="en-US" sz="4800" dirty="0"/>
              <a:t>.com/r/w1200-h630-c1200x630/upload/8b/e1/9f/640px-american-bald-eagle.jpg </a:t>
            </a:r>
          </a:p>
          <a:p>
            <a:r>
              <a:rPr lang="en-US" sz="4800" dirty="0"/>
              <a:t>https://www.americanacademy.de/wp-content/uploads/2018/09/GluibizziforStanford-1.jpg</a:t>
            </a:r>
          </a:p>
          <a:p>
            <a:r>
              <a:rPr lang="en-US" sz="4800" dirty="0"/>
              <a:t>http://flags-by-swi.com/stringflags.jpg</a:t>
            </a:r>
          </a:p>
          <a:p>
            <a:r>
              <a:rPr lang="en-US" sz="4800" dirty="0"/>
              <a:t>http://3.bp.blogspot.com/-rCktZwNInvQ/UE-araJKV-I/AAAAAAAAAoc/cqTcuMi4EQw/s1600/0420-0906-0909-0951_the_tribute_in_light_memorial_at_ground_zero_in_new_york_o.jpg </a:t>
            </a:r>
          </a:p>
          <a:p>
            <a:endParaRPr lang="de-DE" sz="4800" dirty="0"/>
          </a:p>
          <a:p>
            <a:r>
              <a:rPr lang="de-DE" sz="4800" dirty="0"/>
              <a:t>https://books.google.de/books?hl=de&amp;lr=&amp;id=fiiklgzDHBAC&amp;oi=fnd&amp;pg=PP1&amp;dq=belonging+more+than+one+culture&amp;ots=o8pHWdqR6Z&amp;sig=FrVNMDXWhNdxqwpCN7oI0rfCCzs#v=onepage&amp;q=belonging%20more%20than%20one%20culture&amp;f=false</a:t>
            </a:r>
          </a:p>
          <a:p>
            <a:r>
              <a:rPr lang="de-DE" sz="4800" dirty="0"/>
              <a:t>https://hbr.org/2019/12/what-makes-you-multicultural</a:t>
            </a:r>
          </a:p>
          <a:p>
            <a:r>
              <a:rPr lang="de-DE" sz="4800" dirty="0"/>
              <a:t>https://www.ukessays.com/essays/cultural-studies/advantages-and-disadvantages-of-different-cultures-cultural-studies-essay.php?__cf_chl_jschl_tk__=668fb6d84049ff33ff44956dcb6ff639d8ac77d1-1611599887-0-AQVS954m0jQ5qmHoPZ24TVan22JgdmZZefdwHJ6DR_yRRSe6M60XrJ2pAbAjiBiR6Gu25WlLd05W9r5DnPenYJQmbDn1XvvFwWg2ttyQ8ER9SyIiEkoFOsPtbf23jjkgxTFYZEHhzrTm3EgOGxQ6oafDy9660PCuguWuUaPamUqLEusYfsdzBUO7QG5N0D0h7w9ihSJr0ZuBE9_901AukVF2zx_uvzS7ZIXLDjfs6NqmSrz--M2rQrRA1dQWAnRXGFf9BTB0SMZwsPE8seH-Vnj8enINHNdumnOkKBpU7qqtShpo3j9ieLnA4jzxFcB8D-tn7IJFyZB7AX98WRJYl3C1pMV1s9tJiTMzjnVWf3LlaibaoyAaQ1LTrQIpYC03Mq9rvyFnoCseJl8a1E6rV0j9j-A5FbQnBowokv2FLJFVGPtIUY6MCahl7QxTFfkttX7SB5ohvB-44xrQelhl5kyTZR7UhdI_rvyXmI8aKXHfHLBza8jsTgNX5Pkrc9pTvg</a:t>
            </a:r>
          </a:p>
          <a:p>
            <a:endParaRPr lang="de-DE" sz="4800" dirty="0"/>
          </a:p>
          <a:p>
            <a:r>
              <a:rPr lang="de-DE" sz="4800" dirty="0"/>
              <a:t>ttps://www.edglossary.org/school-culture/#:~:text=The%20term%20school%20culture%20generally,of%20students%2C%20the%20orderliness%20of</a:t>
            </a:r>
          </a:p>
          <a:p>
            <a:r>
              <a:rPr lang="de-DE" sz="4800" dirty="0"/>
              <a:t>https://www.dailymail.co.uk/news/article-492872/So-THIS-Britains-Mr-Average.html</a:t>
            </a:r>
          </a:p>
          <a:p>
            <a:r>
              <a:rPr lang="de-DE" sz="4800" dirty="0">
                <a:hlinkClick r:id="rId2"/>
              </a:rPr>
              <a:t>https://www.justiceinitiative.org/publications/discrimination-german-schools</a:t>
            </a:r>
            <a:endParaRPr lang="de-DE" sz="48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46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"/>
    </mc:Choice>
    <mc:Fallback xmlns="">
      <p:transition spd="slow" advTm="64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F6509-5B32-4102-AE7D-51215A013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80" y="609599"/>
            <a:ext cx="11895589" cy="2657475"/>
          </a:xfrm>
        </p:spPr>
        <p:txBody>
          <a:bodyPr>
            <a:normAutofit/>
          </a:bodyPr>
          <a:lstStyle/>
          <a:p>
            <a:pPr algn="ctr"/>
            <a:r>
              <a:rPr lang="de-DE" sz="4000" dirty="0" err="1"/>
              <a:t>Globalisation</a:t>
            </a:r>
            <a:r>
              <a:rPr lang="de-DE" sz="4000" dirty="0"/>
              <a:t> and Cultural </a:t>
            </a:r>
            <a:r>
              <a:rPr lang="de-DE" sz="4000" dirty="0" err="1"/>
              <a:t>appropriation</a:t>
            </a:r>
            <a:r>
              <a:rPr lang="de-DE" sz="4000" dirty="0"/>
              <a:t> </a:t>
            </a:r>
            <a:r>
              <a:rPr lang="de-DE" sz="4000" dirty="0" err="1"/>
              <a:t>vs</a:t>
            </a:r>
            <a:r>
              <a:rPr lang="de-DE" sz="4000" dirty="0"/>
              <a:t> </a:t>
            </a:r>
            <a:r>
              <a:rPr lang="de-DE" sz="4000" dirty="0" err="1"/>
              <a:t>cultural</a:t>
            </a:r>
            <a:r>
              <a:rPr lang="de-DE" sz="4000" dirty="0"/>
              <a:t> </a:t>
            </a:r>
            <a:r>
              <a:rPr lang="de-DE" sz="4000" dirty="0" err="1"/>
              <a:t>appreciation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298888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F265035-A725-4252-911A-59E432ADF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7121" y="-28773"/>
            <a:ext cx="8704879" cy="688677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0DFCC93-7C02-48E1-A185-02BD86472C3E}"/>
              </a:ext>
            </a:extLst>
          </p:cNvPr>
          <p:cNvSpPr txBox="1"/>
          <p:nvPr/>
        </p:nvSpPr>
        <p:spPr>
          <a:xfrm>
            <a:off x="200025" y="3048000"/>
            <a:ext cx="300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Globalisation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7901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392D0AD-5785-4335-A705-DE1810C91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491" y="0"/>
            <a:ext cx="4785157" cy="3988815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46C4E79-DBFE-41B1-A442-95E496CE6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783"/>
            <a:ext cx="3979696" cy="51943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2B4DA98-CE55-4F02-8AA9-7824A713B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49" y="15636"/>
            <a:ext cx="3542083" cy="42919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275028E-C713-4110-93CB-64E8940B792E}"/>
              </a:ext>
            </a:extLst>
          </p:cNvPr>
          <p:cNvSpPr txBox="1"/>
          <p:nvPr/>
        </p:nvSpPr>
        <p:spPr>
          <a:xfrm>
            <a:off x="6681786" y="4811970"/>
            <a:ext cx="3895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Celebrating</a:t>
            </a:r>
            <a:r>
              <a:rPr lang="de-DE" sz="3200" dirty="0"/>
              <a:t> different </a:t>
            </a:r>
            <a:r>
              <a:rPr lang="de-DE" sz="3200" dirty="0" err="1"/>
              <a:t>cultures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0164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F1A28-AE89-416C-B333-C20F5280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65E9E6D-ADD5-4521-8456-5E271B9D4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7408" y="0"/>
            <a:ext cx="7555585" cy="687705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BFF95DE-202D-4AA8-B659-1F94A071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177" y="-542925"/>
            <a:ext cx="5183823" cy="443133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010FE99-375E-49CE-A42C-DC1A24530CAA}"/>
              </a:ext>
            </a:extLst>
          </p:cNvPr>
          <p:cNvSpPr txBox="1"/>
          <p:nvPr/>
        </p:nvSpPr>
        <p:spPr>
          <a:xfrm>
            <a:off x="7219950" y="4752975"/>
            <a:ext cx="4676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Wide-</a:t>
            </a:r>
            <a:r>
              <a:rPr lang="de-DE" sz="3600" dirty="0" err="1"/>
              <a:t>spread</a:t>
            </a:r>
            <a:r>
              <a:rPr lang="de-DE" sz="3600" dirty="0"/>
              <a:t> pop- </a:t>
            </a:r>
            <a:r>
              <a:rPr lang="de-DE" sz="3600" dirty="0" err="1"/>
              <a:t>culture</a:t>
            </a:r>
            <a:r>
              <a:rPr lang="de-DE" sz="3600" dirty="0"/>
              <a:t> / </a:t>
            </a:r>
            <a:r>
              <a:rPr lang="de-DE" sz="3600" dirty="0" err="1"/>
              <a:t>acceptance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113255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1D1C508-DE5B-4C81-909A-10BD7F87B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2395" y="-126771"/>
            <a:ext cx="7009605" cy="698477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C4EBE44-BCB5-43B4-9316-81F148773B54}"/>
              </a:ext>
            </a:extLst>
          </p:cNvPr>
          <p:cNvSpPr txBox="1"/>
          <p:nvPr/>
        </p:nvSpPr>
        <p:spPr>
          <a:xfrm>
            <a:off x="200025" y="3190875"/>
            <a:ext cx="3695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/>
              <a:t>The fine line</a:t>
            </a:r>
          </a:p>
        </p:txBody>
      </p:sp>
    </p:spTree>
    <p:extLst>
      <p:ext uri="{BB962C8B-B14F-4D97-AF65-F5344CB8AC3E}">
        <p14:creationId xmlns:p14="http://schemas.microsoft.com/office/powerpoint/2010/main" val="233648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5454A5D-B0EF-4CA9-A910-EF7E14329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88" y="1010841"/>
            <a:ext cx="3224212" cy="48363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6E7CD9E-98B1-401E-A6FD-7D7A7A134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198" y="1562100"/>
            <a:ext cx="4796943" cy="38044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07F8E4A-5717-4994-A9F6-66BC9448E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439" y="1685393"/>
            <a:ext cx="3517697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06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EF2B4-65B1-432D-A3DA-D032D361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2DB321D-B421-478B-85F5-7835AD898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19" y="556173"/>
            <a:ext cx="3798137" cy="201185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D2EC972-E314-4B09-ACD6-FF91DD393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6" y="2561519"/>
            <a:ext cx="3856283" cy="204884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3C7CC9-0B58-419F-9D7E-06DE1B90F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66" y="4603855"/>
            <a:ext cx="3798137" cy="201185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B726502-CB43-48F8-BC59-74DD0EC57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195" y="556172"/>
            <a:ext cx="3798137" cy="410906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E196467-D6FC-4ED8-8A9E-19281EDF3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9924" y="598847"/>
            <a:ext cx="3804234" cy="20118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DD9E98F-D956-4173-9498-A9E538B927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924" y="2610702"/>
            <a:ext cx="3821296" cy="201185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A024002-9992-430A-98DB-6F6F0941C5D6}"/>
              </a:ext>
            </a:extLst>
          </p:cNvPr>
          <p:cNvSpPr txBox="1"/>
          <p:nvPr/>
        </p:nvSpPr>
        <p:spPr>
          <a:xfrm>
            <a:off x="4448175" y="5114925"/>
            <a:ext cx="7096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Being</a:t>
            </a:r>
            <a:r>
              <a:rPr lang="de-DE" sz="3200" dirty="0"/>
              <a:t> a </a:t>
            </a:r>
            <a:r>
              <a:rPr lang="de-DE" sz="3200" dirty="0" err="1"/>
              <a:t>part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different </a:t>
            </a:r>
            <a:r>
              <a:rPr lang="de-DE" sz="3200" dirty="0" err="1"/>
              <a:t>cultures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5951355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z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816</Words>
  <Application>Microsoft Office PowerPoint</Application>
  <PresentationFormat>Widescreen</PresentationFormat>
  <Paragraphs>95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Century Gothic</vt:lpstr>
      <vt:lpstr>Netz</vt:lpstr>
      <vt:lpstr>How many cultures can one individual belong to?</vt:lpstr>
      <vt:lpstr>Table of contents</vt:lpstr>
      <vt:lpstr>Globalisation and Cultural appropriation vs cultural appreciation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National Identity?</vt:lpstr>
      <vt:lpstr>PowerPoint Presentation</vt:lpstr>
      <vt:lpstr>How is a national identity formed?</vt:lpstr>
      <vt:lpstr>What strenghtens a national identity?</vt:lpstr>
      <vt:lpstr>PowerPoint Presentation</vt:lpstr>
      <vt:lpstr>Difficulties</vt:lpstr>
      <vt:lpstr>Advantages</vt:lpstr>
      <vt:lpstr>summary</vt:lpstr>
      <vt:lpstr>School as a social Institution </vt:lpstr>
      <vt:lpstr>School culture</vt:lpstr>
      <vt:lpstr>Understanding a different culture</vt:lpstr>
      <vt:lpstr>Mediation tasks</vt:lpstr>
      <vt:lpstr>PowerPoint Presentation</vt:lpstr>
      <vt:lpstr>List of 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many cultures can one individual belong to? - school</dc:title>
  <dc:creator>Gizem Bozdogan</dc:creator>
  <cp:lastModifiedBy>Patricia Benstein</cp:lastModifiedBy>
  <cp:revision>80</cp:revision>
  <dcterms:created xsi:type="dcterms:W3CDTF">2021-01-26T13:05:19Z</dcterms:created>
  <dcterms:modified xsi:type="dcterms:W3CDTF">2022-10-11T14:10:44Z</dcterms:modified>
</cp:coreProperties>
</file>