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59" r:id="rId5"/>
    <p:sldId id="257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C8"/>
    <a:srgbClr val="83A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535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72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773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60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348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92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9068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7136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4264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8219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5019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FBEA0-4DAB-4EE8-9C55-FF21AD4FEF8B}" type="datetimeFigureOut">
              <a:rPr lang="de-DE" smtClean="0"/>
              <a:t>12.11.2020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CE486-5E4B-43B8-8339-46C92FE0023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463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PHX1NCwkYA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4E98B87-CE75-4DD7-B720-271E0281F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1"/>
            <a:ext cx="12192000" cy="91827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E29DF28-9392-468E-BA83-62F7FE27D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267" y="223520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de-DE" b="1" dirty="0">
                <a:latin typeface="Bembo" panose="02020502050201020203" pitchFamily="18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Antike Götterdarstellungen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3ACEF0-F104-4B63-B37E-CD4C9C5091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3267" y="3890962"/>
            <a:ext cx="9144000" cy="1121305"/>
          </a:xfrm>
        </p:spPr>
        <p:txBody>
          <a:bodyPr>
            <a:normAutofit/>
          </a:bodyPr>
          <a:lstStyle/>
          <a:p>
            <a:r>
              <a:rPr lang="de-DE" sz="4400" b="1" dirty="0">
                <a:latin typeface="Bembo" panose="02020502050201020203" pitchFamily="18" charset="0"/>
              </a:rPr>
              <a:t>-Athena-</a:t>
            </a:r>
          </a:p>
        </p:txBody>
      </p:sp>
    </p:spTree>
    <p:extLst>
      <p:ext uri="{BB962C8B-B14F-4D97-AF65-F5344CB8AC3E}">
        <p14:creationId xmlns:p14="http://schemas.microsoft.com/office/powerpoint/2010/main" val="2944441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47C8"/>
            </a:gs>
            <a:gs pos="0">
              <a:srgbClr val="83A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7A358-CE81-41D2-A71F-E558F9E84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5680"/>
            <a:ext cx="9972040" cy="5655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sz="1800" dirty="0">
                <a:solidFill>
                  <a:schemeClr val="bg1"/>
                </a:solidFill>
                <a:latin typeface="Bembo" panose="02020502050201020203" pitchFamily="18" charset="0"/>
              </a:rPr>
              <a:t>Die Geburt der Athena (ca. 570 v. Chr.)</a:t>
            </a:r>
          </a:p>
          <a:p>
            <a:pPr marL="0" indent="0" algn="ctr">
              <a:buNone/>
            </a:pPr>
            <a:r>
              <a:rPr lang="de-DE" sz="1200" dirty="0">
                <a:solidFill>
                  <a:schemeClr val="bg1"/>
                </a:solidFill>
                <a:latin typeface="Bembo" panose="02020502050201020203" pitchFamily="18" charset="0"/>
              </a:rPr>
              <a:t>Kunsthistorisches Museum, Wien</a:t>
            </a:r>
          </a:p>
        </p:txBody>
      </p:sp>
      <p:pic>
        <p:nvPicPr>
          <p:cNvPr id="3074" name="Picture 2" descr="The birth of Athena">
            <a:extLst>
              <a:ext uri="{FF2B5EF4-FFF2-40B4-BE49-F238E27FC236}">
                <a16:creationId xmlns:a16="http://schemas.microsoft.com/office/drawing/2014/main" id="{B295027C-8BD7-4316-9BA3-9D4B4F38E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36599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738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47C8"/>
            </a:gs>
            <a:gs pos="0">
              <a:srgbClr val="83A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7A358-CE81-41D2-A71F-E558F9E84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5680"/>
            <a:ext cx="9972040" cy="56557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18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Athena</a:t>
            </a:r>
            <a:r>
              <a:rPr lang="en-US" sz="1800" dirty="0">
                <a:solidFill>
                  <a:schemeClr val="bg1"/>
                </a:solidFill>
                <a:latin typeface="Bembo" panose="02020502050201020203" pitchFamily="18" charset="0"/>
              </a:rPr>
              <a:t> auf </a:t>
            </a:r>
            <a:r>
              <a:rPr lang="en-US" sz="1800" dirty="0" err="1">
                <a:solidFill>
                  <a:schemeClr val="bg1"/>
                </a:solidFill>
                <a:latin typeface="Bembo" panose="02020502050201020203" pitchFamily="18" charset="0"/>
              </a:rPr>
              <a:t>einer</a:t>
            </a:r>
            <a:r>
              <a:rPr lang="en-US" sz="18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Bembo" panose="02020502050201020203" pitchFamily="18" charset="0"/>
              </a:rPr>
              <a:t>griechische</a:t>
            </a:r>
            <a:r>
              <a:rPr lang="en-US" sz="18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1800" dirty="0" err="1">
                <a:solidFill>
                  <a:schemeClr val="bg1"/>
                </a:solidFill>
                <a:latin typeface="Bembo" panose="02020502050201020203" pitchFamily="18" charset="0"/>
              </a:rPr>
              <a:t>Amphore</a:t>
            </a:r>
            <a:r>
              <a:rPr lang="en-US" sz="1800" dirty="0">
                <a:solidFill>
                  <a:schemeClr val="bg1"/>
                </a:solidFill>
                <a:latin typeface="Bembo" panose="02020502050201020203" pitchFamily="18" charset="0"/>
              </a:rPr>
              <a:t> (um 540 v. Chr.)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chemeClr val="bg1"/>
                </a:solidFill>
                <a:latin typeface="Bembo" panose="02020502050201020203" pitchFamily="18" charset="0"/>
              </a:rPr>
              <a:t>Metropolitan Museum of Fine Arts, New York</a:t>
            </a:r>
            <a:endParaRPr lang="de-DE" sz="1800" dirty="0">
              <a:solidFill>
                <a:schemeClr val="bg1"/>
              </a:solidFill>
              <a:latin typeface="Bembo" panose="02020502050201020203" pitchFamily="18" charset="0"/>
            </a:endParaRPr>
          </a:p>
        </p:txBody>
      </p:sp>
      <p:pic>
        <p:nvPicPr>
          <p:cNvPr id="2050" name="Picture 2" descr="Amphora mit Darstellungen der Athena und eines Ringkampfs - Detailseite -  LEO-BW">
            <a:extLst>
              <a:ext uri="{FF2B5EF4-FFF2-40B4-BE49-F238E27FC236}">
                <a16:creationId xmlns:a16="http://schemas.microsoft.com/office/drawing/2014/main" id="{AE15934B-4B64-4840-9233-EC3CBB622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817" y="684220"/>
            <a:ext cx="3392805" cy="506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1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47C8"/>
            </a:gs>
            <a:gs pos="0">
              <a:srgbClr val="83A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7A358-CE81-41D2-A71F-E558F9E84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75680"/>
            <a:ext cx="10515600" cy="5655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8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Athena,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römische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Kopie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einer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Bronzestatue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 </a:t>
            </a:r>
            <a:r>
              <a:rPr lang="en-US" sz="1800" b="0" i="0" dirty="0" err="1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aus</a:t>
            </a:r>
            <a:r>
              <a:rPr lang="en-US" sz="18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 dem 5.Jh. </a:t>
            </a:r>
            <a:r>
              <a:rPr lang="en-US" sz="1800" dirty="0">
                <a:solidFill>
                  <a:schemeClr val="bg1"/>
                </a:solidFill>
                <a:latin typeface="Bembo" panose="02020502050201020203" pitchFamily="18" charset="0"/>
              </a:rPr>
              <a:t>v. </a:t>
            </a:r>
            <a:r>
              <a:rPr lang="en-US" sz="1800" dirty="0" err="1">
                <a:solidFill>
                  <a:schemeClr val="bg1"/>
                </a:solidFill>
                <a:latin typeface="Bembo" panose="02020502050201020203" pitchFamily="18" charset="0"/>
              </a:rPr>
              <a:t>Chr</a:t>
            </a:r>
            <a:endParaRPr lang="en-US" sz="1800" dirty="0">
              <a:solidFill>
                <a:schemeClr val="bg1"/>
              </a:solidFill>
              <a:latin typeface="Bembo" panose="02020502050201020203" pitchFamily="18" charset="0"/>
            </a:endParaRPr>
          </a:p>
          <a:p>
            <a:pPr marL="0" indent="0" algn="ctr">
              <a:buNone/>
            </a:pPr>
            <a:r>
              <a:rPr lang="de-DE" sz="13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Glyptothek München</a:t>
            </a:r>
            <a:endParaRPr lang="en-US" sz="1300" dirty="0">
              <a:solidFill>
                <a:schemeClr val="bg1"/>
              </a:solidFill>
              <a:latin typeface="Bembo" panose="02020502050201020203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31B352E-7DF2-4BC9-80DD-3330F448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55" y="549910"/>
            <a:ext cx="7273290" cy="533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876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47C8"/>
            </a:gs>
            <a:gs pos="0">
              <a:srgbClr val="83A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7A358-CE81-41D2-A71F-E558F9E84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0054" y="6116324"/>
            <a:ext cx="4262964" cy="56557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6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Athena, </a:t>
            </a:r>
            <a:r>
              <a:rPr lang="en-US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r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ömische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Kopie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aus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 dem 1.</a:t>
            </a:r>
            <a:r>
              <a:rPr lang="en-US" sz="1600" dirty="0">
                <a:solidFill>
                  <a:schemeClr val="bg1"/>
                </a:solidFill>
                <a:latin typeface="Bembo" panose="02020502050201020203" pitchFamily="18" charset="0"/>
              </a:rPr>
              <a:t>Jh.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n. Chr.</a:t>
            </a:r>
          </a:p>
          <a:p>
            <a:pPr marL="0" indent="0" algn="ctr">
              <a:buNone/>
            </a:pPr>
            <a:r>
              <a:rPr lang="en-US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Musée</a:t>
            </a:r>
            <a:r>
              <a:rPr lang="en-US" sz="1600" dirty="0">
                <a:solidFill>
                  <a:schemeClr val="bg1"/>
                </a:solidFill>
                <a:latin typeface="Bembo" panose="02020502050201020203" pitchFamily="18" charset="0"/>
              </a:rPr>
              <a:t> du Louvre, Paris</a:t>
            </a:r>
            <a:endParaRPr lang="de-DE" sz="1600" dirty="0">
              <a:solidFill>
                <a:schemeClr val="bg1"/>
              </a:solidFill>
              <a:latin typeface="Bembo" panose="02020502050201020203" pitchFamily="18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6AD7147-8344-4D7D-A763-8AEE73285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458889"/>
            <a:ext cx="2802467" cy="56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BDC277-CD67-4871-BD61-027FD9F1F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2" r="11125"/>
          <a:stretch/>
        </p:blipFill>
        <p:spPr bwMode="auto">
          <a:xfrm>
            <a:off x="6989231" y="458888"/>
            <a:ext cx="2802468" cy="560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8D47D12-A91B-4894-8AED-B885EB6256EE}"/>
              </a:ext>
            </a:extLst>
          </p:cNvPr>
          <p:cNvSpPr txBox="1">
            <a:spLocks/>
          </p:cNvSpPr>
          <p:nvPr/>
        </p:nvSpPr>
        <p:spPr>
          <a:xfrm>
            <a:off x="6074365" y="6004669"/>
            <a:ext cx="4715933" cy="5655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>
                <a:solidFill>
                  <a:schemeClr val="bg1"/>
                </a:solidFill>
                <a:latin typeface="Bembo" panose="02020502050201020203" pitchFamily="18" charset="0"/>
              </a:rPr>
              <a:t>Athena, </a:t>
            </a:r>
            <a:r>
              <a:rPr lang="en-US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römische</a:t>
            </a:r>
            <a:r>
              <a:rPr lang="en-US" sz="16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Kopie</a:t>
            </a:r>
            <a:r>
              <a:rPr lang="en-US" sz="16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einer</a:t>
            </a:r>
            <a:r>
              <a:rPr lang="en-US" sz="16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griechischen</a:t>
            </a:r>
            <a:r>
              <a:rPr lang="en-US" sz="16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Büste</a:t>
            </a:r>
            <a:r>
              <a:rPr lang="en-US" sz="16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aus</a:t>
            </a:r>
            <a:r>
              <a:rPr lang="en-US" sz="1600" dirty="0">
                <a:solidFill>
                  <a:schemeClr val="bg1"/>
                </a:solidFill>
                <a:latin typeface="Bembo" panose="02020502050201020203" pitchFamily="18" charset="0"/>
              </a:rPr>
              <a:t> dem 4. – 3. </a:t>
            </a:r>
            <a:r>
              <a:rPr lang="en-US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Jh</a:t>
            </a:r>
            <a:r>
              <a:rPr lang="en-US" sz="1600" dirty="0">
                <a:solidFill>
                  <a:schemeClr val="bg1"/>
                </a:solidFill>
                <a:latin typeface="Bembo" panose="02020502050201020203" pitchFamily="18" charset="0"/>
              </a:rPr>
              <a:t>. v. Chr.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de-DE" sz="1600" dirty="0">
              <a:solidFill>
                <a:schemeClr val="bg1"/>
              </a:solidFill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3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47C8"/>
            </a:gs>
            <a:gs pos="0">
              <a:srgbClr val="83A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7A358-CE81-41D2-A71F-E558F9E84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200" y="6006258"/>
            <a:ext cx="6561667" cy="5655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Alan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LeQuire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, </a:t>
            </a:r>
            <a:r>
              <a:rPr lang="de-DE" sz="16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Nachbildung der antiken Statue der Athena </a:t>
            </a:r>
            <a:r>
              <a:rPr lang="de-DE" sz="1600" b="0" i="0" dirty="0" err="1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Parthenos</a:t>
            </a:r>
            <a:r>
              <a:rPr lang="de-DE" sz="16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, 1990, </a:t>
            </a:r>
            <a:r>
              <a:rPr lang="de-DE" sz="1600" b="0" i="0" dirty="0" err="1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Parthenon</a:t>
            </a:r>
            <a:r>
              <a:rPr lang="de-DE" sz="1600" b="0" i="0" dirty="0">
                <a:solidFill>
                  <a:schemeClr val="bg1"/>
                </a:solidFill>
                <a:effectLst/>
                <a:latin typeface="Bembo" panose="02020502050201020203" pitchFamily="18" charset="0"/>
              </a:rPr>
              <a:t> Nashville</a:t>
            </a:r>
            <a:endParaRPr lang="de-DE" sz="1600" dirty="0">
              <a:solidFill>
                <a:schemeClr val="bg1"/>
              </a:solidFill>
              <a:latin typeface="Bembo" panose="02020502050201020203" pitchFamily="18" charset="0"/>
            </a:endParaRPr>
          </a:p>
        </p:txBody>
      </p:sp>
      <p:pic>
        <p:nvPicPr>
          <p:cNvPr id="4098" name="Picture 2" descr="Statue of Athena: The Parthenon, Nashville, 2004 | Nashville… | Flickr">
            <a:extLst>
              <a:ext uri="{FF2B5EF4-FFF2-40B4-BE49-F238E27FC236}">
                <a16:creationId xmlns:a16="http://schemas.microsoft.com/office/drawing/2014/main" id="{094C222D-18D1-432F-8EEA-07FF3DAE6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372533"/>
            <a:ext cx="4146550" cy="552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599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47C8"/>
            </a:gs>
            <a:gs pos="0">
              <a:srgbClr val="83A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27A358-CE81-41D2-A71F-E558F9E84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5166" y="5543019"/>
            <a:ext cx="6561667" cy="1018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Isabella Rossellini als Athena in „The Odyssey“ (1997)</a:t>
            </a:r>
          </a:p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Regie: Andrei </a:t>
            </a:r>
            <a:r>
              <a:rPr lang="de-DE" sz="1600" dirty="0" err="1">
                <a:solidFill>
                  <a:schemeClr val="bg1"/>
                </a:solidFill>
                <a:latin typeface="Bembo" panose="02020502050201020203" pitchFamily="18" charset="0"/>
              </a:rPr>
              <a:t>Konchalovsky</a:t>
            </a:r>
            <a:endParaRPr lang="de-DE" sz="1600" dirty="0">
              <a:solidFill>
                <a:schemeClr val="bg1"/>
              </a:solidFill>
              <a:latin typeface="Bembo" panose="02020502050201020203" pitchFamily="18" charset="0"/>
            </a:endParaRPr>
          </a:p>
          <a:p>
            <a:pPr marL="0" indent="0" algn="ctr">
              <a:buNone/>
            </a:pP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https://www.youtube.com/watch?v=PHX1NCwkYA0</a:t>
            </a:r>
            <a:r>
              <a:rPr lang="de-DE" sz="1600" dirty="0">
                <a:solidFill>
                  <a:schemeClr val="bg1"/>
                </a:solidFill>
                <a:latin typeface="Bembo" panose="02020502050201020203" pitchFamily="18" charset="0"/>
              </a:rPr>
              <a:t> (12:00)</a:t>
            </a:r>
          </a:p>
        </p:txBody>
      </p:sp>
      <p:pic>
        <p:nvPicPr>
          <p:cNvPr id="1026" name="Picture 2" descr="Isabella Rossellini as Atena | Isabella rossellini, Swedish actresses, Tony  awards">
            <a:extLst>
              <a:ext uri="{FF2B5EF4-FFF2-40B4-BE49-F238E27FC236}">
                <a16:creationId xmlns:a16="http://schemas.microsoft.com/office/drawing/2014/main" id="{18CB4788-70B0-42F6-B94F-BE2D9A967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49" y="790046"/>
            <a:ext cx="37719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378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047C8"/>
            </a:gs>
            <a:gs pos="0">
              <a:srgbClr val="83AF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D7A8421-FF4C-49AF-81AB-8F01BCC9C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11960"/>
            <a:ext cx="5257800" cy="44563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1800" dirty="0" err="1">
                <a:solidFill>
                  <a:schemeClr val="bg1"/>
                </a:solidFill>
                <a:latin typeface="Bembo" panose="02020502050201020203" pitchFamily="18" charset="0"/>
              </a:rPr>
              <a:t>SilentPlea</a:t>
            </a:r>
            <a:r>
              <a:rPr lang="de-DE" sz="1800" dirty="0">
                <a:solidFill>
                  <a:schemeClr val="bg1"/>
                </a:solidFill>
                <a:latin typeface="Bembo" panose="02020502050201020203" pitchFamily="18" charset="0"/>
              </a:rPr>
              <a:t>, ATHENA (2010)</a:t>
            </a:r>
          </a:p>
        </p:txBody>
      </p:sp>
      <p:pic>
        <p:nvPicPr>
          <p:cNvPr id="2052" name="Picture 4" descr="Athena, goddess of wisdom.">
            <a:extLst>
              <a:ext uri="{FF2B5EF4-FFF2-40B4-BE49-F238E27FC236}">
                <a16:creationId xmlns:a16="http://schemas.microsoft.com/office/drawing/2014/main" id="{FECD8277-5A92-4C09-9982-FD21F8316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/>
          <a:stretch/>
        </p:blipFill>
        <p:spPr bwMode="auto">
          <a:xfrm>
            <a:off x="7010402" y="723223"/>
            <a:ext cx="3575811" cy="503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45551EE4-062B-4DE5-B8C7-7D10D9B218B9}"/>
              </a:ext>
            </a:extLst>
          </p:cNvPr>
          <p:cNvSpPr txBox="1">
            <a:spLocks/>
          </p:cNvSpPr>
          <p:nvPr/>
        </p:nvSpPr>
        <p:spPr>
          <a:xfrm>
            <a:off x="6096000" y="5927946"/>
            <a:ext cx="5257800" cy="445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DE" sz="1800" dirty="0">
                <a:solidFill>
                  <a:schemeClr val="bg1"/>
                </a:solidFill>
                <a:latin typeface="Bembo" panose="02020502050201020203" pitchFamily="18" charset="0"/>
              </a:rPr>
              <a:t>Christy </a:t>
            </a:r>
            <a:r>
              <a:rPr lang="de-DE" sz="1800" dirty="0" err="1">
                <a:solidFill>
                  <a:schemeClr val="bg1"/>
                </a:solidFill>
                <a:latin typeface="Bembo" panose="02020502050201020203" pitchFamily="18" charset="0"/>
              </a:rPr>
              <a:t>Tortland</a:t>
            </a:r>
            <a:r>
              <a:rPr lang="de-DE" sz="1800" dirty="0">
                <a:solidFill>
                  <a:schemeClr val="bg1"/>
                </a:solidFill>
                <a:latin typeface="Bembo" panose="02020502050201020203" pitchFamily="18" charset="0"/>
              </a:rPr>
              <a:t>, Athena, </a:t>
            </a:r>
            <a:r>
              <a:rPr lang="de-DE" sz="1800" dirty="0" err="1">
                <a:solidFill>
                  <a:schemeClr val="bg1"/>
                </a:solidFill>
                <a:latin typeface="Bembo" panose="02020502050201020203" pitchFamily="18" charset="0"/>
              </a:rPr>
              <a:t>Goddess</a:t>
            </a:r>
            <a:r>
              <a:rPr lang="de-DE" sz="1800" dirty="0">
                <a:solidFill>
                  <a:schemeClr val="bg1"/>
                </a:solidFill>
                <a:latin typeface="Bembo" panose="02020502050201020203" pitchFamily="18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Bembo" panose="02020502050201020203" pitchFamily="18" charset="0"/>
              </a:rPr>
              <a:t>of</a:t>
            </a:r>
            <a:r>
              <a:rPr lang="de-DE" sz="1800" dirty="0">
                <a:solidFill>
                  <a:schemeClr val="bg1"/>
                </a:solidFill>
                <a:latin typeface="Bembo" panose="02020502050201020203" pitchFamily="18" charset="0"/>
              </a:rPr>
              <a:t> Wisdom</a:t>
            </a:r>
          </a:p>
        </p:txBody>
      </p:sp>
      <p:pic>
        <p:nvPicPr>
          <p:cNvPr id="2054" name="Picture 6" descr="A T H E N A by SilentPlea on deviantART | Greek and roman mythology, Greek  gods and goddesses, Greek gods">
            <a:extLst>
              <a:ext uri="{FF2B5EF4-FFF2-40B4-BE49-F238E27FC236}">
                <a16:creationId xmlns:a16="http://schemas.microsoft.com/office/drawing/2014/main" id="{704C3B38-9CE3-4AB9-8B0F-0BA9DB3139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51"/>
          <a:stretch/>
        </p:blipFill>
        <p:spPr bwMode="auto">
          <a:xfrm>
            <a:off x="1752600" y="723223"/>
            <a:ext cx="3429000" cy="503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003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157</Words>
  <Application>Microsoft Office PowerPoint</Application>
  <PresentationFormat>Breitbild</PresentationFormat>
  <Paragraphs>17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Bembo</vt:lpstr>
      <vt:lpstr>Calibri</vt:lpstr>
      <vt:lpstr>Calibri Light</vt:lpstr>
      <vt:lpstr>Office Theme</vt:lpstr>
      <vt:lpstr>Antike Götterdarstellungen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Antike Götterdarstellungen</dc:title>
  <dc:creator>Nadine Haas</dc:creator>
  <cp:lastModifiedBy>Nadine Haas</cp:lastModifiedBy>
  <cp:revision>33</cp:revision>
  <dcterms:created xsi:type="dcterms:W3CDTF">2020-10-07T20:15:43Z</dcterms:created>
  <dcterms:modified xsi:type="dcterms:W3CDTF">2020-11-12T16:59:58Z</dcterms:modified>
</cp:coreProperties>
</file>