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1" r:id="rId6"/>
    <p:sldId id="260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69" autoAdjust="0"/>
  </p:normalViewPr>
  <p:slideViewPr>
    <p:cSldViewPr snapToGrid="0">
      <p:cViewPr varScale="1">
        <p:scale>
          <a:sx n="37" d="100"/>
          <a:sy n="37" d="100"/>
        </p:scale>
        <p:origin x="9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5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7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6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34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92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06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13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26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21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01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6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SOEHLphNLm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4E98B87-CE75-4DD7-B720-271E0281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1"/>
            <a:ext cx="12192000" cy="91827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E29DF28-9392-468E-BA83-62F7FE27D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267" y="223520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Bembo" panose="02020502050201020203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Antike Götterdarstellungen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3ACEF0-F104-4B63-B37E-CD4C9C509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3267" y="3890962"/>
            <a:ext cx="9144000" cy="1121305"/>
          </a:xfrm>
        </p:spPr>
        <p:txBody>
          <a:bodyPr>
            <a:normAutofit/>
          </a:bodyPr>
          <a:lstStyle/>
          <a:p>
            <a:r>
              <a:rPr lang="de-DE" sz="4400" b="1" dirty="0">
                <a:latin typeface="Bembo" panose="02020502050201020203" pitchFamily="18" charset="0"/>
              </a:rPr>
              <a:t>-Zeus-</a:t>
            </a:r>
          </a:p>
        </p:txBody>
      </p:sp>
    </p:spTree>
    <p:extLst>
      <p:ext uri="{BB962C8B-B14F-4D97-AF65-F5344CB8AC3E}">
        <p14:creationId xmlns:p14="http://schemas.microsoft.com/office/powerpoint/2010/main" val="294444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5BB839DF-133F-41C0-A00A-043D9AC9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78" y="5586791"/>
            <a:ext cx="10978243" cy="641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000" dirty="0">
                <a:latin typeface="Bembo" panose="02020502050201020203" pitchFamily="18" charset="0"/>
              </a:rPr>
              <a:t>Zeus und Adler (</a:t>
            </a:r>
            <a:r>
              <a:rPr lang="de-DE" sz="2000" dirty="0" err="1">
                <a:latin typeface="Bembo" panose="02020502050201020203" pitchFamily="18" charset="0"/>
              </a:rPr>
              <a:t>Naukratis</a:t>
            </a:r>
            <a:r>
              <a:rPr lang="de-DE" sz="2000" dirty="0">
                <a:latin typeface="Bembo" panose="02020502050201020203" pitchFamily="18" charset="0"/>
              </a:rPr>
              <a:t>-Maler, etwa 560 v. Chr.)</a:t>
            </a:r>
          </a:p>
          <a:p>
            <a:pPr marL="0" indent="0" algn="ctr">
              <a:buNone/>
            </a:pPr>
            <a:r>
              <a:rPr lang="de-DE" sz="1200" dirty="0">
                <a:latin typeface="Bembo" panose="02020502050201020203" pitchFamily="18" charset="0"/>
              </a:rPr>
              <a:t>Musée du Louvre, Paris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C2E598C-E437-48C9-A82B-3987E0192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34" y="524933"/>
            <a:ext cx="5791730" cy="48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3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5BB839DF-133F-41C0-A00A-043D9AC9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78" y="5586791"/>
            <a:ext cx="10978243" cy="641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000" dirty="0">
                <a:latin typeface="Bembo" panose="02020502050201020203" pitchFamily="18" charset="0"/>
              </a:rPr>
              <a:t>Der Zeus von </a:t>
            </a:r>
            <a:r>
              <a:rPr lang="de-DE" sz="2000" dirty="0" err="1">
                <a:latin typeface="Bembo" panose="02020502050201020203" pitchFamily="18" charset="0"/>
              </a:rPr>
              <a:t>Otricoli</a:t>
            </a:r>
            <a:r>
              <a:rPr lang="de-DE" sz="2000" dirty="0">
                <a:latin typeface="Bembo" panose="02020502050201020203" pitchFamily="18" charset="0"/>
              </a:rPr>
              <a:t>, römische Kopie nach einem griechischen Original aus dem 4. Jh. v. Chr.</a:t>
            </a:r>
          </a:p>
          <a:p>
            <a:pPr marL="0" indent="0" algn="ctr">
              <a:buNone/>
            </a:pPr>
            <a:r>
              <a:rPr lang="de-DE" sz="1200" dirty="0">
                <a:latin typeface="Bembo" panose="02020502050201020203" pitchFamily="18" charset="0"/>
              </a:rPr>
              <a:t>Vatikanische Museen Rom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D08115-3A8E-47A5-B9D1-1136E72C6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2"/>
          <a:stretch/>
        </p:blipFill>
        <p:spPr bwMode="auto">
          <a:xfrm>
            <a:off x="4177830" y="517752"/>
            <a:ext cx="3836340" cy="48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5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5BB839DF-133F-41C0-A00A-043D9AC9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78" y="5586791"/>
            <a:ext cx="10978243" cy="641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000" dirty="0">
                <a:solidFill>
                  <a:srgbClr val="000000"/>
                </a:solidFill>
                <a:latin typeface="Bembo" panose="02020502050201020203" pitchFamily="18" charset="0"/>
              </a:rPr>
              <a:t>J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upiter aus dem 1. Jh. n. Chr.</a:t>
            </a:r>
          </a:p>
          <a:p>
            <a:pPr marL="0" indent="0" algn="ctr">
              <a:buNone/>
            </a:pPr>
            <a:r>
              <a:rPr lang="de-DE" sz="1200" dirty="0">
                <a:solidFill>
                  <a:srgbClr val="000000"/>
                </a:solidFill>
                <a:latin typeface="Bembo" panose="02020502050201020203" pitchFamily="18" charset="0"/>
              </a:rPr>
              <a:t>Eremitage/Hermitage, Sankt Petersburg</a:t>
            </a:r>
            <a:endParaRPr lang="de-DE" sz="1200" dirty="0">
              <a:latin typeface="Bembo" panose="02020502050201020203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31E88F-3032-4BBA-97C6-67278D077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" b="9906"/>
          <a:stretch/>
        </p:blipFill>
        <p:spPr bwMode="auto">
          <a:xfrm>
            <a:off x="4305299" y="629633"/>
            <a:ext cx="3581401" cy="46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8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5BB839DF-133F-41C0-A00A-043D9AC9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456" y="5612063"/>
            <a:ext cx="3731677" cy="10258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600" dirty="0">
                <a:latin typeface="Bembo" panose="02020502050201020203" pitchFamily="18" charset="0"/>
              </a:rPr>
              <a:t>Antonio da Correggio, Jupiter und Io (1533)</a:t>
            </a:r>
          </a:p>
          <a:p>
            <a:pPr marL="0" indent="0" algn="ctr">
              <a:buNone/>
            </a:pPr>
            <a:r>
              <a:rPr lang="de-DE" sz="1200" dirty="0">
                <a:latin typeface="Bembo" panose="02020502050201020203" pitchFamily="18" charset="0"/>
              </a:rPr>
              <a:t>Kunsthistorisches Museum, Wien</a:t>
            </a:r>
          </a:p>
        </p:txBody>
      </p:sp>
      <p:pic>
        <p:nvPicPr>
          <p:cNvPr id="7170" name="Picture 2" descr="Io (Mythologie) – Wikipedia">
            <a:extLst>
              <a:ext uri="{FF2B5EF4-FFF2-40B4-BE49-F238E27FC236}">
                <a16:creationId xmlns:a16="http://schemas.microsoft.com/office/drawing/2014/main" id="{C12A060C-656F-4754-8F4F-D99C2F43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56" y="633685"/>
            <a:ext cx="20955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emälde von Tizian: Der Gründungsmythos von Europa hat Künstler immer  fasziniert | Kölner Stadt-Anzeiger">
            <a:extLst>
              <a:ext uri="{FF2B5EF4-FFF2-40B4-BE49-F238E27FC236}">
                <a16:creationId xmlns:a16="http://schemas.microsoft.com/office/drawing/2014/main" id="{997DF760-2059-47E8-A503-F4D9AB85F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0" t="1678" r="2296" b="-1375"/>
          <a:stretch/>
        </p:blipFill>
        <p:spPr bwMode="auto">
          <a:xfrm>
            <a:off x="7607309" y="1894814"/>
            <a:ext cx="4025897" cy="28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2">
            <a:extLst>
              <a:ext uri="{FF2B5EF4-FFF2-40B4-BE49-F238E27FC236}">
                <a16:creationId xmlns:a16="http://schemas.microsoft.com/office/drawing/2014/main" id="{3FB1EF23-63DE-458E-AA7D-9579B7F5FEDA}"/>
              </a:ext>
            </a:extLst>
          </p:cNvPr>
          <p:cNvSpPr txBox="1">
            <a:spLocks/>
          </p:cNvSpPr>
          <p:nvPr/>
        </p:nvSpPr>
        <p:spPr>
          <a:xfrm>
            <a:off x="7295545" y="5466058"/>
            <a:ext cx="4676322" cy="641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2000" dirty="0">
              <a:latin typeface="Bembo" panose="02020502050201020203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D68C59-80FE-4FDD-824E-661518A0F62A}"/>
              </a:ext>
            </a:extLst>
          </p:cNvPr>
          <p:cNvSpPr txBox="1"/>
          <p:nvPr/>
        </p:nvSpPr>
        <p:spPr>
          <a:xfrm>
            <a:off x="8152344" y="5599427"/>
            <a:ext cx="4039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i="0" dirty="0">
                <a:solidFill>
                  <a:srgbClr val="222222"/>
                </a:solidFill>
                <a:effectLst/>
                <a:latin typeface="Bembo" panose="02020502050201020203" pitchFamily="18" charset="0"/>
              </a:rPr>
              <a:t>Tizian, Der Raub der Europa </a:t>
            </a:r>
            <a:r>
              <a:rPr lang="de-DE" sz="1600" dirty="0">
                <a:solidFill>
                  <a:srgbClr val="222222"/>
                </a:solidFill>
                <a:latin typeface="Bembo" panose="02020502050201020203" pitchFamily="18" charset="0"/>
              </a:rPr>
              <a:t>(ca. </a:t>
            </a:r>
            <a:r>
              <a:rPr lang="de-DE" sz="1600" i="0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1559</a:t>
            </a:r>
            <a:r>
              <a:rPr lang="de-DE" sz="1600" dirty="0">
                <a:solidFill>
                  <a:srgbClr val="222222"/>
                </a:solidFill>
                <a:latin typeface="Bembo" panose="02020502050201020203" pitchFamily="18" charset="0"/>
              </a:rPr>
              <a:t>)</a:t>
            </a:r>
          </a:p>
          <a:p>
            <a:pPr algn="ctr"/>
            <a:r>
              <a:rPr lang="de-DE" sz="1200" dirty="0">
                <a:latin typeface="Bembo" panose="02020502050201020203" pitchFamily="18" charset="0"/>
              </a:rPr>
              <a:t>Isabella Stuart Gardener Museum, Boston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08F69C-AA43-454F-9D71-83A3C34FF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61" y="939510"/>
            <a:ext cx="3280833" cy="4450742"/>
          </a:xfrm>
          <a:prstGeom prst="rect">
            <a:avLst/>
          </a:prstGeom>
        </p:spPr>
      </p:pic>
      <p:sp>
        <p:nvSpPr>
          <p:cNvPr id="10" name="Inhaltsplatzhalter 22">
            <a:extLst>
              <a:ext uri="{FF2B5EF4-FFF2-40B4-BE49-F238E27FC236}">
                <a16:creationId xmlns:a16="http://schemas.microsoft.com/office/drawing/2014/main" id="{DAC0555A-5E8E-4BDF-B438-17DC8C1E4C19}"/>
              </a:ext>
            </a:extLst>
          </p:cNvPr>
          <p:cNvSpPr txBox="1">
            <a:spLocks/>
          </p:cNvSpPr>
          <p:nvPr/>
        </p:nvSpPr>
        <p:spPr>
          <a:xfrm>
            <a:off x="220133" y="5612062"/>
            <a:ext cx="4142323" cy="1118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latin typeface="Bembo" panose="02020502050201020203" pitchFamily="18" charset="0"/>
              </a:rPr>
              <a:t>Leonardo da Vinci, Leda und der Schwan (1510)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200" dirty="0" err="1">
                <a:latin typeface="Bembo" panose="02020502050201020203" pitchFamily="18" charset="0"/>
              </a:rPr>
              <a:t>Galleria</a:t>
            </a:r>
            <a:r>
              <a:rPr lang="de-DE" sz="1200" dirty="0">
                <a:latin typeface="Bembo" panose="02020502050201020203" pitchFamily="18" charset="0"/>
              </a:rPr>
              <a:t> </a:t>
            </a:r>
            <a:r>
              <a:rPr lang="de-DE" sz="1200" dirty="0" err="1">
                <a:latin typeface="Bembo" panose="02020502050201020203" pitchFamily="18" charset="0"/>
              </a:rPr>
              <a:t>Borghese</a:t>
            </a:r>
            <a:r>
              <a:rPr lang="de-DE" sz="1200" dirty="0">
                <a:latin typeface="Bembo" panose="02020502050201020203" pitchFamily="18" charset="0"/>
              </a:rPr>
              <a:t> Rom</a:t>
            </a:r>
          </a:p>
        </p:txBody>
      </p:sp>
    </p:spTree>
    <p:extLst>
      <p:ext uri="{BB962C8B-B14F-4D97-AF65-F5344CB8AC3E}">
        <p14:creationId xmlns:p14="http://schemas.microsoft.com/office/powerpoint/2010/main" val="330812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5BB839DF-133F-41C0-A00A-043D9AC9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78" y="5586791"/>
            <a:ext cx="10978243" cy="641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dirty="0">
                <a:latin typeface="Bembo" panose="02020502050201020203" pitchFamily="18" charset="0"/>
              </a:rPr>
              <a:t>Jean Auguste Dominique Ingres, </a:t>
            </a:r>
            <a:r>
              <a:rPr lang="de-DE" sz="2000" dirty="0">
                <a:latin typeface="Bembo" panose="02020502050201020203" pitchFamily="18" charset="0"/>
              </a:rPr>
              <a:t>Jupiter und Thetis (</a:t>
            </a:r>
            <a:r>
              <a:rPr lang="fr-FR" sz="2000" dirty="0">
                <a:latin typeface="Bembo" panose="02020502050201020203" pitchFamily="18" charset="0"/>
              </a:rPr>
              <a:t>1811)</a:t>
            </a:r>
          </a:p>
          <a:p>
            <a:pPr marL="0" indent="0" algn="ctr">
              <a:buNone/>
            </a:pPr>
            <a:r>
              <a:rPr lang="fr-FR" sz="1200" dirty="0">
                <a:latin typeface="Bembo" panose="02020502050201020203" pitchFamily="18" charset="0"/>
              </a:rPr>
              <a:t>Musée Granet, Aix-en-Provence</a:t>
            </a:r>
            <a:endParaRPr lang="de-DE" sz="1200" dirty="0">
              <a:latin typeface="Bembo" panose="02020502050201020203" pitchFamily="18" charset="0"/>
            </a:endParaRPr>
          </a:p>
        </p:txBody>
      </p:sp>
      <p:pic>
        <p:nvPicPr>
          <p:cNvPr id="6146" name="Picture 2" descr="Jupiter und Thetis, 1811 (#68325)">
            <a:extLst>
              <a:ext uri="{FF2B5EF4-FFF2-40B4-BE49-F238E27FC236}">
                <a16:creationId xmlns:a16="http://schemas.microsoft.com/office/drawing/2014/main" id="{D2676299-13BC-419B-A732-5AADF94F8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5"/>
          <a:stretch/>
        </p:blipFill>
        <p:spPr bwMode="auto">
          <a:xfrm>
            <a:off x="3852068" y="493184"/>
            <a:ext cx="4487863" cy="49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6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5BB839DF-133F-41C0-A00A-043D9AC9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78" y="6216424"/>
            <a:ext cx="10978243" cy="641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000" dirty="0">
                <a:latin typeface="Bembo" panose="02020502050201020203" pitchFamily="18" charset="0"/>
              </a:rPr>
              <a:t>Gustave Moreau, Jupiter und </a:t>
            </a:r>
            <a:r>
              <a:rPr lang="de-DE" sz="2000" dirty="0" err="1">
                <a:latin typeface="Bembo" panose="02020502050201020203" pitchFamily="18" charset="0"/>
              </a:rPr>
              <a:t>Semele</a:t>
            </a:r>
            <a:r>
              <a:rPr lang="de-DE" sz="2000" dirty="0">
                <a:latin typeface="Bembo" panose="02020502050201020203" pitchFamily="18" charset="0"/>
              </a:rPr>
              <a:t> (1</a:t>
            </a:r>
          </a:p>
          <a:p>
            <a:pPr marL="0" indent="0" algn="ctr">
              <a:buNone/>
            </a:pPr>
            <a:r>
              <a:rPr lang="de-DE" sz="1200" dirty="0">
                <a:latin typeface="Bembo" panose="02020502050201020203" pitchFamily="18" charset="0"/>
              </a:rPr>
              <a:t>Musée Gustave-Moreau. Paris</a:t>
            </a:r>
            <a:r>
              <a:rPr lang="de-DE" sz="2000" dirty="0">
                <a:latin typeface="Bembo" panose="02020502050201020203" pitchFamily="18" charset="0"/>
              </a:rPr>
              <a:t>)</a:t>
            </a:r>
          </a:p>
          <a:p>
            <a:pPr marL="0" indent="0" algn="ctr">
              <a:buNone/>
            </a:pPr>
            <a:endParaRPr lang="de-DE" sz="2000" dirty="0">
              <a:latin typeface="Bembo" panose="02020502050201020203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C312E0-778E-4412-B4DC-63A4D09C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07" y="273571"/>
            <a:ext cx="3237653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Gustave Moreau and Symbolism: Jupiter and Semele – The Eclectic Light  Company">
            <a:extLst>
              <a:ext uri="{FF2B5EF4-FFF2-40B4-BE49-F238E27FC236}">
                <a16:creationId xmlns:a16="http://schemas.microsoft.com/office/drawing/2014/main" id="{DC46290C-490B-400B-B589-DFD8A98B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5" y="1357793"/>
            <a:ext cx="2892241" cy="35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Jupiter and Semele [Jupiter et Sémélé] | Musée Gustave Moreau">
            <a:extLst>
              <a:ext uri="{FF2B5EF4-FFF2-40B4-BE49-F238E27FC236}">
                <a16:creationId xmlns:a16="http://schemas.microsoft.com/office/drawing/2014/main" id="{F9F51E31-801B-4E43-A1C5-51A22DFB9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r="12258"/>
          <a:stretch/>
        </p:blipFill>
        <p:spPr bwMode="auto">
          <a:xfrm>
            <a:off x="8070762" y="1357794"/>
            <a:ext cx="3578694" cy="35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7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5BB839DF-133F-41C0-A00A-043D9AC9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78" y="5156201"/>
            <a:ext cx="10978243" cy="13885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000" dirty="0">
                <a:latin typeface="Bembo" panose="02020502050201020203" pitchFamily="18" charset="0"/>
              </a:rPr>
              <a:t>Zeus im Film: Disneys Herkules (1997) und Percy Jackson – Diebe im Olymp (2005)</a:t>
            </a:r>
          </a:p>
          <a:p>
            <a:pPr marL="0" indent="0" algn="ctr">
              <a:buNone/>
            </a:pPr>
            <a:r>
              <a:rPr lang="de-DE" sz="2000" dirty="0">
                <a:latin typeface="Bembo" panose="02020502050201020203" pitchFamily="18" charset="0"/>
                <a:hlinkClick r:id="rId2"/>
              </a:rPr>
              <a:t>https://www.youtube.com/watch?v=SOEHLphNLmk</a:t>
            </a:r>
            <a:r>
              <a:rPr lang="de-DE" sz="2000" dirty="0">
                <a:latin typeface="Bembo" panose="02020502050201020203" pitchFamily="18" charset="0"/>
              </a:rPr>
              <a:t> </a:t>
            </a:r>
          </a:p>
        </p:txBody>
      </p:sp>
      <p:pic>
        <p:nvPicPr>
          <p:cNvPr id="9218" name="Picture 2" descr="Percy Jackson: Diebe im Olymp (Blu-ray + DVD + Digital Copy Edition)  Blu-ray - Film-Details (Review)">
            <a:extLst>
              <a:ext uri="{FF2B5EF4-FFF2-40B4-BE49-F238E27FC236}">
                <a16:creationId xmlns:a16="http://schemas.microsoft.com/office/drawing/2014/main" id="{5BBB0511-0AC7-458A-BED0-0757AFC5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67" y="1109134"/>
            <a:ext cx="4995332" cy="37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ra | Disney Wiki | Fandom">
            <a:extLst>
              <a:ext uri="{FF2B5EF4-FFF2-40B4-BE49-F238E27FC236}">
                <a16:creationId xmlns:a16="http://schemas.microsoft.com/office/drawing/2014/main" id="{4EF5971E-B69D-4DAA-9A35-3C14074D6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r="14323"/>
          <a:stretch/>
        </p:blipFill>
        <p:spPr bwMode="auto">
          <a:xfrm>
            <a:off x="812802" y="1109134"/>
            <a:ext cx="4995332" cy="374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6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5BB839DF-133F-41C0-A00A-043D9AC9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672" y="5977465"/>
            <a:ext cx="7902121" cy="4745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000" dirty="0">
                <a:latin typeface="Bembo" panose="02020502050201020203" pitchFamily="18" charset="0"/>
              </a:rPr>
              <a:t>Zeus im Videospiel: </a:t>
            </a:r>
            <a:r>
              <a:rPr lang="de-DE" sz="2000" dirty="0" err="1">
                <a:latin typeface="Bembo" panose="02020502050201020203" pitchFamily="18" charset="0"/>
              </a:rPr>
              <a:t>God</a:t>
            </a:r>
            <a:r>
              <a:rPr lang="de-DE" sz="2000" dirty="0">
                <a:latin typeface="Bembo" panose="02020502050201020203" pitchFamily="18" charset="0"/>
              </a:rPr>
              <a:t> </a:t>
            </a:r>
            <a:r>
              <a:rPr lang="de-DE" sz="2000" dirty="0" err="1">
                <a:latin typeface="Bembo" panose="02020502050201020203" pitchFamily="18" charset="0"/>
              </a:rPr>
              <a:t>of</a:t>
            </a:r>
            <a:r>
              <a:rPr lang="de-DE" sz="2000" dirty="0">
                <a:latin typeface="Bembo" panose="02020502050201020203" pitchFamily="18" charset="0"/>
              </a:rPr>
              <a:t>  War Ascension (2013) und Hades (2020)</a:t>
            </a:r>
          </a:p>
        </p:txBody>
      </p:sp>
      <p:pic>
        <p:nvPicPr>
          <p:cNvPr id="8194" name="Picture 2" descr="Zeus | God of War Wiki | Fandom">
            <a:extLst>
              <a:ext uri="{FF2B5EF4-FFF2-40B4-BE49-F238E27FC236}">
                <a16:creationId xmlns:a16="http://schemas.microsoft.com/office/drawing/2014/main" id="{412723F5-C882-40FC-8723-D5AB0325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5" y="772765"/>
            <a:ext cx="3217333" cy="512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9C2D8056-D933-4B64-8859-871FEBEC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3" y="1527250"/>
            <a:ext cx="4643438" cy="38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8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Breitbild</PresentationFormat>
  <Paragraphs>21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Bembo</vt:lpstr>
      <vt:lpstr>Calibri</vt:lpstr>
      <vt:lpstr>Calibri Light</vt:lpstr>
      <vt:lpstr>Office Theme</vt:lpstr>
      <vt:lpstr>Antike Götterdarstellungen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Antike Götterdarstellungen</dc:title>
  <dc:creator>Nadine Haas</dc:creator>
  <cp:lastModifiedBy>Nadine Haas</cp:lastModifiedBy>
  <cp:revision>30</cp:revision>
  <dcterms:created xsi:type="dcterms:W3CDTF">2020-10-07T20:15:43Z</dcterms:created>
  <dcterms:modified xsi:type="dcterms:W3CDTF">2020-11-12T17:03:17Z</dcterms:modified>
</cp:coreProperties>
</file>