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9" r:id="rId1"/>
  </p:sldMasterIdLst>
  <p:notesMasterIdLst>
    <p:notesMasterId r:id="rId52"/>
  </p:notesMasterIdLst>
  <p:handoutMasterIdLst>
    <p:handoutMasterId r:id="rId53"/>
  </p:handoutMasterIdLst>
  <p:sldIdLst>
    <p:sldId id="265" r:id="rId2"/>
    <p:sldId id="268" r:id="rId3"/>
    <p:sldId id="266" r:id="rId4"/>
    <p:sldId id="320" r:id="rId5"/>
    <p:sldId id="310" r:id="rId6"/>
    <p:sldId id="311" r:id="rId7"/>
    <p:sldId id="271" r:id="rId8"/>
    <p:sldId id="272" r:id="rId9"/>
    <p:sldId id="273" r:id="rId10"/>
    <p:sldId id="274" r:id="rId11"/>
    <p:sldId id="275" r:id="rId12"/>
    <p:sldId id="276" r:id="rId13"/>
    <p:sldId id="277" r:id="rId14"/>
    <p:sldId id="278" r:id="rId15"/>
    <p:sldId id="282" r:id="rId16"/>
    <p:sldId id="281" r:id="rId17"/>
    <p:sldId id="283" r:id="rId18"/>
    <p:sldId id="326" r:id="rId19"/>
    <p:sldId id="284" r:id="rId20"/>
    <p:sldId id="285" r:id="rId21"/>
    <p:sldId id="286" r:id="rId22"/>
    <p:sldId id="287" r:id="rId23"/>
    <p:sldId id="288" r:id="rId24"/>
    <p:sldId id="289" r:id="rId25"/>
    <p:sldId id="312" r:id="rId26"/>
    <p:sldId id="323" r:id="rId27"/>
    <p:sldId id="313" r:id="rId28"/>
    <p:sldId id="314" r:id="rId29"/>
    <p:sldId id="315" r:id="rId30"/>
    <p:sldId id="316" r:id="rId31"/>
    <p:sldId id="317" r:id="rId32"/>
    <p:sldId id="318" r:id="rId33"/>
    <p:sldId id="309" r:id="rId34"/>
    <p:sldId id="261" r:id="rId35"/>
    <p:sldId id="298" r:id="rId36"/>
    <p:sldId id="321" r:id="rId37"/>
    <p:sldId id="319" r:id="rId38"/>
    <p:sldId id="322" r:id="rId39"/>
    <p:sldId id="262" r:id="rId40"/>
    <p:sldId id="258" r:id="rId41"/>
    <p:sldId id="291" r:id="rId42"/>
    <p:sldId id="300" r:id="rId43"/>
    <p:sldId id="292" r:id="rId44"/>
    <p:sldId id="293" r:id="rId45"/>
    <p:sldId id="290" r:id="rId46"/>
    <p:sldId id="294" r:id="rId47"/>
    <p:sldId id="296" r:id="rId48"/>
    <p:sldId id="324" r:id="rId49"/>
    <p:sldId id="325" r:id="rId50"/>
    <p:sldId id="295" r:id="rId51"/>
  </p:sldIdLst>
  <p:sldSz cx="9144000" cy="6858000" type="screen4x3"/>
  <p:notesSz cx="6858000" cy="9144000"/>
  <p:defaultTextStyle>
    <a:defPPr>
      <a:defRPr lang="de-DE"/>
    </a:defPPr>
    <a:lvl1pPr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1pPr>
    <a:lvl2pPr marL="4572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he, Kathrin" initials="WK" lastIdx="2" clrIdx="0">
    <p:extLst>
      <p:ext uri="{19B8F6BF-5375-455C-9EA6-DF929625EA0E}">
        <p15:presenceInfo xmlns:p15="http://schemas.microsoft.com/office/powerpoint/2012/main" userId="Weihe, Kathr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F8F"/>
    <a:srgbClr val="000000"/>
    <a:srgbClr val="CBD0DB"/>
    <a:srgbClr val="E7E9EE"/>
    <a:srgbClr val="B6D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74" autoAdjust="0"/>
    <p:restoredTop sz="96630" autoAdjust="0"/>
  </p:normalViewPr>
  <p:slideViewPr>
    <p:cSldViewPr>
      <p:cViewPr varScale="1">
        <p:scale>
          <a:sx n="109" d="100"/>
          <a:sy n="109" d="100"/>
        </p:scale>
        <p:origin x="189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12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09C93A-80C2-404C-B826-41747ADF6B1B}"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de-DE"/>
        </a:p>
      </dgm:t>
    </dgm:pt>
    <dgm:pt modelId="{24C521C4-2E3C-4CF7-A339-9B94F6658F01}">
      <dgm:prSet phldrT="[Text]"/>
      <dgm:spPr/>
      <dgm:t>
        <a:bodyPr/>
        <a:lstStyle/>
        <a:p>
          <a:r>
            <a:rPr lang="de-DE" dirty="0"/>
            <a:t>Themenfindung/-eingrenzung</a:t>
          </a:r>
        </a:p>
      </dgm:t>
    </dgm:pt>
    <dgm:pt modelId="{6C6B8840-0219-4464-8C63-5BC9AA3C814E}" type="parTrans" cxnId="{68957059-0E7C-4EE7-833F-2F13D89CD2AC}">
      <dgm:prSet/>
      <dgm:spPr/>
      <dgm:t>
        <a:bodyPr/>
        <a:lstStyle/>
        <a:p>
          <a:endParaRPr lang="de-DE"/>
        </a:p>
      </dgm:t>
    </dgm:pt>
    <dgm:pt modelId="{54989FB1-7E73-4B98-824A-B339A9203208}" type="sibTrans" cxnId="{68957059-0E7C-4EE7-833F-2F13D89CD2AC}">
      <dgm:prSet/>
      <dgm:spPr/>
      <dgm:t>
        <a:bodyPr/>
        <a:lstStyle/>
        <a:p>
          <a:endParaRPr lang="de-DE"/>
        </a:p>
      </dgm:t>
    </dgm:pt>
    <dgm:pt modelId="{E2C3BD6B-A2BA-4166-BB31-59BCCC985844}">
      <dgm:prSet phldrT="[Text]"/>
      <dgm:spPr/>
      <dgm:t>
        <a:bodyPr/>
        <a:lstStyle/>
        <a:p>
          <a:r>
            <a:rPr lang="de-DE" dirty="0"/>
            <a:t>Recherche</a:t>
          </a:r>
        </a:p>
      </dgm:t>
    </dgm:pt>
    <dgm:pt modelId="{FB0E80D2-05A3-409B-A5A1-51FB18776F0D}" type="parTrans" cxnId="{01A15EE8-8D68-4D4D-8C92-9A03375EA2D9}">
      <dgm:prSet/>
      <dgm:spPr/>
      <dgm:t>
        <a:bodyPr/>
        <a:lstStyle/>
        <a:p>
          <a:endParaRPr lang="de-DE"/>
        </a:p>
      </dgm:t>
    </dgm:pt>
    <dgm:pt modelId="{F0F05331-90FE-48EE-AE86-8AE17A142545}" type="sibTrans" cxnId="{01A15EE8-8D68-4D4D-8C92-9A03375EA2D9}">
      <dgm:prSet/>
      <dgm:spPr/>
      <dgm:t>
        <a:bodyPr/>
        <a:lstStyle/>
        <a:p>
          <a:endParaRPr lang="de-DE"/>
        </a:p>
      </dgm:t>
    </dgm:pt>
    <dgm:pt modelId="{8D849EF9-02D2-41FC-989B-2F9E6848F45E}">
      <dgm:prSet phldrT="[Text]"/>
      <dgm:spPr/>
      <dgm:t>
        <a:bodyPr/>
        <a:lstStyle/>
        <a:p>
          <a:r>
            <a:rPr lang="de-DE" dirty="0"/>
            <a:t>Datenverarbeitung</a:t>
          </a:r>
        </a:p>
        <a:p>
          <a:r>
            <a:rPr lang="de-DE" dirty="0"/>
            <a:t>Visualisierung der Ergebnisse</a:t>
          </a:r>
        </a:p>
      </dgm:t>
    </dgm:pt>
    <dgm:pt modelId="{A67CE89A-BF9F-4A9B-8715-01EC072D67C3}" type="parTrans" cxnId="{7DE6E13B-01DC-4681-9F0F-F751B9636330}">
      <dgm:prSet/>
      <dgm:spPr/>
      <dgm:t>
        <a:bodyPr/>
        <a:lstStyle/>
        <a:p>
          <a:endParaRPr lang="de-DE"/>
        </a:p>
      </dgm:t>
    </dgm:pt>
    <dgm:pt modelId="{787AEE7A-090B-45CF-9D1F-4325960E3F08}" type="sibTrans" cxnId="{7DE6E13B-01DC-4681-9F0F-F751B9636330}">
      <dgm:prSet/>
      <dgm:spPr/>
      <dgm:t>
        <a:bodyPr/>
        <a:lstStyle/>
        <a:p>
          <a:endParaRPr lang="de-DE"/>
        </a:p>
      </dgm:t>
    </dgm:pt>
    <dgm:pt modelId="{68A69BFC-AB66-4528-B18B-6F2208109221}">
      <dgm:prSet phldrT="[Text]"/>
      <dgm:spPr/>
      <dgm:t>
        <a:bodyPr/>
        <a:lstStyle/>
        <a:p>
          <a:r>
            <a:rPr lang="de-DE" dirty="0"/>
            <a:t>Textarbeiten</a:t>
          </a:r>
        </a:p>
      </dgm:t>
    </dgm:pt>
    <dgm:pt modelId="{AEABEDCF-EE7E-44E0-932C-120D9D0DEE14}" type="parTrans" cxnId="{FA099660-F5A8-46E0-B5FC-49A529CE4043}">
      <dgm:prSet/>
      <dgm:spPr/>
      <dgm:t>
        <a:bodyPr/>
        <a:lstStyle/>
        <a:p>
          <a:endParaRPr lang="de-DE"/>
        </a:p>
      </dgm:t>
    </dgm:pt>
    <dgm:pt modelId="{D04FEF77-1439-452B-BC06-F0E2E7F05143}" type="sibTrans" cxnId="{FA099660-F5A8-46E0-B5FC-49A529CE4043}">
      <dgm:prSet/>
      <dgm:spPr/>
      <dgm:t>
        <a:bodyPr/>
        <a:lstStyle/>
        <a:p>
          <a:endParaRPr lang="de-DE"/>
        </a:p>
      </dgm:t>
    </dgm:pt>
    <dgm:pt modelId="{03425E7E-EAF0-4AFE-8F53-EBC4A36C2F9E}">
      <dgm:prSet phldrT="[Text]"/>
      <dgm:spPr/>
      <dgm:t>
        <a:bodyPr/>
        <a:lstStyle/>
        <a:p>
          <a:r>
            <a:rPr lang="de-DE" dirty="0"/>
            <a:t>Feedback</a:t>
          </a:r>
        </a:p>
        <a:p>
          <a:r>
            <a:rPr lang="de-DE" dirty="0"/>
            <a:t>Korrektur</a:t>
          </a:r>
        </a:p>
      </dgm:t>
    </dgm:pt>
    <dgm:pt modelId="{99880AF2-CCDD-4DCF-8A20-4024F9BD8988}" type="parTrans" cxnId="{FA2F0F05-77F7-4A37-9F5C-6DD85A55A12D}">
      <dgm:prSet/>
      <dgm:spPr/>
      <dgm:t>
        <a:bodyPr/>
        <a:lstStyle/>
        <a:p>
          <a:endParaRPr lang="de-DE"/>
        </a:p>
      </dgm:t>
    </dgm:pt>
    <dgm:pt modelId="{AB363715-E127-40C5-AB7E-4EFED8C5E461}" type="sibTrans" cxnId="{FA2F0F05-77F7-4A37-9F5C-6DD85A55A12D}">
      <dgm:prSet/>
      <dgm:spPr/>
      <dgm:t>
        <a:bodyPr/>
        <a:lstStyle/>
        <a:p>
          <a:endParaRPr lang="de-DE"/>
        </a:p>
      </dgm:t>
    </dgm:pt>
    <dgm:pt modelId="{3E764520-D012-4A85-9A30-189375ABB700}" type="pres">
      <dgm:prSet presAssocID="{8309C93A-80C2-404C-B826-41747ADF6B1B}" presName="cycle" presStyleCnt="0">
        <dgm:presLayoutVars>
          <dgm:dir/>
          <dgm:resizeHandles val="exact"/>
        </dgm:presLayoutVars>
      </dgm:prSet>
      <dgm:spPr/>
    </dgm:pt>
    <dgm:pt modelId="{51E37039-ABD4-4786-BE96-4E5953507BB3}" type="pres">
      <dgm:prSet presAssocID="{24C521C4-2E3C-4CF7-A339-9B94F6658F01}" presName="node" presStyleLbl="node1" presStyleIdx="0" presStyleCnt="5">
        <dgm:presLayoutVars>
          <dgm:bulletEnabled val="1"/>
        </dgm:presLayoutVars>
      </dgm:prSet>
      <dgm:spPr/>
    </dgm:pt>
    <dgm:pt modelId="{C5B5A9F5-D069-496D-9614-643D44E562EB}" type="pres">
      <dgm:prSet presAssocID="{24C521C4-2E3C-4CF7-A339-9B94F6658F01}" presName="spNode" presStyleCnt="0"/>
      <dgm:spPr/>
    </dgm:pt>
    <dgm:pt modelId="{193CF3EF-B747-42F9-907E-76E2913E4BF2}" type="pres">
      <dgm:prSet presAssocID="{54989FB1-7E73-4B98-824A-B339A9203208}" presName="sibTrans" presStyleLbl="sibTrans1D1" presStyleIdx="0" presStyleCnt="5"/>
      <dgm:spPr/>
    </dgm:pt>
    <dgm:pt modelId="{683FA813-E460-4652-BA16-C39DDE5C418C}" type="pres">
      <dgm:prSet presAssocID="{E2C3BD6B-A2BA-4166-BB31-59BCCC985844}" presName="node" presStyleLbl="node1" presStyleIdx="1" presStyleCnt="5" custRadScaleRad="100648" custRadScaleInc="-4597">
        <dgm:presLayoutVars>
          <dgm:bulletEnabled val="1"/>
        </dgm:presLayoutVars>
      </dgm:prSet>
      <dgm:spPr/>
    </dgm:pt>
    <dgm:pt modelId="{B0931827-6F28-4F51-A7E4-1B75C60B7486}" type="pres">
      <dgm:prSet presAssocID="{E2C3BD6B-A2BA-4166-BB31-59BCCC985844}" presName="spNode" presStyleCnt="0"/>
      <dgm:spPr/>
    </dgm:pt>
    <dgm:pt modelId="{24C3895C-2C8E-4AC3-8E1E-446BD6834CDD}" type="pres">
      <dgm:prSet presAssocID="{F0F05331-90FE-48EE-AE86-8AE17A142545}" presName="sibTrans" presStyleLbl="sibTrans1D1" presStyleIdx="1" presStyleCnt="5"/>
      <dgm:spPr/>
    </dgm:pt>
    <dgm:pt modelId="{3FE21C42-75A1-4C98-816B-70C0651EFE6F}" type="pres">
      <dgm:prSet presAssocID="{8D849EF9-02D2-41FC-989B-2F9E6848F45E}" presName="node" presStyleLbl="node1" presStyleIdx="2" presStyleCnt="5">
        <dgm:presLayoutVars>
          <dgm:bulletEnabled val="1"/>
        </dgm:presLayoutVars>
      </dgm:prSet>
      <dgm:spPr/>
    </dgm:pt>
    <dgm:pt modelId="{831BDC3C-6842-4CF4-95D3-76022B5F36FE}" type="pres">
      <dgm:prSet presAssocID="{8D849EF9-02D2-41FC-989B-2F9E6848F45E}" presName="spNode" presStyleCnt="0"/>
      <dgm:spPr/>
    </dgm:pt>
    <dgm:pt modelId="{F4433E44-CE19-4EC5-A40F-2D82CAE5B094}" type="pres">
      <dgm:prSet presAssocID="{787AEE7A-090B-45CF-9D1F-4325960E3F08}" presName="sibTrans" presStyleLbl="sibTrans1D1" presStyleIdx="2" presStyleCnt="5"/>
      <dgm:spPr/>
    </dgm:pt>
    <dgm:pt modelId="{EAD7F1BA-7080-4A88-9EBA-62B8CEE8D668}" type="pres">
      <dgm:prSet presAssocID="{68A69BFC-AB66-4528-B18B-6F2208109221}" presName="node" presStyleLbl="node1" presStyleIdx="3" presStyleCnt="5">
        <dgm:presLayoutVars>
          <dgm:bulletEnabled val="1"/>
        </dgm:presLayoutVars>
      </dgm:prSet>
      <dgm:spPr/>
    </dgm:pt>
    <dgm:pt modelId="{2773279F-B0CC-424F-919F-BCA01E78545E}" type="pres">
      <dgm:prSet presAssocID="{68A69BFC-AB66-4528-B18B-6F2208109221}" presName="spNode" presStyleCnt="0"/>
      <dgm:spPr/>
    </dgm:pt>
    <dgm:pt modelId="{CAF7E312-18EB-4A7A-AC64-BEF46070D472}" type="pres">
      <dgm:prSet presAssocID="{D04FEF77-1439-452B-BC06-F0E2E7F05143}" presName="sibTrans" presStyleLbl="sibTrans1D1" presStyleIdx="3" presStyleCnt="5"/>
      <dgm:spPr/>
    </dgm:pt>
    <dgm:pt modelId="{9B6EEA0B-AB4B-415C-966D-409031D5ADCB}" type="pres">
      <dgm:prSet presAssocID="{03425E7E-EAF0-4AFE-8F53-EBC4A36C2F9E}" presName="node" presStyleLbl="node1" presStyleIdx="4" presStyleCnt="5">
        <dgm:presLayoutVars>
          <dgm:bulletEnabled val="1"/>
        </dgm:presLayoutVars>
      </dgm:prSet>
      <dgm:spPr/>
    </dgm:pt>
    <dgm:pt modelId="{CABBBDE7-AFD8-4E93-9A60-DA8712D5B70C}" type="pres">
      <dgm:prSet presAssocID="{03425E7E-EAF0-4AFE-8F53-EBC4A36C2F9E}" presName="spNode" presStyleCnt="0"/>
      <dgm:spPr/>
    </dgm:pt>
    <dgm:pt modelId="{6AC8ECBE-E16C-4814-BD25-BBB3102879BB}" type="pres">
      <dgm:prSet presAssocID="{AB363715-E127-40C5-AB7E-4EFED8C5E461}" presName="sibTrans" presStyleLbl="sibTrans1D1" presStyleIdx="4" presStyleCnt="5"/>
      <dgm:spPr/>
    </dgm:pt>
  </dgm:ptLst>
  <dgm:cxnLst>
    <dgm:cxn modelId="{FA2F0F05-77F7-4A37-9F5C-6DD85A55A12D}" srcId="{8309C93A-80C2-404C-B826-41747ADF6B1B}" destId="{03425E7E-EAF0-4AFE-8F53-EBC4A36C2F9E}" srcOrd="4" destOrd="0" parTransId="{99880AF2-CCDD-4DCF-8A20-4024F9BD8988}" sibTransId="{AB363715-E127-40C5-AB7E-4EFED8C5E461}"/>
    <dgm:cxn modelId="{078EEE2A-E86E-4E3C-8D50-2499127CDD6B}" type="presOf" srcId="{8309C93A-80C2-404C-B826-41747ADF6B1B}" destId="{3E764520-D012-4A85-9A30-189375ABB700}" srcOrd="0" destOrd="0" presId="urn:microsoft.com/office/officeart/2005/8/layout/cycle5"/>
    <dgm:cxn modelId="{7DE6E13B-01DC-4681-9F0F-F751B9636330}" srcId="{8309C93A-80C2-404C-B826-41747ADF6B1B}" destId="{8D849EF9-02D2-41FC-989B-2F9E6848F45E}" srcOrd="2" destOrd="0" parTransId="{A67CE89A-BF9F-4A9B-8715-01EC072D67C3}" sibTransId="{787AEE7A-090B-45CF-9D1F-4325960E3F08}"/>
    <dgm:cxn modelId="{38EBFB5C-F56F-4AD2-AB99-363D19416905}" type="presOf" srcId="{E2C3BD6B-A2BA-4166-BB31-59BCCC985844}" destId="{683FA813-E460-4652-BA16-C39DDE5C418C}" srcOrd="0" destOrd="0" presId="urn:microsoft.com/office/officeart/2005/8/layout/cycle5"/>
    <dgm:cxn modelId="{FA099660-F5A8-46E0-B5FC-49A529CE4043}" srcId="{8309C93A-80C2-404C-B826-41747ADF6B1B}" destId="{68A69BFC-AB66-4528-B18B-6F2208109221}" srcOrd="3" destOrd="0" parTransId="{AEABEDCF-EE7E-44E0-932C-120D9D0DEE14}" sibTransId="{D04FEF77-1439-452B-BC06-F0E2E7F05143}"/>
    <dgm:cxn modelId="{20DA9E47-7B7A-42E4-A58C-AF32D710430A}" type="presOf" srcId="{54989FB1-7E73-4B98-824A-B339A9203208}" destId="{193CF3EF-B747-42F9-907E-76E2913E4BF2}" srcOrd="0" destOrd="0" presId="urn:microsoft.com/office/officeart/2005/8/layout/cycle5"/>
    <dgm:cxn modelId="{68957059-0E7C-4EE7-833F-2F13D89CD2AC}" srcId="{8309C93A-80C2-404C-B826-41747ADF6B1B}" destId="{24C521C4-2E3C-4CF7-A339-9B94F6658F01}" srcOrd="0" destOrd="0" parTransId="{6C6B8840-0219-4464-8C63-5BC9AA3C814E}" sibTransId="{54989FB1-7E73-4B98-824A-B339A9203208}"/>
    <dgm:cxn modelId="{9F127584-677F-42DD-85FD-CF83B36245CA}" type="presOf" srcId="{787AEE7A-090B-45CF-9D1F-4325960E3F08}" destId="{F4433E44-CE19-4EC5-A40F-2D82CAE5B094}" srcOrd="0" destOrd="0" presId="urn:microsoft.com/office/officeart/2005/8/layout/cycle5"/>
    <dgm:cxn modelId="{5352F486-64FE-49EE-8AB4-99197D6FFB46}" type="presOf" srcId="{24C521C4-2E3C-4CF7-A339-9B94F6658F01}" destId="{51E37039-ABD4-4786-BE96-4E5953507BB3}" srcOrd="0" destOrd="0" presId="urn:microsoft.com/office/officeart/2005/8/layout/cycle5"/>
    <dgm:cxn modelId="{37EFCD9C-41FB-4E6A-905F-7BB091EEB094}" type="presOf" srcId="{AB363715-E127-40C5-AB7E-4EFED8C5E461}" destId="{6AC8ECBE-E16C-4814-BD25-BBB3102879BB}" srcOrd="0" destOrd="0" presId="urn:microsoft.com/office/officeart/2005/8/layout/cycle5"/>
    <dgm:cxn modelId="{37426CA6-BAF0-4000-AC43-10CC0BB45DD0}" type="presOf" srcId="{68A69BFC-AB66-4528-B18B-6F2208109221}" destId="{EAD7F1BA-7080-4A88-9EBA-62B8CEE8D668}" srcOrd="0" destOrd="0" presId="urn:microsoft.com/office/officeart/2005/8/layout/cycle5"/>
    <dgm:cxn modelId="{1005E8A9-13D3-464C-A9DB-FBE431863C11}" type="presOf" srcId="{8D849EF9-02D2-41FC-989B-2F9E6848F45E}" destId="{3FE21C42-75A1-4C98-816B-70C0651EFE6F}" srcOrd="0" destOrd="0" presId="urn:microsoft.com/office/officeart/2005/8/layout/cycle5"/>
    <dgm:cxn modelId="{F03E1BAC-F221-496D-ACB5-09A1D088FD99}" type="presOf" srcId="{03425E7E-EAF0-4AFE-8F53-EBC4A36C2F9E}" destId="{9B6EEA0B-AB4B-415C-966D-409031D5ADCB}" srcOrd="0" destOrd="0" presId="urn:microsoft.com/office/officeart/2005/8/layout/cycle5"/>
    <dgm:cxn modelId="{C7CF86BC-B8AE-4D8B-98F2-B614CDBB0D7D}" type="presOf" srcId="{D04FEF77-1439-452B-BC06-F0E2E7F05143}" destId="{CAF7E312-18EB-4A7A-AC64-BEF46070D472}" srcOrd="0" destOrd="0" presId="urn:microsoft.com/office/officeart/2005/8/layout/cycle5"/>
    <dgm:cxn modelId="{D5575EE3-8DD5-4B9A-AF30-266FB696A514}" type="presOf" srcId="{F0F05331-90FE-48EE-AE86-8AE17A142545}" destId="{24C3895C-2C8E-4AC3-8E1E-446BD6834CDD}" srcOrd="0" destOrd="0" presId="urn:microsoft.com/office/officeart/2005/8/layout/cycle5"/>
    <dgm:cxn modelId="{01A15EE8-8D68-4D4D-8C92-9A03375EA2D9}" srcId="{8309C93A-80C2-404C-B826-41747ADF6B1B}" destId="{E2C3BD6B-A2BA-4166-BB31-59BCCC985844}" srcOrd="1" destOrd="0" parTransId="{FB0E80D2-05A3-409B-A5A1-51FB18776F0D}" sibTransId="{F0F05331-90FE-48EE-AE86-8AE17A142545}"/>
    <dgm:cxn modelId="{19F310A8-7E5F-4EF9-998D-9F0FC9E2A43C}" type="presParOf" srcId="{3E764520-D012-4A85-9A30-189375ABB700}" destId="{51E37039-ABD4-4786-BE96-4E5953507BB3}" srcOrd="0" destOrd="0" presId="urn:microsoft.com/office/officeart/2005/8/layout/cycle5"/>
    <dgm:cxn modelId="{E15BD311-C19D-4411-B511-A505AFFF40CE}" type="presParOf" srcId="{3E764520-D012-4A85-9A30-189375ABB700}" destId="{C5B5A9F5-D069-496D-9614-643D44E562EB}" srcOrd="1" destOrd="0" presId="urn:microsoft.com/office/officeart/2005/8/layout/cycle5"/>
    <dgm:cxn modelId="{E9FF1118-507E-4863-92D8-26F2B14A83EA}" type="presParOf" srcId="{3E764520-D012-4A85-9A30-189375ABB700}" destId="{193CF3EF-B747-42F9-907E-76E2913E4BF2}" srcOrd="2" destOrd="0" presId="urn:microsoft.com/office/officeart/2005/8/layout/cycle5"/>
    <dgm:cxn modelId="{1290F3E8-1C55-41EA-8E9B-AD811F572FBB}" type="presParOf" srcId="{3E764520-D012-4A85-9A30-189375ABB700}" destId="{683FA813-E460-4652-BA16-C39DDE5C418C}" srcOrd="3" destOrd="0" presId="urn:microsoft.com/office/officeart/2005/8/layout/cycle5"/>
    <dgm:cxn modelId="{881DD742-6975-4159-90AA-F1B1E30D99DE}" type="presParOf" srcId="{3E764520-D012-4A85-9A30-189375ABB700}" destId="{B0931827-6F28-4F51-A7E4-1B75C60B7486}" srcOrd="4" destOrd="0" presId="urn:microsoft.com/office/officeart/2005/8/layout/cycle5"/>
    <dgm:cxn modelId="{46574886-E570-4B1F-A40D-0EEB4CEAE49A}" type="presParOf" srcId="{3E764520-D012-4A85-9A30-189375ABB700}" destId="{24C3895C-2C8E-4AC3-8E1E-446BD6834CDD}" srcOrd="5" destOrd="0" presId="urn:microsoft.com/office/officeart/2005/8/layout/cycle5"/>
    <dgm:cxn modelId="{66A06BEB-C93D-486C-A897-98DF6FD3CADD}" type="presParOf" srcId="{3E764520-D012-4A85-9A30-189375ABB700}" destId="{3FE21C42-75A1-4C98-816B-70C0651EFE6F}" srcOrd="6" destOrd="0" presId="urn:microsoft.com/office/officeart/2005/8/layout/cycle5"/>
    <dgm:cxn modelId="{16168D8C-C27A-49DF-9229-FD924FC35EAF}" type="presParOf" srcId="{3E764520-D012-4A85-9A30-189375ABB700}" destId="{831BDC3C-6842-4CF4-95D3-76022B5F36FE}" srcOrd="7" destOrd="0" presId="urn:microsoft.com/office/officeart/2005/8/layout/cycle5"/>
    <dgm:cxn modelId="{4116CBF2-E67B-40A3-8EE3-B410759E25E2}" type="presParOf" srcId="{3E764520-D012-4A85-9A30-189375ABB700}" destId="{F4433E44-CE19-4EC5-A40F-2D82CAE5B094}" srcOrd="8" destOrd="0" presId="urn:microsoft.com/office/officeart/2005/8/layout/cycle5"/>
    <dgm:cxn modelId="{D0C8093E-B38F-4D3D-9BAB-56853D0B72AB}" type="presParOf" srcId="{3E764520-D012-4A85-9A30-189375ABB700}" destId="{EAD7F1BA-7080-4A88-9EBA-62B8CEE8D668}" srcOrd="9" destOrd="0" presId="urn:microsoft.com/office/officeart/2005/8/layout/cycle5"/>
    <dgm:cxn modelId="{46DE37D7-A199-4F85-8893-2F4CCF6A5DB1}" type="presParOf" srcId="{3E764520-D012-4A85-9A30-189375ABB700}" destId="{2773279F-B0CC-424F-919F-BCA01E78545E}" srcOrd="10" destOrd="0" presId="urn:microsoft.com/office/officeart/2005/8/layout/cycle5"/>
    <dgm:cxn modelId="{26CFE5B6-56BB-41B8-9F8F-406D61AF6C31}" type="presParOf" srcId="{3E764520-D012-4A85-9A30-189375ABB700}" destId="{CAF7E312-18EB-4A7A-AC64-BEF46070D472}" srcOrd="11" destOrd="0" presId="urn:microsoft.com/office/officeart/2005/8/layout/cycle5"/>
    <dgm:cxn modelId="{B3A89342-DFA9-4822-AA00-DB91D72A94E1}" type="presParOf" srcId="{3E764520-D012-4A85-9A30-189375ABB700}" destId="{9B6EEA0B-AB4B-415C-966D-409031D5ADCB}" srcOrd="12" destOrd="0" presId="urn:microsoft.com/office/officeart/2005/8/layout/cycle5"/>
    <dgm:cxn modelId="{47E8F24D-2D39-4457-8D96-1C8A95E4A01B}" type="presParOf" srcId="{3E764520-D012-4A85-9A30-189375ABB700}" destId="{CABBBDE7-AFD8-4E93-9A60-DA8712D5B70C}" srcOrd="13" destOrd="0" presId="urn:microsoft.com/office/officeart/2005/8/layout/cycle5"/>
    <dgm:cxn modelId="{E504191F-8A64-4A0E-B2EB-BE8387AB0F33}" type="presParOf" srcId="{3E764520-D012-4A85-9A30-189375ABB700}" destId="{6AC8ECBE-E16C-4814-BD25-BBB3102879BB}"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09C93A-80C2-404C-B826-41747ADF6B1B}"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de-DE"/>
        </a:p>
      </dgm:t>
    </dgm:pt>
    <dgm:pt modelId="{24C521C4-2E3C-4CF7-A339-9B94F6658F01}">
      <dgm:prSet phldrT="[Text]"/>
      <dgm:spPr/>
      <dgm:t>
        <a:bodyPr/>
        <a:lstStyle/>
        <a:p>
          <a:r>
            <a:rPr lang="de-DE" dirty="0"/>
            <a:t>Themenfindung/-eingrenzung</a:t>
          </a:r>
        </a:p>
      </dgm:t>
    </dgm:pt>
    <dgm:pt modelId="{6C6B8840-0219-4464-8C63-5BC9AA3C814E}" type="parTrans" cxnId="{68957059-0E7C-4EE7-833F-2F13D89CD2AC}">
      <dgm:prSet/>
      <dgm:spPr/>
      <dgm:t>
        <a:bodyPr/>
        <a:lstStyle/>
        <a:p>
          <a:endParaRPr lang="de-DE"/>
        </a:p>
      </dgm:t>
    </dgm:pt>
    <dgm:pt modelId="{54989FB1-7E73-4B98-824A-B339A9203208}" type="sibTrans" cxnId="{68957059-0E7C-4EE7-833F-2F13D89CD2AC}">
      <dgm:prSet/>
      <dgm:spPr/>
      <dgm:t>
        <a:bodyPr/>
        <a:lstStyle/>
        <a:p>
          <a:endParaRPr lang="de-DE"/>
        </a:p>
      </dgm:t>
    </dgm:pt>
    <dgm:pt modelId="{E2C3BD6B-A2BA-4166-BB31-59BCCC985844}">
      <dgm:prSet phldrT="[Text]"/>
      <dgm:spPr/>
      <dgm:t>
        <a:bodyPr/>
        <a:lstStyle/>
        <a:p>
          <a:r>
            <a:rPr lang="de-DE" dirty="0"/>
            <a:t>Recherche</a:t>
          </a:r>
        </a:p>
      </dgm:t>
    </dgm:pt>
    <dgm:pt modelId="{FB0E80D2-05A3-409B-A5A1-51FB18776F0D}" type="parTrans" cxnId="{01A15EE8-8D68-4D4D-8C92-9A03375EA2D9}">
      <dgm:prSet/>
      <dgm:spPr/>
      <dgm:t>
        <a:bodyPr/>
        <a:lstStyle/>
        <a:p>
          <a:endParaRPr lang="de-DE"/>
        </a:p>
      </dgm:t>
    </dgm:pt>
    <dgm:pt modelId="{F0F05331-90FE-48EE-AE86-8AE17A142545}" type="sibTrans" cxnId="{01A15EE8-8D68-4D4D-8C92-9A03375EA2D9}">
      <dgm:prSet/>
      <dgm:spPr/>
      <dgm:t>
        <a:bodyPr/>
        <a:lstStyle/>
        <a:p>
          <a:endParaRPr lang="de-DE"/>
        </a:p>
      </dgm:t>
    </dgm:pt>
    <dgm:pt modelId="{8D849EF9-02D2-41FC-989B-2F9E6848F45E}">
      <dgm:prSet phldrT="[Text]"/>
      <dgm:spPr/>
      <dgm:t>
        <a:bodyPr/>
        <a:lstStyle/>
        <a:p>
          <a:r>
            <a:rPr lang="de-DE" dirty="0"/>
            <a:t>Datenverarbeitung</a:t>
          </a:r>
        </a:p>
        <a:p>
          <a:r>
            <a:rPr lang="de-DE" dirty="0"/>
            <a:t>Visualisierung der Ergebnisse</a:t>
          </a:r>
        </a:p>
      </dgm:t>
    </dgm:pt>
    <dgm:pt modelId="{A67CE89A-BF9F-4A9B-8715-01EC072D67C3}" type="parTrans" cxnId="{7DE6E13B-01DC-4681-9F0F-F751B9636330}">
      <dgm:prSet/>
      <dgm:spPr/>
      <dgm:t>
        <a:bodyPr/>
        <a:lstStyle/>
        <a:p>
          <a:endParaRPr lang="de-DE"/>
        </a:p>
      </dgm:t>
    </dgm:pt>
    <dgm:pt modelId="{787AEE7A-090B-45CF-9D1F-4325960E3F08}" type="sibTrans" cxnId="{7DE6E13B-01DC-4681-9F0F-F751B9636330}">
      <dgm:prSet/>
      <dgm:spPr/>
      <dgm:t>
        <a:bodyPr/>
        <a:lstStyle/>
        <a:p>
          <a:endParaRPr lang="de-DE"/>
        </a:p>
      </dgm:t>
    </dgm:pt>
    <dgm:pt modelId="{68A69BFC-AB66-4528-B18B-6F2208109221}">
      <dgm:prSet phldrT="[Text]"/>
      <dgm:spPr/>
      <dgm:t>
        <a:bodyPr/>
        <a:lstStyle/>
        <a:p>
          <a:r>
            <a:rPr lang="de-DE" dirty="0"/>
            <a:t>Textarbeiten</a:t>
          </a:r>
        </a:p>
      </dgm:t>
    </dgm:pt>
    <dgm:pt modelId="{AEABEDCF-EE7E-44E0-932C-120D9D0DEE14}" type="parTrans" cxnId="{FA099660-F5A8-46E0-B5FC-49A529CE4043}">
      <dgm:prSet/>
      <dgm:spPr/>
      <dgm:t>
        <a:bodyPr/>
        <a:lstStyle/>
        <a:p>
          <a:endParaRPr lang="de-DE"/>
        </a:p>
      </dgm:t>
    </dgm:pt>
    <dgm:pt modelId="{D04FEF77-1439-452B-BC06-F0E2E7F05143}" type="sibTrans" cxnId="{FA099660-F5A8-46E0-B5FC-49A529CE4043}">
      <dgm:prSet/>
      <dgm:spPr/>
      <dgm:t>
        <a:bodyPr/>
        <a:lstStyle/>
        <a:p>
          <a:endParaRPr lang="de-DE"/>
        </a:p>
      </dgm:t>
    </dgm:pt>
    <dgm:pt modelId="{03425E7E-EAF0-4AFE-8F53-EBC4A36C2F9E}">
      <dgm:prSet phldrT="[Text]"/>
      <dgm:spPr/>
      <dgm:t>
        <a:bodyPr/>
        <a:lstStyle/>
        <a:p>
          <a:r>
            <a:rPr lang="de-DE" dirty="0"/>
            <a:t>Feedback</a:t>
          </a:r>
        </a:p>
        <a:p>
          <a:r>
            <a:rPr lang="de-DE" dirty="0"/>
            <a:t>Korrektur</a:t>
          </a:r>
        </a:p>
      </dgm:t>
    </dgm:pt>
    <dgm:pt modelId="{99880AF2-CCDD-4DCF-8A20-4024F9BD8988}" type="parTrans" cxnId="{FA2F0F05-77F7-4A37-9F5C-6DD85A55A12D}">
      <dgm:prSet/>
      <dgm:spPr/>
      <dgm:t>
        <a:bodyPr/>
        <a:lstStyle/>
        <a:p>
          <a:endParaRPr lang="de-DE"/>
        </a:p>
      </dgm:t>
    </dgm:pt>
    <dgm:pt modelId="{AB363715-E127-40C5-AB7E-4EFED8C5E461}" type="sibTrans" cxnId="{FA2F0F05-77F7-4A37-9F5C-6DD85A55A12D}">
      <dgm:prSet/>
      <dgm:spPr/>
      <dgm:t>
        <a:bodyPr/>
        <a:lstStyle/>
        <a:p>
          <a:endParaRPr lang="de-DE"/>
        </a:p>
      </dgm:t>
    </dgm:pt>
    <dgm:pt modelId="{3E764520-D012-4A85-9A30-189375ABB700}" type="pres">
      <dgm:prSet presAssocID="{8309C93A-80C2-404C-B826-41747ADF6B1B}" presName="cycle" presStyleCnt="0">
        <dgm:presLayoutVars>
          <dgm:dir/>
          <dgm:resizeHandles val="exact"/>
        </dgm:presLayoutVars>
      </dgm:prSet>
      <dgm:spPr/>
    </dgm:pt>
    <dgm:pt modelId="{51E37039-ABD4-4786-BE96-4E5953507BB3}" type="pres">
      <dgm:prSet presAssocID="{24C521C4-2E3C-4CF7-A339-9B94F6658F01}" presName="node" presStyleLbl="node1" presStyleIdx="0" presStyleCnt="5">
        <dgm:presLayoutVars>
          <dgm:bulletEnabled val="1"/>
        </dgm:presLayoutVars>
      </dgm:prSet>
      <dgm:spPr/>
    </dgm:pt>
    <dgm:pt modelId="{C5B5A9F5-D069-496D-9614-643D44E562EB}" type="pres">
      <dgm:prSet presAssocID="{24C521C4-2E3C-4CF7-A339-9B94F6658F01}" presName="spNode" presStyleCnt="0"/>
      <dgm:spPr/>
    </dgm:pt>
    <dgm:pt modelId="{193CF3EF-B747-42F9-907E-76E2913E4BF2}" type="pres">
      <dgm:prSet presAssocID="{54989FB1-7E73-4B98-824A-B339A9203208}" presName="sibTrans" presStyleLbl="sibTrans1D1" presStyleIdx="0" presStyleCnt="5"/>
      <dgm:spPr/>
    </dgm:pt>
    <dgm:pt modelId="{683FA813-E460-4652-BA16-C39DDE5C418C}" type="pres">
      <dgm:prSet presAssocID="{E2C3BD6B-A2BA-4166-BB31-59BCCC985844}" presName="node" presStyleLbl="node1" presStyleIdx="1" presStyleCnt="5" custRadScaleRad="100648" custRadScaleInc="-4597">
        <dgm:presLayoutVars>
          <dgm:bulletEnabled val="1"/>
        </dgm:presLayoutVars>
      </dgm:prSet>
      <dgm:spPr/>
    </dgm:pt>
    <dgm:pt modelId="{B0931827-6F28-4F51-A7E4-1B75C60B7486}" type="pres">
      <dgm:prSet presAssocID="{E2C3BD6B-A2BA-4166-BB31-59BCCC985844}" presName="spNode" presStyleCnt="0"/>
      <dgm:spPr/>
    </dgm:pt>
    <dgm:pt modelId="{24C3895C-2C8E-4AC3-8E1E-446BD6834CDD}" type="pres">
      <dgm:prSet presAssocID="{F0F05331-90FE-48EE-AE86-8AE17A142545}" presName="sibTrans" presStyleLbl="sibTrans1D1" presStyleIdx="1" presStyleCnt="5"/>
      <dgm:spPr/>
    </dgm:pt>
    <dgm:pt modelId="{3FE21C42-75A1-4C98-816B-70C0651EFE6F}" type="pres">
      <dgm:prSet presAssocID="{8D849EF9-02D2-41FC-989B-2F9E6848F45E}" presName="node" presStyleLbl="node1" presStyleIdx="2" presStyleCnt="5">
        <dgm:presLayoutVars>
          <dgm:bulletEnabled val="1"/>
        </dgm:presLayoutVars>
      </dgm:prSet>
      <dgm:spPr/>
    </dgm:pt>
    <dgm:pt modelId="{831BDC3C-6842-4CF4-95D3-76022B5F36FE}" type="pres">
      <dgm:prSet presAssocID="{8D849EF9-02D2-41FC-989B-2F9E6848F45E}" presName="spNode" presStyleCnt="0"/>
      <dgm:spPr/>
    </dgm:pt>
    <dgm:pt modelId="{F4433E44-CE19-4EC5-A40F-2D82CAE5B094}" type="pres">
      <dgm:prSet presAssocID="{787AEE7A-090B-45CF-9D1F-4325960E3F08}" presName="sibTrans" presStyleLbl="sibTrans1D1" presStyleIdx="2" presStyleCnt="5"/>
      <dgm:spPr/>
    </dgm:pt>
    <dgm:pt modelId="{EAD7F1BA-7080-4A88-9EBA-62B8CEE8D668}" type="pres">
      <dgm:prSet presAssocID="{68A69BFC-AB66-4528-B18B-6F2208109221}" presName="node" presStyleLbl="node1" presStyleIdx="3" presStyleCnt="5">
        <dgm:presLayoutVars>
          <dgm:bulletEnabled val="1"/>
        </dgm:presLayoutVars>
      </dgm:prSet>
      <dgm:spPr/>
    </dgm:pt>
    <dgm:pt modelId="{2773279F-B0CC-424F-919F-BCA01E78545E}" type="pres">
      <dgm:prSet presAssocID="{68A69BFC-AB66-4528-B18B-6F2208109221}" presName="spNode" presStyleCnt="0"/>
      <dgm:spPr/>
    </dgm:pt>
    <dgm:pt modelId="{CAF7E312-18EB-4A7A-AC64-BEF46070D472}" type="pres">
      <dgm:prSet presAssocID="{D04FEF77-1439-452B-BC06-F0E2E7F05143}" presName="sibTrans" presStyleLbl="sibTrans1D1" presStyleIdx="3" presStyleCnt="5"/>
      <dgm:spPr/>
    </dgm:pt>
    <dgm:pt modelId="{9B6EEA0B-AB4B-415C-966D-409031D5ADCB}" type="pres">
      <dgm:prSet presAssocID="{03425E7E-EAF0-4AFE-8F53-EBC4A36C2F9E}" presName="node" presStyleLbl="node1" presStyleIdx="4" presStyleCnt="5">
        <dgm:presLayoutVars>
          <dgm:bulletEnabled val="1"/>
        </dgm:presLayoutVars>
      </dgm:prSet>
      <dgm:spPr/>
    </dgm:pt>
    <dgm:pt modelId="{CABBBDE7-AFD8-4E93-9A60-DA8712D5B70C}" type="pres">
      <dgm:prSet presAssocID="{03425E7E-EAF0-4AFE-8F53-EBC4A36C2F9E}" presName="spNode" presStyleCnt="0"/>
      <dgm:spPr/>
    </dgm:pt>
    <dgm:pt modelId="{6AC8ECBE-E16C-4814-BD25-BBB3102879BB}" type="pres">
      <dgm:prSet presAssocID="{AB363715-E127-40C5-AB7E-4EFED8C5E461}" presName="sibTrans" presStyleLbl="sibTrans1D1" presStyleIdx="4" presStyleCnt="5"/>
      <dgm:spPr/>
    </dgm:pt>
  </dgm:ptLst>
  <dgm:cxnLst>
    <dgm:cxn modelId="{FA2F0F05-77F7-4A37-9F5C-6DD85A55A12D}" srcId="{8309C93A-80C2-404C-B826-41747ADF6B1B}" destId="{03425E7E-EAF0-4AFE-8F53-EBC4A36C2F9E}" srcOrd="4" destOrd="0" parTransId="{99880AF2-CCDD-4DCF-8A20-4024F9BD8988}" sibTransId="{AB363715-E127-40C5-AB7E-4EFED8C5E461}"/>
    <dgm:cxn modelId="{078EEE2A-E86E-4E3C-8D50-2499127CDD6B}" type="presOf" srcId="{8309C93A-80C2-404C-B826-41747ADF6B1B}" destId="{3E764520-D012-4A85-9A30-189375ABB700}" srcOrd="0" destOrd="0" presId="urn:microsoft.com/office/officeart/2005/8/layout/cycle5"/>
    <dgm:cxn modelId="{7DE6E13B-01DC-4681-9F0F-F751B9636330}" srcId="{8309C93A-80C2-404C-B826-41747ADF6B1B}" destId="{8D849EF9-02D2-41FC-989B-2F9E6848F45E}" srcOrd="2" destOrd="0" parTransId="{A67CE89A-BF9F-4A9B-8715-01EC072D67C3}" sibTransId="{787AEE7A-090B-45CF-9D1F-4325960E3F08}"/>
    <dgm:cxn modelId="{38EBFB5C-F56F-4AD2-AB99-363D19416905}" type="presOf" srcId="{E2C3BD6B-A2BA-4166-BB31-59BCCC985844}" destId="{683FA813-E460-4652-BA16-C39DDE5C418C}" srcOrd="0" destOrd="0" presId="urn:microsoft.com/office/officeart/2005/8/layout/cycle5"/>
    <dgm:cxn modelId="{FA099660-F5A8-46E0-B5FC-49A529CE4043}" srcId="{8309C93A-80C2-404C-B826-41747ADF6B1B}" destId="{68A69BFC-AB66-4528-B18B-6F2208109221}" srcOrd="3" destOrd="0" parTransId="{AEABEDCF-EE7E-44E0-932C-120D9D0DEE14}" sibTransId="{D04FEF77-1439-452B-BC06-F0E2E7F05143}"/>
    <dgm:cxn modelId="{20DA9E47-7B7A-42E4-A58C-AF32D710430A}" type="presOf" srcId="{54989FB1-7E73-4B98-824A-B339A9203208}" destId="{193CF3EF-B747-42F9-907E-76E2913E4BF2}" srcOrd="0" destOrd="0" presId="urn:microsoft.com/office/officeart/2005/8/layout/cycle5"/>
    <dgm:cxn modelId="{68957059-0E7C-4EE7-833F-2F13D89CD2AC}" srcId="{8309C93A-80C2-404C-B826-41747ADF6B1B}" destId="{24C521C4-2E3C-4CF7-A339-9B94F6658F01}" srcOrd="0" destOrd="0" parTransId="{6C6B8840-0219-4464-8C63-5BC9AA3C814E}" sibTransId="{54989FB1-7E73-4B98-824A-B339A9203208}"/>
    <dgm:cxn modelId="{9F127584-677F-42DD-85FD-CF83B36245CA}" type="presOf" srcId="{787AEE7A-090B-45CF-9D1F-4325960E3F08}" destId="{F4433E44-CE19-4EC5-A40F-2D82CAE5B094}" srcOrd="0" destOrd="0" presId="urn:microsoft.com/office/officeart/2005/8/layout/cycle5"/>
    <dgm:cxn modelId="{5352F486-64FE-49EE-8AB4-99197D6FFB46}" type="presOf" srcId="{24C521C4-2E3C-4CF7-A339-9B94F6658F01}" destId="{51E37039-ABD4-4786-BE96-4E5953507BB3}" srcOrd="0" destOrd="0" presId="urn:microsoft.com/office/officeart/2005/8/layout/cycle5"/>
    <dgm:cxn modelId="{37EFCD9C-41FB-4E6A-905F-7BB091EEB094}" type="presOf" srcId="{AB363715-E127-40C5-AB7E-4EFED8C5E461}" destId="{6AC8ECBE-E16C-4814-BD25-BBB3102879BB}" srcOrd="0" destOrd="0" presId="urn:microsoft.com/office/officeart/2005/8/layout/cycle5"/>
    <dgm:cxn modelId="{37426CA6-BAF0-4000-AC43-10CC0BB45DD0}" type="presOf" srcId="{68A69BFC-AB66-4528-B18B-6F2208109221}" destId="{EAD7F1BA-7080-4A88-9EBA-62B8CEE8D668}" srcOrd="0" destOrd="0" presId="urn:microsoft.com/office/officeart/2005/8/layout/cycle5"/>
    <dgm:cxn modelId="{1005E8A9-13D3-464C-A9DB-FBE431863C11}" type="presOf" srcId="{8D849EF9-02D2-41FC-989B-2F9E6848F45E}" destId="{3FE21C42-75A1-4C98-816B-70C0651EFE6F}" srcOrd="0" destOrd="0" presId="urn:microsoft.com/office/officeart/2005/8/layout/cycle5"/>
    <dgm:cxn modelId="{F03E1BAC-F221-496D-ACB5-09A1D088FD99}" type="presOf" srcId="{03425E7E-EAF0-4AFE-8F53-EBC4A36C2F9E}" destId="{9B6EEA0B-AB4B-415C-966D-409031D5ADCB}" srcOrd="0" destOrd="0" presId="urn:microsoft.com/office/officeart/2005/8/layout/cycle5"/>
    <dgm:cxn modelId="{C7CF86BC-B8AE-4D8B-98F2-B614CDBB0D7D}" type="presOf" srcId="{D04FEF77-1439-452B-BC06-F0E2E7F05143}" destId="{CAF7E312-18EB-4A7A-AC64-BEF46070D472}" srcOrd="0" destOrd="0" presId="urn:microsoft.com/office/officeart/2005/8/layout/cycle5"/>
    <dgm:cxn modelId="{D5575EE3-8DD5-4B9A-AF30-266FB696A514}" type="presOf" srcId="{F0F05331-90FE-48EE-AE86-8AE17A142545}" destId="{24C3895C-2C8E-4AC3-8E1E-446BD6834CDD}" srcOrd="0" destOrd="0" presId="urn:microsoft.com/office/officeart/2005/8/layout/cycle5"/>
    <dgm:cxn modelId="{01A15EE8-8D68-4D4D-8C92-9A03375EA2D9}" srcId="{8309C93A-80C2-404C-B826-41747ADF6B1B}" destId="{E2C3BD6B-A2BA-4166-BB31-59BCCC985844}" srcOrd="1" destOrd="0" parTransId="{FB0E80D2-05A3-409B-A5A1-51FB18776F0D}" sibTransId="{F0F05331-90FE-48EE-AE86-8AE17A142545}"/>
    <dgm:cxn modelId="{19F310A8-7E5F-4EF9-998D-9F0FC9E2A43C}" type="presParOf" srcId="{3E764520-D012-4A85-9A30-189375ABB700}" destId="{51E37039-ABD4-4786-BE96-4E5953507BB3}" srcOrd="0" destOrd="0" presId="urn:microsoft.com/office/officeart/2005/8/layout/cycle5"/>
    <dgm:cxn modelId="{E15BD311-C19D-4411-B511-A505AFFF40CE}" type="presParOf" srcId="{3E764520-D012-4A85-9A30-189375ABB700}" destId="{C5B5A9F5-D069-496D-9614-643D44E562EB}" srcOrd="1" destOrd="0" presId="urn:microsoft.com/office/officeart/2005/8/layout/cycle5"/>
    <dgm:cxn modelId="{E9FF1118-507E-4863-92D8-26F2B14A83EA}" type="presParOf" srcId="{3E764520-D012-4A85-9A30-189375ABB700}" destId="{193CF3EF-B747-42F9-907E-76E2913E4BF2}" srcOrd="2" destOrd="0" presId="urn:microsoft.com/office/officeart/2005/8/layout/cycle5"/>
    <dgm:cxn modelId="{1290F3E8-1C55-41EA-8E9B-AD811F572FBB}" type="presParOf" srcId="{3E764520-D012-4A85-9A30-189375ABB700}" destId="{683FA813-E460-4652-BA16-C39DDE5C418C}" srcOrd="3" destOrd="0" presId="urn:microsoft.com/office/officeart/2005/8/layout/cycle5"/>
    <dgm:cxn modelId="{881DD742-6975-4159-90AA-F1B1E30D99DE}" type="presParOf" srcId="{3E764520-D012-4A85-9A30-189375ABB700}" destId="{B0931827-6F28-4F51-A7E4-1B75C60B7486}" srcOrd="4" destOrd="0" presId="urn:microsoft.com/office/officeart/2005/8/layout/cycle5"/>
    <dgm:cxn modelId="{46574886-E570-4B1F-A40D-0EEB4CEAE49A}" type="presParOf" srcId="{3E764520-D012-4A85-9A30-189375ABB700}" destId="{24C3895C-2C8E-4AC3-8E1E-446BD6834CDD}" srcOrd="5" destOrd="0" presId="urn:microsoft.com/office/officeart/2005/8/layout/cycle5"/>
    <dgm:cxn modelId="{66A06BEB-C93D-486C-A897-98DF6FD3CADD}" type="presParOf" srcId="{3E764520-D012-4A85-9A30-189375ABB700}" destId="{3FE21C42-75A1-4C98-816B-70C0651EFE6F}" srcOrd="6" destOrd="0" presId="urn:microsoft.com/office/officeart/2005/8/layout/cycle5"/>
    <dgm:cxn modelId="{16168D8C-C27A-49DF-9229-FD924FC35EAF}" type="presParOf" srcId="{3E764520-D012-4A85-9A30-189375ABB700}" destId="{831BDC3C-6842-4CF4-95D3-76022B5F36FE}" srcOrd="7" destOrd="0" presId="urn:microsoft.com/office/officeart/2005/8/layout/cycle5"/>
    <dgm:cxn modelId="{4116CBF2-E67B-40A3-8EE3-B410759E25E2}" type="presParOf" srcId="{3E764520-D012-4A85-9A30-189375ABB700}" destId="{F4433E44-CE19-4EC5-A40F-2D82CAE5B094}" srcOrd="8" destOrd="0" presId="urn:microsoft.com/office/officeart/2005/8/layout/cycle5"/>
    <dgm:cxn modelId="{D0C8093E-B38F-4D3D-9BAB-56853D0B72AB}" type="presParOf" srcId="{3E764520-D012-4A85-9A30-189375ABB700}" destId="{EAD7F1BA-7080-4A88-9EBA-62B8CEE8D668}" srcOrd="9" destOrd="0" presId="urn:microsoft.com/office/officeart/2005/8/layout/cycle5"/>
    <dgm:cxn modelId="{46DE37D7-A199-4F85-8893-2F4CCF6A5DB1}" type="presParOf" srcId="{3E764520-D012-4A85-9A30-189375ABB700}" destId="{2773279F-B0CC-424F-919F-BCA01E78545E}" srcOrd="10" destOrd="0" presId="urn:microsoft.com/office/officeart/2005/8/layout/cycle5"/>
    <dgm:cxn modelId="{26CFE5B6-56BB-41B8-9F8F-406D61AF6C31}" type="presParOf" srcId="{3E764520-D012-4A85-9A30-189375ABB700}" destId="{CAF7E312-18EB-4A7A-AC64-BEF46070D472}" srcOrd="11" destOrd="0" presId="urn:microsoft.com/office/officeart/2005/8/layout/cycle5"/>
    <dgm:cxn modelId="{B3A89342-DFA9-4822-AA00-DB91D72A94E1}" type="presParOf" srcId="{3E764520-D012-4A85-9A30-189375ABB700}" destId="{9B6EEA0B-AB4B-415C-966D-409031D5ADCB}" srcOrd="12" destOrd="0" presId="urn:microsoft.com/office/officeart/2005/8/layout/cycle5"/>
    <dgm:cxn modelId="{47E8F24D-2D39-4457-8D96-1C8A95E4A01B}" type="presParOf" srcId="{3E764520-D012-4A85-9A30-189375ABB700}" destId="{CABBBDE7-AFD8-4E93-9A60-DA8712D5B70C}" srcOrd="13" destOrd="0" presId="urn:microsoft.com/office/officeart/2005/8/layout/cycle5"/>
    <dgm:cxn modelId="{E504191F-8A64-4A0E-B2EB-BE8387AB0F33}" type="presParOf" srcId="{3E764520-D012-4A85-9A30-189375ABB700}" destId="{6AC8ECBE-E16C-4814-BD25-BBB3102879BB}"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37039-ABD4-4786-BE96-4E5953507BB3}">
      <dsp:nvSpPr>
        <dsp:cNvPr id="0" name=""/>
        <dsp:cNvSpPr/>
      </dsp:nvSpPr>
      <dsp:spPr>
        <a:xfrm>
          <a:off x="3075308" y="1491"/>
          <a:ext cx="1465140" cy="9523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Themenfindung/-eingrenzung</a:t>
          </a:r>
        </a:p>
      </dsp:txBody>
      <dsp:txXfrm>
        <a:off x="3121797" y="47980"/>
        <a:ext cx="1372162" cy="859363"/>
      </dsp:txXfrm>
    </dsp:sp>
    <dsp:sp modelId="{193CF3EF-B747-42F9-907E-76E2913E4BF2}">
      <dsp:nvSpPr>
        <dsp:cNvPr id="0" name=""/>
        <dsp:cNvSpPr/>
      </dsp:nvSpPr>
      <dsp:spPr>
        <a:xfrm>
          <a:off x="1924262" y="486417"/>
          <a:ext cx="3809995" cy="3809995"/>
        </a:xfrm>
        <a:custGeom>
          <a:avLst/>
          <a:gdLst/>
          <a:ahLst/>
          <a:cxnLst/>
          <a:rect l="0" t="0" r="0" b="0"/>
          <a:pathLst>
            <a:path>
              <a:moveTo>
                <a:pt x="2808295" y="227776"/>
              </a:moveTo>
              <a:arcTo wR="1904997" hR="1904997" stAng="17898329" swAng="117488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83FA813-E460-4652-BA16-C39DDE5C418C}">
      <dsp:nvSpPr>
        <dsp:cNvPr id="0" name=""/>
        <dsp:cNvSpPr/>
      </dsp:nvSpPr>
      <dsp:spPr>
        <a:xfrm>
          <a:off x="4887062" y="1278997"/>
          <a:ext cx="1465140" cy="9523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Recherche</a:t>
          </a:r>
        </a:p>
      </dsp:txBody>
      <dsp:txXfrm>
        <a:off x="4933551" y="1325486"/>
        <a:ext cx="1372162" cy="859363"/>
      </dsp:txXfrm>
    </dsp:sp>
    <dsp:sp modelId="{24C3895C-2C8E-4AC3-8E1E-446BD6834CDD}">
      <dsp:nvSpPr>
        <dsp:cNvPr id="0" name=""/>
        <dsp:cNvSpPr/>
      </dsp:nvSpPr>
      <dsp:spPr>
        <a:xfrm>
          <a:off x="1914032" y="461308"/>
          <a:ext cx="3809995" cy="3809995"/>
        </a:xfrm>
        <a:custGeom>
          <a:avLst/>
          <a:gdLst/>
          <a:ahLst/>
          <a:cxnLst/>
          <a:rect l="0" t="0" r="0" b="0"/>
          <a:pathLst>
            <a:path>
              <a:moveTo>
                <a:pt x="3806398" y="2022000"/>
              </a:moveTo>
              <a:arcTo wR="1904997" hR="1904997" stAng="21811276" swAng="140884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FE21C42-75A1-4C98-816B-70C0651EFE6F}">
      <dsp:nvSpPr>
        <dsp:cNvPr id="0" name=""/>
        <dsp:cNvSpPr/>
      </dsp:nvSpPr>
      <dsp:spPr>
        <a:xfrm>
          <a:off x="4195038" y="3447665"/>
          <a:ext cx="1465140" cy="9523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Datenverarbeitung</a:t>
          </a:r>
        </a:p>
        <a:p>
          <a:pPr marL="0" lvl="0" indent="0" algn="ctr" defTabSz="533400">
            <a:lnSpc>
              <a:spcPct val="90000"/>
            </a:lnSpc>
            <a:spcBef>
              <a:spcPct val="0"/>
            </a:spcBef>
            <a:spcAft>
              <a:spcPct val="35000"/>
            </a:spcAft>
            <a:buNone/>
          </a:pPr>
          <a:r>
            <a:rPr lang="de-DE" sz="1200" kern="1200" dirty="0"/>
            <a:t>Visualisierung der Ergebnisse</a:t>
          </a:r>
        </a:p>
      </dsp:txBody>
      <dsp:txXfrm>
        <a:off x="4241527" y="3494154"/>
        <a:ext cx="1372162" cy="859363"/>
      </dsp:txXfrm>
    </dsp:sp>
    <dsp:sp modelId="{F4433E44-CE19-4EC5-A40F-2D82CAE5B094}">
      <dsp:nvSpPr>
        <dsp:cNvPr id="0" name=""/>
        <dsp:cNvSpPr/>
      </dsp:nvSpPr>
      <dsp:spPr>
        <a:xfrm>
          <a:off x="1902881" y="477662"/>
          <a:ext cx="3809995" cy="3809995"/>
        </a:xfrm>
        <a:custGeom>
          <a:avLst/>
          <a:gdLst/>
          <a:ahLst/>
          <a:cxnLst/>
          <a:rect l="0" t="0" r="0" b="0"/>
          <a:pathLst>
            <a:path>
              <a:moveTo>
                <a:pt x="2139413" y="3795517"/>
              </a:moveTo>
              <a:arcTo wR="1904997" hR="1904997" stAng="4975900" swAng="84820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AD7F1BA-7080-4A88-9EBA-62B8CEE8D668}">
      <dsp:nvSpPr>
        <dsp:cNvPr id="0" name=""/>
        <dsp:cNvSpPr/>
      </dsp:nvSpPr>
      <dsp:spPr>
        <a:xfrm>
          <a:off x="1955578" y="3447665"/>
          <a:ext cx="1465140" cy="9523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Textarbeiten</a:t>
          </a:r>
        </a:p>
      </dsp:txBody>
      <dsp:txXfrm>
        <a:off x="2002067" y="3494154"/>
        <a:ext cx="1372162" cy="859363"/>
      </dsp:txXfrm>
    </dsp:sp>
    <dsp:sp modelId="{CAF7E312-18EB-4A7A-AC64-BEF46070D472}">
      <dsp:nvSpPr>
        <dsp:cNvPr id="0" name=""/>
        <dsp:cNvSpPr/>
      </dsp:nvSpPr>
      <dsp:spPr>
        <a:xfrm>
          <a:off x="1902881" y="477662"/>
          <a:ext cx="3809995" cy="3809995"/>
        </a:xfrm>
        <a:custGeom>
          <a:avLst/>
          <a:gdLst/>
          <a:ahLst/>
          <a:cxnLst/>
          <a:rect l="0" t="0" r="0" b="0"/>
          <a:pathLst>
            <a:path>
              <a:moveTo>
                <a:pt x="202339" y="2759382"/>
              </a:moveTo>
              <a:arcTo wR="1904997" hR="1904997" stAng="9201165" swAng="136137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B6EEA0B-AB4B-415C-966D-409031D5ADCB}">
      <dsp:nvSpPr>
        <dsp:cNvPr id="0" name=""/>
        <dsp:cNvSpPr/>
      </dsp:nvSpPr>
      <dsp:spPr>
        <a:xfrm>
          <a:off x="1263548" y="1317812"/>
          <a:ext cx="1465140" cy="9523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Feedback</a:t>
          </a:r>
        </a:p>
        <a:p>
          <a:pPr marL="0" lvl="0" indent="0" algn="ctr" defTabSz="533400">
            <a:lnSpc>
              <a:spcPct val="90000"/>
            </a:lnSpc>
            <a:spcBef>
              <a:spcPct val="0"/>
            </a:spcBef>
            <a:spcAft>
              <a:spcPct val="35000"/>
            </a:spcAft>
            <a:buNone/>
          </a:pPr>
          <a:r>
            <a:rPr lang="de-DE" sz="1200" kern="1200" dirty="0"/>
            <a:t>Korrektur</a:t>
          </a:r>
        </a:p>
      </dsp:txBody>
      <dsp:txXfrm>
        <a:off x="1310037" y="1364301"/>
        <a:ext cx="1372162" cy="859363"/>
      </dsp:txXfrm>
    </dsp:sp>
    <dsp:sp modelId="{6AC8ECBE-E16C-4814-BD25-BBB3102879BB}">
      <dsp:nvSpPr>
        <dsp:cNvPr id="0" name=""/>
        <dsp:cNvSpPr/>
      </dsp:nvSpPr>
      <dsp:spPr>
        <a:xfrm>
          <a:off x="1902881" y="477662"/>
          <a:ext cx="3809995" cy="3809995"/>
        </a:xfrm>
        <a:custGeom>
          <a:avLst/>
          <a:gdLst/>
          <a:ahLst/>
          <a:cxnLst/>
          <a:rect l="0" t="0" r="0" b="0"/>
          <a:pathLst>
            <a:path>
              <a:moveTo>
                <a:pt x="457952" y="666015"/>
              </a:moveTo>
              <a:arcTo wR="1904997" hR="1904997" stAng="13234238" swAng="121366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37039-ABD4-4786-BE96-4E5953507BB3}">
      <dsp:nvSpPr>
        <dsp:cNvPr id="0" name=""/>
        <dsp:cNvSpPr/>
      </dsp:nvSpPr>
      <dsp:spPr>
        <a:xfrm>
          <a:off x="2515165" y="3157"/>
          <a:ext cx="1323117" cy="8600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Themenfindung/-eingrenzung</a:t>
          </a:r>
        </a:p>
      </dsp:txBody>
      <dsp:txXfrm>
        <a:off x="2557148" y="45140"/>
        <a:ext cx="1239151" cy="776060"/>
      </dsp:txXfrm>
    </dsp:sp>
    <dsp:sp modelId="{193CF3EF-B747-42F9-907E-76E2913E4BF2}">
      <dsp:nvSpPr>
        <dsp:cNvPr id="0" name=""/>
        <dsp:cNvSpPr/>
      </dsp:nvSpPr>
      <dsp:spPr>
        <a:xfrm>
          <a:off x="1477359" y="441086"/>
          <a:ext cx="3437344" cy="3437344"/>
        </a:xfrm>
        <a:custGeom>
          <a:avLst/>
          <a:gdLst/>
          <a:ahLst/>
          <a:cxnLst/>
          <a:rect l="0" t="0" r="0" b="0"/>
          <a:pathLst>
            <a:path>
              <a:moveTo>
                <a:pt x="2534006" y="205706"/>
              </a:moveTo>
              <a:arcTo wR="1718672" hR="1718672" stAng="17899208" swAng="117340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83FA813-E460-4652-BA16-C39DDE5C418C}">
      <dsp:nvSpPr>
        <dsp:cNvPr id="0" name=""/>
        <dsp:cNvSpPr/>
      </dsp:nvSpPr>
      <dsp:spPr>
        <a:xfrm>
          <a:off x="4149714" y="1155712"/>
          <a:ext cx="1323117" cy="8600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Recherche</a:t>
          </a:r>
        </a:p>
      </dsp:txBody>
      <dsp:txXfrm>
        <a:off x="4191697" y="1197695"/>
        <a:ext cx="1239151" cy="776060"/>
      </dsp:txXfrm>
    </dsp:sp>
    <dsp:sp modelId="{24C3895C-2C8E-4AC3-8E1E-446BD6834CDD}">
      <dsp:nvSpPr>
        <dsp:cNvPr id="0" name=""/>
        <dsp:cNvSpPr/>
      </dsp:nvSpPr>
      <dsp:spPr>
        <a:xfrm>
          <a:off x="1468114" y="418404"/>
          <a:ext cx="3437344" cy="3437344"/>
        </a:xfrm>
        <a:custGeom>
          <a:avLst/>
          <a:gdLst/>
          <a:ahLst/>
          <a:cxnLst/>
          <a:rect l="0" t="0" r="0" b="0"/>
          <a:pathLst>
            <a:path>
              <a:moveTo>
                <a:pt x="3434084" y="1824487"/>
              </a:moveTo>
              <a:arcTo wR="1718672" hR="1718672" stAng="21811789" swAng="140769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FE21C42-75A1-4C98-816B-70C0651EFE6F}">
      <dsp:nvSpPr>
        <dsp:cNvPr id="0" name=""/>
        <dsp:cNvSpPr/>
      </dsp:nvSpPr>
      <dsp:spPr>
        <a:xfrm>
          <a:off x="3525375" y="3112265"/>
          <a:ext cx="1323117" cy="8600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Datenverarbeitung</a:t>
          </a:r>
        </a:p>
        <a:p>
          <a:pPr marL="0" lvl="0" indent="0" algn="ctr" defTabSz="488950">
            <a:lnSpc>
              <a:spcPct val="90000"/>
            </a:lnSpc>
            <a:spcBef>
              <a:spcPct val="0"/>
            </a:spcBef>
            <a:spcAft>
              <a:spcPct val="35000"/>
            </a:spcAft>
            <a:buNone/>
          </a:pPr>
          <a:r>
            <a:rPr lang="de-DE" sz="1100" kern="1200" dirty="0"/>
            <a:t>Visualisierung der Ergebnisse</a:t>
          </a:r>
        </a:p>
      </dsp:txBody>
      <dsp:txXfrm>
        <a:off x="3567358" y="3154248"/>
        <a:ext cx="1239151" cy="776060"/>
      </dsp:txXfrm>
    </dsp:sp>
    <dsp:sp modelId="{F4433E44-CE19-4EC5-A40F-2D82CAE5B094}">
      <dsp:nvSpPr>
        <dsp:cNvPr id="0" name=""/>
        <dsp:cNvSpPr/>
      </dsp:nvSpPr>
      <dsp:spPr>
        <a:xfrm>
          <a:off x="1458051" y="433171"/>
          <a:ext cx="3437344" cy="3437344"/>
        </a:xfrm>
        <a:custGeom>
          <a:avLst/>
          <a:gdLst/>
          <a:ahLst/>
          <a:cxnLst/>
          <a:rect l="0" t="0" r="0" b="0"/>
          <a:pathLst>
            <a:path>
              <a:moveTo>
                <a:pt x="1929765" y="3424332"/>
              </a:moveTo>
              <a:arcTo wR="1718672" hR="1718672" stAng="4976695" swAng="84660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AD7F1BA-7080-4A88-9EBA-62B8CEE8D668}">
      <dsp:nvSpPr>
        <dsp:cNvPr id="0" name=""/>
        <dsp:cNvSpPr/>
      </dsp:nvSpPr>
      <dsp:spPr>
        <a:xfrm>
          <a:off x="1504954" y="3112265"/>
          <a:ext cx="1323117" cy="8600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Textarbeiten</a:t>
          </a:r>
        </a:p>
      </dsp:txBody>
      <dsp:txXfrm>
        <a:off x="1546937" y="3154248"/>
        <a:ext cx="1239151" cy="776060"/>
      </dsp:txXfrm>
    </dsp:sp>
    <dsp:sp modelId="{CAF7E312-18EB-4A7A-AC64-BEF46070D472}">
      <dsp:nvSpPr>
        <dsp:cNvPr id="0" name=""/>
        <dsp:cNvSpPr/>
      </dsp:nvSpPr>
      <dsp:spPr>
        <a:xfrm>
          <a:off x="1458051" y="433171"/>
          <a:ext cx="3437344" cy="3437344"/>
        </a:xfrm>
        <a:custGeom>
          <a:avLst/>
          <a:gdLst/>
          <a:ahLst/>
          <a:cxnLst/>
          <a:rect l="0" t="0" r="0" b="0"/>
          <a:pathLst>
            <a:path>
              <a:moveTo>
                <a:pt x="182402" y="2489197"/>
              </a:moveTo>
              <a:arcTo wR="1718672" hR="1718672" stAng="9201821" swAng="136023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B6EEA0B-AB4B-415C-966D-409031D5ADCB}">
      <dsp:nvSpPr>
        <dsp:cNvPr id="0" name=""/>
        <dsp:cNvSpPr/>
      </dsp:nvSpPr>
      <dsp:spPr>
        <a:xfrm>
          <a:off x="880610" y="1190731"/>
          <a:ext cx="1323117" cy="8600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Feedback</a:t>
          </a:r>
        </a:p>
        <a:p>
          <a:pPr marL="0" lvl="0" indent="0" algn="ctr" defTabSz="488950">
            <a:lnSpc>
              <a:spcPct val="90000"/>
            </a:lnSpc>
            <a:spcBef>
              <a:spcPct val="0"/>
            </a:spcBef>
            <a:spcAft>
              <a:spcPct val="35000"/>
            </a:spcAft>
            <a:buNone/>
          </a:pPr>
          <a:r>
            <a:rPr lang="de-DE" sz="1100" kern="1200" dirty="0"/>
            <a:t>Korrektur</a:t>
          </a:r>
        </a:p>
      </dsp:txBody>
      <dsp:txXfrm>
        <a:off x="922593" y="1232714"/>
        <a:ext cx="1239151" cy="776060"/>
      </dsp:txXfrm>
    </dsp:sp>
    <dsp:sp modelId="{6AC8ECBE-E16C-4814-BD25-BBB3102879BB}">
      <dsp:nvSpPr>
        <dsp:cNvPr id="0" name=""/>
        <dsp:cNvSpPr/>
      </dsp:nvSpPr>
      <dsp:spPr>
        <a:xfrm>
          <a:off x="1458051" y="433171"/>
          <a:ext cx="3437344" cy="3437344"/>
        </a:xfrm>
        <a:custGeom>
          <a:avLst/>
          <a:gdLst/>
          <a:ahLst/>
          <a:cxnLst/>
          <a:rect l="0" t="0" r="0" b="0"/>
          <a:pathLst>
            <a:path>
              <a:moveTo>
                <a:pt x="413338" y="600666"/>
              </a:moveTo>
              <a:arcTo wR="1718672" hR="1718672" stAng="13234784" swAng="121219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pPr>
              <a:defRPr/>
            </a:pPr>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a:defRPr sz="1200"/>
            </a:lvl1pPr>
          </a:lstStyle>
          <a:p>
            <a:pPr>
              <a:defRPr/>
            </a:pPr>
            <a:fld id="{351AF12C-EC4E-47E0-A570-F51532330E5A}" type="datetimeFigureOut">
              <a:rPr lang="de-DE"/>
              <a:pPr>
                <a:defRPr/>
              </a:pPr>
              <a:t>28.11.2024</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a:defRPr sz="1200"/>
            </a:lvl1pPr>
          </a:lstStyle>
          <a:p>
            <a:pPr>
              <a:defRPr/>
            </a:pPr>
            <a:r>
              <a:rPr lang="de-DE"/>
              <a:t>hblhgvfkgcgkh</a:t>
            </a:r>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a:defRPr sz="1200"/>
            </a:lvl1pPr>
          </a:lstStyle>
          <a:p>
            <a:pPr>
              <a:defRPr/>
            </a:pPr>
            <a:fld id="{FFBC01B7-C672-49D8-BA54-734A434E3F43}" type="slidenum">
              <a:rPr lang="de-DE"/>
              <a:pPr>
                <a:defRPr/>
              </a:pPr>
              <a:t>‹Nr.›</a:t>
            </a:fld>
            <a:endParaRPr lang="de-DE"/>
          </a:p>
        </p:txBody>
      </p:sp>
    </p:spTree>
    <p:extLst>
      <p:ext uri="{BB962C8B-B14F-4D97-AF65-F5344CB8AC3E}">
        <p14:creationId xmlns:p14="http://schemas.microsoft.com/office/powerpoint/2010/main" val="352541510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bevel/>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noProof="0">
                <a:sym typeface="Avenir Roman" charset="0"/>
              </a:rPr>
              <a:t>Click to edit Master text styles</a:t>
            </a:r>
          </a:p>
          <a:p>
            <a:pPr lvl="1"/>
            <a:r>
              <a:rPr lang="de-DE" altLang="de-DE" noProof="0">
                <a:sym typeface="Avenir Roman" charset="0"/>
              </a:rPr>
              <a:t>Second level</a:t>
            </a:r>
          </a:p>
          <a:p>
            <a:pPr lvl="2"/>
            <a:r>
              <a:rPr lang="de-DE" altLang="de-DE" noProof="0">
                <a:sym typeface="Avenir Roman" charset="0"/>
              </a:rPr>
              <a:t>Third level</a:t>
            </a:r>
          </a:p>
          <a:p>
            <a:pPr lvl="3"/>
            <a:r>
              <a:rPr lang="de-DE" altLang="de-DE" noProof="0">
                <a:sym typeface="Avenir Roman" charset="0"/>
              </a:rPr>
              <a:t>Fourth level</a:t>
            </a:r>
          </a:p>
          <a:p>
            <a:pPr lvl="4"/>
            <a:r>
              <a:rPr lang="de-DE" altLang="de-DE" noProof="0">
                <a:sym typeface="Avenir Roman" charset="0"/>
              </a:rPr>
              <a:t>Fifth level</a:t>
            </a:r>
          </a:p>
        </p:txBody>
      </p:sp>
    </p:spTree>
    <p:extLst>
      <p:ext uri="{BB962C8B-B14F-4D97-AF65-F5344CB8AC3E}">
        <p14:creationId xmlns:p14="http://schemas.microsoft.com/office/powerpoint/2010/main" val="3654140716"/>
      </p:ext>
    </p:extLst>
  </p:cSld>
  <p:clrMap bg1="lt1" tx1="dk1" bg2="lt2" tx2="dk2" accent1="accent1" accent2="accent2" accent3="accent3" accent4="accent4" accent5="accent5" accent6="accent6" hlink="hlink" folHlink="folHlink"/>
  <p:hf hdr="0" dt="0"/>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1pPr>
    <a:lvl2pPr indent="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indent="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indent="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indent="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el 1"/>
          <p:cNvSpPr>
            <a:spLocks noGrp="1"/>
          </p:cNvSpPr>
          <p:nvPr>
            <p:ph type="ctrTitle"/>
          </p:nvPr>
        </p:nvSpPr>
        <p:spPr>
          <a:xfrm>
            <a:off x="467544" y="1611432"/>
            <a:ext cx="8280920" cy="2897687"/>
          </a:xfrm>
          <a:prstGeom prst="rect">
            <a:avLst/>
          </a:prstGeom>
        </p:spPr>
        <p:txBody>
          <a:bodyPr anchor="t" anchorCtr="0"/>
          <a:lstStyle>
            <a:lvl1pPr algn="l">
              <a:defRPr sz="4400">
                <a:solidFill>
                  <a:srgbClr val="004F8F"/>
                </a:solidFill>
              </a:defRPr>
            </a:lvl1pPr>
          </a:lstStyle>
          <a:p>
            <a:r>
              <a:rPr lang="de-DE"/>
              <a:t>Titelmasterformat durch Klicken bearbeiten</a:t>
            </a:r>
            <a:endParaRPr lang="de-DE" dirty="0"/>
          </a:p>
        </p:txBody>
      </p:sp>
      <p:sp>
        <p:nvSpPr>
          <p:cNvPr id="8" name="Untertitel 2"/>
          <p:cNvSpPr>
            <a:spLocks noGrp="1"/>
          </p:cNvSpPr>
          <p:nvPr>
            <p:ph type="subTitle" idx="1"/>
          </p:nvPr>
        </p:nvSpPr>
        <p:spPr>
          <a:xfrm>
            <a:off x="467544" y="4725144"/>
            <a:ext cx="8280920" cy="1728192"/>
          </a:xfrm>
          <a:prstGeom prst="rect">
            <a:avLst/>
          </a:prstGeo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a:p>
            <a:r>
              <a:rPr lang="de-DE" dirty="0"/>
              <a:t>Kurs</a:t>
            </a:r>
          </a:p>
          <a:p>
            <a:r>
              <a:rPr lang="de-DE" dirty="0"/>
              <a:t>Semester</a:t>
            </a:r>
          </a:p>
        </p:txBody>
      </p:sp>
      <p:sp>
        <p:nvSpPr>
          <p:cNvPr id="9" name="Textplatzhalter 5"/>
          <p:cNvSpPr>
            <a:spLocks noGrp="1"/>
          </p:cNvSpPr>
          <p:nvPr>
            <p:ph type="body" sz="quarter" idx="12"/>
          </p:nvPr>
        </p:nvSpPr>
        <p:spPr>
          <a:xfrm>
            <a:off x="467544" y="404665"/>
            <a:ext cx="8280920" cy="1206768"/>
          </a:xfrm>
          <a:prstGeom prst="rect">
            <a:avLst/>
          </a:prstGeom>
        </p:spPr>
        <p:txBody>
          <a:bodyPr anchor="b" anchorCtr="0"/>
          <a:lstStyle>
            <a:lvl1pPr>
              <a:defRPr sz="2000">
                <a:solidFill>
                  <a:schemeClr val="tx1"/>
                </a:solidFill>
              </a:defRPr>
            </a:lvl1pPr>
          </a:lstStyle>
          <a:p>
            <a:pPr lvl="0"/>
            <a:r>
              <a:rPr lang="de-DE"/>
              <a:t>Textmasterformat bearbeiten</a:t>
            </a:r>
          </a:p>
        </p:txBody>
      </p:sp>
      <p:sp>
        <p:nvSpPr>
          <p:cNvPr id="5" name="Fußzeilenplatzhalter 2"/>
          <p:cNvSpPr>
            <a:spLocks noGrp="1"/>
          </p:cNvSpPr>
          <p:nvPr>
            <p:ph type="ftr" sz="quarter" idx="13"/>
          </p:nvPr>
        </p:nvSpPr>
        <p:spPr>
          <a:xfrm>
            <a:off x="1116013" y="6615113"/>
            <a:ext cx="7056437" cy="198437"/>
          </a:xfrm>
        </p:spPr>
        <p:txBody>
          <a:bodyPr/>
          <a:lstStyle>
            <a:lvl1pPr algn="l">
              <a:defRPr sz="1000">
                <a:solidFill>
                  <a:schemeClr val="tx2"/>
                </a:solidFill>
                <a:latin typeface="Arial Narrow" panose="020B0606020202030204" pitchFamily="34" charset="0"/>
              </a:defRPr>
            </a:lvl1pPr>
          </a:lstStyle>
          <a:p>
            <a:pPr>
              <a:defRPr/>
            </a:pPr>
            <a:r>
              <a:rPr lang="de-DE"/>
              <a:t>UB Frankfurt - Abt. Lernorte und Wissenschaftsunterstützung (LWU) - DH  </a:t>
            </a:r>
          </a:p>
        </p:txBody>
      </p:sp>
    </p:spTree>
    <p:extLst>
      <p:ext uri="{BB962C8B-B14F-4D97-AF65-F5344CB8AC3E}">
        <p14:creationId xmlns:p14="http://schemas.microsoft.com/office/powerpoint/2010/main" val="388194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37442" y="116632"/>
            <a:ext cx="6598854" cy="792088"/>
          </a:xfrm>
          <a:prstGeom prst="rect">
            <a:avLst/>
          </a:prstGeom>
        </p:spPr>
        <p:txBody>
          <a:bodyPr anchor="b"/>
          <a:lstStyle/>
          <a:p>
            <a:r>
              <a:rPr lang="de-DE" dirty="0"/>
              <a:t>Titelmasterformat durch Klicken bearbeiten</a:t>
            </a:r>
          </a:p>
        </p:txBody>
      </p:sp>
      <p:sp>
        <p:nvSpPr>
          <p:cNvPr id="3" name="Inhaltsplatzhalter 2"/>
          <p:cNvSpPr>
            <a:spLocks noGrp="1"/>
          </p:cNvSpPr>
          <p:nvPr>
            <p:ph idx="1"/>
          </p:nvPr>
        </p:nvSpPr>
        <p:spPr>
          <a:xfrm>
            <a:off x="628650" y="1484784"/>
            <a:ext cx="8119814" cy="4692179"/>
          </a:xfrm>
          <a:prstGeom prst="rect">
            <a:avLst/>
          </a:prstGeom>
        </p:spPr>
        <p:txBody>
          <a:bodyPr/>
          <a:lstStyle>
            <a:lvl1pPr>
              <a:defRPr sz="1800">
                <a:latin typeface="Arial Narrow" panose="020B0606020202030204" pitchFamily="34" charset="0"/>
              </a:defRPr>
            </a:lvl1pPr>
            <a:lvl2pPr marL="417513" indent="-236538">
              <a:buClrTx/>
              <a:buSzPct val="100000"/>
              <a:buFont typeface="Arial" panose="020B0604020202020204" pitchFamily="34" charset="0"/>
              <a:buChar char="•"/>
              <a:defRPr sz="1800">
                <a:latin typeface="Arial Narrow" panose="020B0606020202030204" pitchFamily="34" charset="0"/>
              </a:defRPr>
            </a:lvl2pPr>
            <a:lvl3pPr>
              <a:defRPr sz="18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2"/>
          <p:cNvSpPr>
            <a:spLocks noGrp="1"/>
          </p:cNvSpPr>
          <p:nvPr>
            <p:ph type="ftr" sz="quarter" idx="10"/>
          </p:nvPr>
        </p:nvSpPr>
        <p:spPr>
          <a:xfrm>
            <a:off x="1116013" y="6615113"/>
            <a:ext cx="7056437" cy="198437"/>
          </a:xfrm>
        </p:spPr>
        <p:txBody>
          <a:bodyPr/>
          <a:lstStyle>
            <a:lvl1pPr algn="l">
              <a:defRPr sz="1000">
                <a:solidFill>
                  <a:schemeClr val="tx2"/>
                </a:solidFill>
                <a:latin typeface="Arial Narrow" panose="020B0606020202030204" pitchFamily="34" charset="0"/>
              </a:defRPr>
            </a:lvl1pPr>
          </a:lstStyle>
          <a:p>
            <a:pPr>
              <a:defRPr/>
            </a:pPr>
            <a:r>
              <a:rPr lang="de-DE"/>
              <a:t>UB Frankfurt - Abt. Lernorte und Wissenschaftsunterstützung (LWU) - DH  </a:t>
            </a:r>
          </a:p>
        </p:txBody>
      </p:sp>
    </p:spTree>
    <p:extLst>
      <p:ext uri="{BB962C8B-B14F-4D97-AF65-F5344CB8AC3E}">
        <p14:creationId xmlns:p14="http://schemas.microsoft.com/office/powerpoint/2010/main" val="394089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und Bild">
    <p:spTree>
      <p:nvGrpSpPr>
        <p:cNvPr id="1" name=""/>
        <p:cNvGrpSpPr/>
        <p:nvPr/>
      </p:nvGrpSpPr>
      <p:grpSpPr>
        <a:xfrm>
          <a:off x="0" y="0"/>
          <a:ext cx="0" cy="0"/>
          <a:chOff x="0" y="0"/>
          <a:chExt cx="0" cy="0"/>
        </a:xfrm>
      </p:grpSpPr>
      <p:sp>
        <p:nvSpPr>
          <p:cNvPr id="2" name="Titel 1"/>
          <p:cNvSpPr>
            <a:spLocks noGrp="1"/>
          </p:cNvSpPr>
          <p:nvPr>
            <p:ph type="title"/>
          </p:nvPr>
        </p:nvSpPr>
        <p:spPr>
          <a:xfrm>
            <a:off x="637442" y="116632"/>
            <a:ext cx="6598854" cy="792088"/>
          </a:xfrm>
          <a:prstGeom prst="rect">
            <a:avLst/>
          </a:prstGeom>
        </p:spPr>
        <p:txBody>
          <a:bodyPr anchor="b"/>
          <a:lstStyle/>
          <a:p>
            <a:r>
              <a:rPr lang="de-DE" dirty="0"/>
              <a:t>Titelmasterformat durch Klicken bearbeiten</a:t>
            </a:r>
          </a:p>
        </p:txBody>
      </p:sp>
      <p:sp>
        <p:nvSpPr>
          <p:cNvPr id="3" name="Inhaltsplatzhalter 2"/>
          <p:cNvSpPr>
            <a:spLocks noGrp="1"/>
          </p:cNvSpPr>
          <p:nvPr>
            <p:ph idx="1"/>
          </p:nvPr>
        </p:nvSpPr>
        <p:spPr>
          <a:xfrm>
            <a:off x="628650" y="1484784"/>
            <a:ext cx="3727326" cy="4692179"/>
          </a:xfrm>
          <a:prstGeom prst="rect">
            <a:avLst/>
          </a:prstGeom>
        </p:spPr>
        <p:txBody>
          <a:bodyPr/>
          <a:lstStyle>
            <a:lvl1pPr>
              <a:defRPr sz="1800">
                <a:latin typeface="Arial Narrow" panose="020B0606020202030204" pitchFamily="34" charset="0"/>
              </a:defRPr>
            </a:lvl1pPr>
            <a:lvl2pPr marL="417513" indent="-236538">
              <a:buClrTx/>
              <a:buSzPct val="100000"/>
              <a:buFont typeface="Arial" panose="020B0604020202020204" pitchFamily="34" charset="0"/>
              <a:buChar char="•"/>
              <a:defRPr sz="1800">
                <a:latin typeface="Arial Narrow" panose="020B0606020202030204" pitchFamily="34" charset="0"/>
              </a:defRPr>
            </a:lvl2pPr>
            <a:lvl3pPr>
              <a:defRPr sz="18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Bildplatzhalter 4"/>
          <p:cNvSpPr>
            <a:spLocks noGrp="1"/>
          </p:cNvSpPr>
          <p:nvPr>
            <p:ph type="pic" sz="quarter" idx="12"/>
          </p:nvPr>
        </p:nvSpPr>
        <p:spPr>
          <a:xfrm>
            <a:off x="4716463" y="1484313"/>
            <a:ext cx="4032250" cy="4681537"/>
          </a:xfrm>
          <a:prstGeom prst="rect">
            <a:avLst/>
          </a:prstGeom>
        </p:spPr>
        <p:txBody>
          <a:bodyPr/>
          <a:lstStyle/>
          <a:p>
            <a:pPr lvl="0"/>
            <a:endParaRPr lang="de-DE" noProof="0">
              <a:sym typeface="Arial" panose="020B0604020202020204" pitchFamily="34" charset="0"/>
            </a:endParaRPr>
          </a:p>
        </p:txBody>
      </p:sp>
      <p:sp>
        <p:nvSpPr>
          <p:cNvPr id="6" name="Fußzeilenplatzhalter 2"/>
          <p:cNvSpPr>
            <a:spLocks noGrp="1"/>
          </p:cNvSpPr>
          <p:nvPr>
            <p:ph type="ftr" sz="quarter" idx="13"/>
          </p:nvPr>
        </p:nvSpPr>
        <p:spPr>
          <a:xfrm>
            <a:off x="1116013" y="6615113"/>
            <a:ext cx="7056437" cy="198437"/>
          </a:xfrm>
        </p:spPr>
        <p:txBody>
          <a:bodyPr/>
          <a:lstStyle>
            <a:lvl1pPr algn="l">
              <a:defRPr sz="1000">
                <a:solidFill>
                  <a:schemeClr val="tx2"/>
                </a:solidFill>
                <a:latin typeface="Arial Narrow" panose="020B0606020202030204" pitchFamily="34" charset="0"/>
              </a:defRPr>
            </a:lvl1pPr>
          </a:lstStyle>
          <a:p>
            <a:pPr>
              <a:defRPr/>
            </a:pPr>
            <a:r>
              <a:rPr lang="de-DE"/>
              <a:t>UB Frankfurt - Abt. Lernorte und Wissenschaftsunterstützung (LWU) - DH  </a:t>
            </a:r>
          </a:p>
        </p:txBody>
      </p:sp>
    </p:spTree>
    <p:extLst>
      <p:ext uri="{BB962C8B-B14F-4D97-AF65-F5344CB8AC3E}">
        <p14:creationId xmlns:p14="http://schemas.microsoft.com/office/powerpoint/2010/main" val="274194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2" name="Titel 1"/>
          <p:cNvSpPr>
            <a:spLocks noGrp="1"/>
          </p:cNvSpPr>
          <p:nvPr>
            <p:ph type="title"/>
          </p:nvPr>
        </p:nvSpPr>
        <p:spPr>
          <a:xfrm>
            <a:off x="637442" y="116632"/>
            <a:ext cx="6598854" cy="792088"/>
          </a:xfrm>
          <a:prstGeom prst="rect">
            <a:avLst/>
          </a:prstGeom>
        </p:spPr>
        <p:txBody>
          <a:bodyPr anchor="b"/>
          <a:lstStyle/>
          <a:p>
            <a:r>
              <a:rPr lang="de-DE" dirty="0"/>
              <a:t>Titelmasterformat durch Klicken bearbeiten</a:t>
            </a:r>
          </a:p>
        </p:txBody>
      </p:sp>
      <p:sp>
        <p:nvSpPr>
          <p:cNvPr id="3" name="Inhaltsplatzhalter 2"/>
          <p:cNvSpPr>
            <a:spLocks noGrp="1"/>
          </p:cNvSpPr>
          <p:nvPr>
            <p:ph idx="1"/>
          </p:nvPr>
        </p:nvSpPr>
        <p:spPr>
          <a:xfrm>
            <a:off x="628650" y="1628799"/>
            <a:ext cx="7886700" cy="3168353"/>
          </a:xfrm>
          <a:prstGeom prst="rect">
            <a:avLst/>
          </a:prstGeom>
        </p:spPr>
        <p:txBody>
          <a:bodyPr anchor="ctr" anchorCtr="0"/>
          <a:lstStyle>
            <a:lvl1pPr algn="ctr">
              <a:defRPr sz="2400" i="1">
                <a:solidFill>
                  <a:schemeClr val="tx1"/>
                </a:solidFill>
                <a:latin typeface="Georgia" panose="02040502050405020303" pitchFamily="18" charset="0"/>
              </a:defRPr>
            </a:lvl1pPr>
            <a:lvl2pPr marL="417513" indent="-236538">
              <a:buClr>
                <a:schemeClr val="accent1"/>
              </a:buClr>
              <a:buSzPct val="70000"/>
              <a:buFont typeface="Arial Narrow" panose="020B0606020202030204" pitchFamily="34" charset="0"/>
              <a:buChar char="►"/>
              <a:defRPr sz="1800">
                <a:latin typeface="Arial Narrow" panose="020B0606020202030204" pitchFamily="34" charset="0"/>
              </a:defRPr>
            </a:lvl2pPr>
            <a:lvl3pPr>
              <a:defRPr sz="18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stStyle>
          <a:p>
            <a:pPr lvl="0"/>
            <a:r>
              <a:rPr lang="de-DE" dirty="0"/>
              <a:t>Textmasterformat bearbeiten</a:t>
            </a:r>
          </a:p>
        </p:txBody>
      </p:sp>
      <p:sp>
        <p:nvSpPr>
          <p:cNvPr id="5" name="Textplatzhalter 4"/>
          <p:cNvSpPr>
            <a:spLocks noGrp="1"/>
          </p:cNvSpPr>
          <p:nvPr>
            <p:ph type="body" sz="quarter" idx="12"/>
          </p:nvPr>
        </p:nvSpPr>
        <p:spPr>
          <a:xfrm>
            <a:off x="4411662" y="4868863"/>
            <a:ext cx="4103688" cy="576262"/>
          </a:xfrm>
          <a:prstGeom prst="rect">
            <a:avLst/>
          </a:prstGeom>
        </p:spPr>
        <p:txBody>
          <a:bodyPr/>
          <a:lstStyle>
            <a:lvl1pPr algn="r">
              <a:defRPr b="1" i="0"/>
            </a:lvl1pPr>
          </a:lstStyle>
          <a:p>
            <a:pPr lvl="0"/>
            <a:r>
              <a:rPr lang="de-DE" dirty="0"/>
              <a:t>Textmasterformat bearbeiten</a:t>
            </a:r>
          </a:p>
        </p:txBody>
      </p:sp>
      <p:sp>
        <p:nvSpPr>
          <p:cNvPr id="6" name="Fußzeilenplatzhalter 2"/>
          <p:cNvSpPr>
            <a:spLocks noGrp="1"/>
          </p:cNvSpPr>
          <p:nvPr>
            <p:ph type="ftr" sz="quarter" idx="13"/>
          </p:nvPr>
        </p:nvSpPr>
        <p:spPr>
          <a:xfrm>
            <a:off x="1116013" y="6615113"/>
            <a:ext cx="7056437" cy="198437"/>
          </a:xfrm>
        </p:spPr>
        <p:txBody>
          <a:bodyPr/>
          <a:lstStyle>
            <a:lvl1pPr algn="l">
              <a:defRPr sz="1000">
                <a:solidFill>
                  <a:schemeClr val="tx2"/>
                </a:solidFill>
                <a:latin typeface="Arial Narrow" panose="020B0606020202030204" pitchFamily="34" charset="0"/>
              </a:defRPr>
            </a:lvl1pPr>
          </a:lstStyle>
          <a:p>
            <a:pPr>
              <a:defRPr/>
            </a:pPr>
            <a:r>
              <a:rPr lang="de-DE"/>
              <a:t>UB Frankfurt - Abt. Lernorte und Wissenschaftsunterstützung (LWU) - DH  </a:t>
            </a:r>
          </a:p>
        </p:txBody>
      </p:sp>
    </p:spTree>
    <p:extLst>
      <p:ext uri="{BB962C8B-B14F-4D97-AF65-F5344CB8AC3E}">
        <p14:creationId xmlns:p14="http://schemas.microsoft.com/office/powerpoint/2010/main" val="380390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7" name="Titel 1"/>
          <p:cNvSpPr>
            <a:spLocks noGrp="1"/>
          </p:cNvSpPr>
          <p:nvPr>
            <p:ph type="title"/>
          </p:nvPr>
        </p:nvSpPr>
        <p:spPr>
          <a:xfrm>
            <a:off x="637442" y="116632"/>
            <a:ext cx="6598854" cy="792088"/>
          </a:xfrm>
          <a:prstGeom prst="rect">
            <a:avLst/>
          </a:prstGeom>
        </p:spPr>
        <p:txBody>
          <a:bodyPr anchor="b"/>
          <a:lstStyle/>
          <a:p>
            <a:r>
              <a:rPr lang="de-DE" dirty="0"/>
              <a:t>Titelmasterformat durch Klicken bearbeiten</a:t>
            </a:r>
          </a:p>
        </p:txBody>
      </p:sp>
      <p:sp>
        <p:nvSpPr>
          <p:cNvPr id="8" name="Inhaltsplatzhalter 2"/>
          <p:cNvSpPr>
            <a:spLocks noGrp="1"/>
          </p:cNvSpPr>
          <p:nvPr>
            <p:ph idx="1"/>
          </p:nvPr>
        </p:nvSpPr>
        <p:spPr>
          <a:xfrm>
            <a:off x="4716016" y="1484784"/>
            <a:ext cx="3727326" cy="4692179"/>
          </a:xfrm>
          <a:prstGeom prst="rect">
            <a:avLst/>
          </a:prstGeom>
        </p:spPr>
        <p:txBody>
          <a:bodyPr/>
          <a:lstStyle>
            <a:lvl1pPr>
              <a:defRPr sz="1800">
                <a:latin typeface="Arial Narrow" panose="020B0606020202030204" pitchFamily="34" charset="0"/>
              </a:defRPr>
            </a:lvl1pPr>
            <a:lvl2pPr marL="417513" indent="-236538">
              <a:buClr>
                <a:schemeClr val="accent1"/>
              </a:buClr>
              <a:buSzPct val="70000"/>
              <a:buFont typeface="Arial Narrow" panose="020B0606020202030204" pitchFamily="34" charset="0"/>
              <a:buChar char="►"/>
              <a:defRPr lang="de-DE" sz="1800" kern="1200" dirty="0" smtClean="0">
                <a:solidFill>
                  <a:srgbClr val="000000"/>
                </a:solidFill>
                <a:latin typeface="Arial Narrow" panose="020B0606020202030204" pitchFamily="34" charset="0"/>
                <a:ea typeface="+mn-ea"/>
                <a:cs typeface="+mn-cs"/>
                <a:sym typeface="Arial" panose="020B0604020202020204" pitchFamily="34" charset="0"/>
              </a:defRPr>
            </a:lvl2pPr>
            <a:lvl3pPr>
              <a:defRPr sz="18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idx="11"/>
          </p:nvPr>
        </p:nvSpPr>
        <p:spPr>
          <a:xfrm>
            <a:off x="628650" y="1484784"/>
            <a:ext cx="3727326" cy="4692179"/>
          </a:xfrm>
          <a:prstGeom prst="rect">
            <a:avLst/>
          </a:prstGeom>
        </p:spPr>
        <p:txBody>
          <a:bodyPr/>
          <a:lstStyle>
            <a:lvl1pPr>
              <a:defRPr sz="1800">
                <a:latin typeface="Arial Narrow" panose="020B0606020202030204" pitchFamily="34" charset="0"/>
              </a:defRPr>
            </a:lvl1pPr>
            <a:lvl2pPr marL="417513" indent="-236538">
              <a:buClrTx/>
              <a:buSzPct val="100000"/>
              <a:buFont typeface="Arial" panose="020B0604020202020204" pitchFamily="34" charset="0"/>
              <a:buChar char="•"/>
              <a:defRPr lang="de-DE" sz="1800" kern="1200" dirty="0" smtClean="0">
                <a:solidFill>
                  <a:srgbClr val="000000"/>
                </a:solidFill>
                <a:latin typeface="Arial Narrow" panose="020B0606020202030204" pitchFamily="34" charset="0"/>
                <a:ea typeface="+mn-ea"/>
                <a:cs typeface="+mn-cs"/>
                <a:sym typeface="Arial" panose="020B0604020202020204" pitchFamily="34" charset="0"/>
              </a:defRPr>
            </a:lvl2pPr>
            <a:lvl3pPr>
              <a:defRPr sz="18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2"/>
          <p:cNvSpPr>
            <a:spLocks noGrp="1"/>
          </p:cNvSpPr>
          <p:nvPr>
            <p:ph type="ftr" sz="quarter" idx="12"/>
          </p:nvPr>
        </p:nvSpPr>
        <p:spPr>
          <a:xfrm>
            <a:off x="1116013" y="6615113"/>
            <a:ext cx="7056437" cy="198437"/>
          </a:xfrm>
        </p:spPr>
        <p:txBody>
          <a:bodyPr/>
          <a:lstStyle>
            <a:lvl1pPr algn="l">
              <a:defRPr sz="1000">
                <a:solidFill>
                  <a:schemeClr val="tx2"/>
                </a:solidFill>
                <a:latin typeface="Arial Narrow" panose="020B0606020202030204" pitchFamily="34" charset="0"/>
              </a:defRPr>
            </a:lvl1pPr>
          </a:lstStyle>
          <a:p>
            <a:pPr>
              <a:defRPr/>
            </a:pPr>
            <a:r>
              <a:rPr lang="de-DE"/>
              <a:t>UB Frankfurt - Abt. Lernorte und Wissenschaftsunterstützung (LWU) - DH  </a:t>
            </a:r>
          </a:p>
        </p:txBody>
      </p:sp>
    </p:spTree>
    <p:extLst>
      <p:ext uri="{BB962C8B-B14F-4D97-AF65-F5344CB8AC3E}">
        <p14:creationId xmlns:p14="http://schemas.microsoft.com/office/powerpoint/2010/main" val="199657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Titel 1"/>
          <p:cNvSpPr>
            <a:spLocks noGrp="1"/>
          </p:cNvSpPr>
          <p:nvPr>
            <p:ph type="title"/>
          </p:nvPr>
        </p:nvSpPr>
        <p:spPr>
          <a:xfrm>
            <a:off x="637442" y="116632"/>
            <a:ext cx="6598854" cy="792088"/>
          </a:xfrm>
          <a:prstGeom prst="rect">
            <a:avLst/>
          </a:prstGeom>
        </p:spPr>
        <p:txBody>
          <a:bodyPr anchor="b"/>
          <a:lstStyle/>
          <a:p>
            <a:r>
              <a:rPr lang="de-DE" dirty="0"/>
              <a:t>Titelmasterformat durch Klicken bearbeiten</a:t>
            </a:r>
          </a:p>
        </p:txBody>
      </p:sp>
      <p:sp>
        <p:nvSpPr>
          <p:cNvPr id="3" name="Fußzeilenplatzhalter 2"/>
          <p:cNvSpPr>
            <a:spLocks noGrp="1"/>
          </p:cNvSpPr>
          <p:nvPr>
            <p:ph type="ftr" sz="quarter" idx="10"/>
          </p:nvPr>
        </p:nvSpPr>
        <p:spPr>
          <a:xfrm>
            <a:off x="1116013" y="6615113"/>
            <a:ext cx="7056437" cy="198437"/>
          </a:xfrm>
        </p:spPr>
        <p:txBody>
          <a:bodyPr/>
          <a:lstStyle>
            <a:lvl1pPr algn="l">
              <a:defRPr sz="1000">
                <a:solidFill>
                  <a:schemeClr val="tx2"/>
                </a:solidFill>
                <a:latin typeface="Arial Narrow" panose="020B0606020202030204" pitchFamily="34" charset="0"/>
              </a:defRPr>
            </a:lvl1pPr>
          </a:lstStyle>
          <a:p>
            <a:pPr>
              <a:defRPr/>
            </a:pPr>
            <a:r>
              <a:rPr lang="de-DE"/>
              <a:t>UB Frankfurt - Abt. Lernorte und Wissenschaftsunterstützung (LWU) - DH  </a:t>
            </a:r>
          </a:p>
        </p:txBody>
      </p:sp>
    </p:spTree>
    <p:extLst>
      <p:ext uri="{BB962C8B-B14F-4D97-AF65-F5344CB8AC3E}">
        <p14:creationId xmlns:p14="http://schemas.microsoft.com/office/powerpoint/2010/main" val="3046819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a:xfrm>
            <a:off x="1116013" y="6615113"/>
            <a:ext cx="7056437" cy="198437"/>
          </a:xfrm>
        </p:spPr>
        <p:txBody>
          <a:bodyPr/>
          <a:lstStyle>
            <a:lvl1pPr algn="l">
              <a:defRPr sz="1000">
                <a:solidFill>
                  <a:schemeClr val="tx2"/>
                </a:solidFill>
                <a:latin typeface="Arial Narrow" panose="020B0606020202030204" pitchFamily="34" charset="0"/>
              </a:defRPr>
            </a:lvl1pPr>
          </a:lstStyle>
          <a:p>
            <a:pPr>
              <a:defRPr/>
            </a:pPr>
            <a:r>
              <a:rPr lang="de-DE"/>
              <a:t>UB Frankfurt - Abt. Lernorte und Wissenschaftsunterstützung (LWU) - DH  </a:t>
            </a:r>
          </a:p>
        </p:txBody>
      </p:sp>
    </p:spTree>
    <p:extLst>
      <p:ext uri="{BB962C8B-B14F-4D97-AF65-F5344CB8AC3E}">
        <p14:creationId xmlns:p14="http://schemas.microsoft.com/office/powerpoint/2010/main" val="2897423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tiff"/><Relationship Id="rId5" Type="http://schemas.openxmlformats.org/officeDocument/2006/relationships/slideLayout" Target="../slideLayouts/slideLayout5.xml"/><Relationship Id="rId10" Type="http://schemas.openxmlformats.org/officeDocument/2006/relationships/image" Target="../media/image2.tiff"/><Relationship Id="rId4" Type="http://schemas.openxmlformats.org/officeDocument/2006/relationships/slideLayout" Target="../slideLayouts/slideLayout4.xml"/><Relationship Id="rId9"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pic>
        <p:nvPicPr>
          <p:cNvPr id="13" name="Grafik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536630"/>
            <a:ext cx="9144000" cy="321369"/>
          </a:xfrm>
          <a:prstGeom prst="rect">
            <a:avLst/>
          </a:prstGeom>
        </p:spPr>
      </p:pic>
      <p:pic>
        <p:nvPicPr>
          <p:cNvPr id="8" name="Grafik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725131" y="1886225"/>
            <a:ext cx="4418869" cy="4650405"/>
          </a:xfrm>
          <a:prstGeom prst="rect">
            <a:avLst/>
          </a:prstGeom>
        </p:spPr>
      </p:pic>
      <p:sp>
        <p:nvSpPr>
          <p:cNvPr id="4" name="Rectangle 1"/>
          <p:cNvSpPr>
            <a:spLocks/>
          </p:cNvSpPr>
          <p:nvPr userDrawn="1"/>
        </p:nvSpPr>
        <p:spPr bwMode="auto">
          <a:xfrm>
            <a:off x="152400" y="6654800"/>
            <a:ext cx="918521"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1pPr>
            <a:lvl2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4572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9144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13716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18288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eaLnBrk="1">
              <a:defRPr/>
            </a:pPr>
            <a:fld id="{B1653117-B3F9-4AC9-9C1A-504184EEB33D}" type="datetime4">
              <a:rPr lang="de-DE" altLang="de-DE" sz="1000" smtClean="0">
                <a:solidFill>
                  <a:srgbClr val="004F8F"/>
                </a:solidFill>
                <a:latin typeface="+mj-lt"/>
              </a:rPr>
              <a:pPr eaLnBrk="1">
                <a:defRPr/>
              </a:pPr>
              <a:t>28. November 2024</a:t>
            </a:fld>
            <a:endParaRPr lang="de-DE" altLang="de-DE" sz="1000" dirty="0">
              <a:solidFill>
                <a:srgbClr val="004F8F"/>
              </a:solidFill>
              <a:latin typeface="+mj-lt"/>
            </a:endParaRPr>
          </a:p>
        </p:txBody>
      </p:sp>
      <p:sp>
        <p:nvSpPr>
          <p:cNvPr id="6" name="Fußzeilenplatzhalter 2"/>
          <p:cNvSpPr>
            <a:spLocks noGrp="1"/>
          </p:cNvSpPr>
          <p:nvPr>
            <p:ph type="ftr" sz="quarter" idx="3"/>
          </p:nvPr>
        </p:nvSpPr>
        <p:spPr>
          <a:xfrm>
            <a:off x="1116013" y="6615113"/>
            <a:ext cx="7056437" cy="207962"/>
          </a:xfrm>
          <a:prstGeom prst="rect">
            <a:avLst/>
          </a:prstGeom>
        </p:spPr>
        <p:txBody>
          <a:bodyPr/>
          <a:lstStyle>
            <a:lvl1pPr algn="l">
              <a:defRPr sz="1000">
                <a:solidFill>
                  <a:schemeClr val="tx2"/>
                </a:solidFill>
                <a:latin typeface="Arial Narrow" panose="020B0606020202030204" pitchFamily="34" charset="0"/>
              </a:defRPr>
            </a:lvl1pPr>
          </a:lstStyle>
          <a:p>
            <a:pPr>
              <a:defRPr/>
            </a:pPr>
            <a:r>
              <a:rPr lang="de-DE"/>
              <a:t>UB Frankfurt - Abt. Lernorte und Wissenschaftsunterstützung (LWU) - DH  </a:t>
            </a:r>
            <a:endParaRPr lang="de-DE" dirty="0"/>
          </a:p>
        </p:txBody>
      </p:sp>
      <p:pic>
        <p:nvPicPr>
          <p:cNvPr id="5" name="Grafik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596336" y="188640"/>
            <a:ext cx="1114999" cy="868445"/>
          </a:xfrm>
          <a:prstGeom prst="rect">
            <a:avLst/>
          </a:prstGeom>
        </p:spPr>
      </p:pic>
      <p:sp>
        <p:nvSpPr>
          <p:cNvPr id="11" name="Textfeld 10"/>
          <p:cNvSpPr txBox="1"/>
          <p:nvPr userDrawn="1"/>
        </p:nvSpPr>
        <p:spPr>
          <a:xfrm>
            <a:off x="8489960" y="6581279"/>
            <a:ext cx="442750" cy="246221"/>
          </a:xfrm>
          <a:prstGeom prst="rect">
            <a:avLst/>
          </a:prstGeom>
          <a:noFill/>
        </p:spPr>
        <p:txBody>
          <a:bodyPr wrap="none" rtlCol="0">
            <a:spAutoFit/>
          </a:bodyPr>
          <a:lstStyle/>
          <a:p>
            <a:fld id="{2A2F8BC4-F68C-4462-8C2C-B6DCD4923E29}" type="slidenum">
              <a:rPr lang="de-DE" sz="1000" smtClean="0">
                <a:solidFill>
                  <a:srgbClr val="004F8F"/>
                </a:solidFill>
                <a:latin typeface="+mj-lt"/>
              </a:rPr>
              <a:t>‹Nr.›</a:t>
            </a:fld>
            <a:endParaRPr lang="de-DE" sz="1000" dirty="0">
              <a:solidFill>
                <a:srgbClr val="004F8F"/>
              </a:solidFill>
              <a:latin typeface="+mj-lt"/>
            </a:endParaRPr>
          </a:p>
        </p:txBody>
      </p:sp>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Lst>
  <p:hf sldNum="0" hdr="0" dt="0"/>
  <p:txStyles>
    <p:titleStyle>
      <a:lvl1pPr algn="l" rtl="0" eaLnBrk="0" fontAlgn="base" hangingPunct="0">
        <a:spcBef>
          <a:spcPct val="0"/>
        </a:spcBef>
        <a:spcAft>
          <a:spcPct val="0"/>
        </a:spcAft>
        <a:defRPr kern="1200">
          <a:solidFill>
            <a:srgbClr val="004F8F"/>
          </a:solidFill>
          <a:latin typeface="+mj-lt"/>
          <a:ea typeface="+mj-ea"/>
          <a:cs typeface="+mj-cs"/>
          <a:sym typeface="Arial Narrow" panose="020B0606020202030204" pitchFamily="34" charset="0"/>
        </a:defRPr>
      </a:lvl1pPr>
      <a:lvl2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2pPr>
      <a:lvl3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3pPr>
      <a:lvl4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4pPr>
      <a:lvl5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5pPr>
      <a:lvl6pPr marL="4572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6pPr>
      <a:lvl7pPr marL="9144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7pPr>
      <a:lvl8pPr marL="13716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8pPr>
      <a:lvl9pPr marL="18288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9pPr>
    </p:titleStyle>
    <p:bodyStyle>
      <a:lvl1pPr marL="342900" indent="-342900" algn="l" rtl="0" eaLnBrk="0" fontAlgn="base" hangingPunct="0">
        <a:spcBef>
          <a:spcPts val="300"/>
        </a:spcBef>
        <a:spcAft>
          <a:spcPct val="0"/>
        </a:spcAft>
        <a:defRPr sz="1600" kern="1200">
          <a:solidFill>
            <a:srgbClr val="000000"/>
          </a:solidFill>
          <a:latin typeface="+mn-lt"/>
          <a:ea typeface="+mn-ea"/>
          <a:cs typeface="+mn-cs"/>
          <a:sym typeface="Arial" panose="020B0604020202020204" pitchFamily="34" charset="0"/>
        </a:defRPr>
      </a:lvl1pPr>
      <a:lvl2pPr marL="417513" indent="-236538" algn="l" rtl="0" eaLnBrk="0" fontAlgn="base" hangingPunct="0">
        <a:spcBef>
          <a:spcPts val="300"/>
        </a:spcBef>
        <a:spcAft>
          <a:spcPct val="0"/>
        </a:spcAft>
        <a:buSzPct val="100000"/>
        <a:buChar char="•"/>
        <a:defRPr sz="1600" kern="1200">
          <a:solidFill>
            <a:srgbClr val="000000"/>
          </a:solidFill>
          <a:latin typeface="+mn-lt"/>
          <a:ea typeface="+mn-ea"/>
          <a:cs typeface="+mn-cs"/>
          <a:sym typeface="Arial" panose="020B0604020202020204" pitchFamily="34" charset="0"/>
        </a:defRPr>
      </a:lvl2pPr>
      <a:lvl3pPr marL="687388" indent="-241300" algn="l" rtl="0" eaLnBrk="0" fontAlgn="base" hangingPunct="0">
        <a:spcBef>
          <a:spcPts val="300"/>
        </a:spcBef>
        <a:spcAft>
          <a:spcPct val="0"/>
        </a:spcAft>
        <a:buSzPct val="100000"/>
        <a:buChar char="–"/>
        <a:defRPr sz="1600" kern="1200">
          <a:solidFill>
            <a:srgbClr val="000000"/>
          </a:solidFill>
          <a:latin typeface="+mn-lt"/>
          <a:ea typeface="+mn-ea"/>
          <a:cs typeface="+mn-cs"/>
          <a:sym typeface="Arial" panose="020B0604020202020204" pitchFamily="34" charset="0"/>
        </a:defRPr>
      </a:lvl3pPr>
      <a:lvl4pPr marL="955675" indent="-241300" algn="l" rtl="0" eaLnBrk="0" fontAlgn="base" hangingPunct="0">
        <a:spcBef>
          <a:spcPts val="300"/>
        </a:spcBef>
        <a:spcAft>
          <a:spcPct val="0"/>
        </a:spcAft>
        <a:buSzPct val="100000"/>
        <a:buChar char="–"/>
        <a:defRPr sz="1600" kern="1200">
          <a:solidFill>
            <a:srgbClr val="000000"/>
          </a:solidFill>
          <a:latin typeface="+mn-lt"/>
          <a:ea typeface="+mn-ea"/>
          <a:cs typeface="+mn-cs"/>
          <a:sym typeface="Arial" panose="020B0604020202020204" pitchFamily="34" charset="0"/>
        </a:defRPr>
      </a:lvl4pPr>
      <a:lvl5pPr marL="1227138" indent="-238125" algn="l" rtl="0" eaLnBrk="0" fontAlgn="base" hangingPunct="0">
        <a:spcBef>
          <a:spcPts val="300"/>
        </a:spcBef>
        <a:spcAft>
          <a:spcPct val="0"/>
        </a:spcAft>
        <a:buSzPct val="100000"/>
        <a:buChar char="–"/>
        <a:defRPr sz="1600" kern="1200">
          <a:solidFill>
            <a:srgbClr val="000000"/>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reativecommons.org/licenses/by/4.0/deed.d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hat.openai.com/auth/login?next=%2F%3Fmodel%3Dtext-davinci-002-render-sh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chat.openai.com/auth/login?next=%2F%3Fmodel%3Dtext-davinci-002-render-sh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8" Type="http://schemas.openxmlformats.org/officeDocument/2006/relationships/hyperlink" Target="https://www.perplexity.ai/" TargetMode="External"/><Relationship Id="rId13" Type="http://schemas.openxmlformats.org/officeDocument/2006/relationships/hyperlink" Target="https://vizly.fyi/" TargetMode="External"/><Relationship Id="rId18" Type="http://schemas.openxmlformats.org/officeDocument/2006/relationships/hyperlink" Target="https://www.mind-verse.de/" TargetMode="External"/><Relationship Id="rId3" Type="http://schemas.openxmlformats.org/officeDocument/2006/relationships/diagramLayout" Target="../diagrams/layout2.xml"/><Relationship Id="rId7" Type="http://schemas.openxmlformats.org/officeDocument/2006/relationships/hyperlink" Target="https://chat.openai.com/auth/login?next=%2F%3Fmodel%3Dtext-davinci-002-render-sha" TargetMode="External"/><Relationship Id="rId12" Type="http://schemas.openxmlformats.org/officeDocument/2006/relationships/hyperlink" Target="https://www.researchrabbit.ai/" TargetMode="External"/><Relationship Id="rId17" Type="http://schemas.openxmlformats.org/officeDocument/2006/relationships/hyperlink" Target="https://neuroflash.com/" TargetMode="External"/><Relationship Id="rId2" Type="http://schemas.openxmlformats.org/officeDocument/2006/relationships/diagramData" Target="../diagrams/data2.xml"/><Relationship Id="rId16" Type="http://schemas.openxmlformats.org/officeDocument/2006/relationships/hyperlink" Target="https://languagetool.org/de/legal/cookie-settings?return=%2Fde" TargetMode="Externa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hyperlink" Target="https://typeset.io/" TargetMode="External"/><Relationship Id="rId5" Type="http://schemas.openxmlformats.org/officeDocument/2006/relationships/diagramColors" Target="../diagrams/colors2.xml"/><Relationship Id="rId15" Type="http://schemas.openxmlformats.org/officeDocument/2006/relationships/hyperlink" Target="https://www.deepl.com/en/write" TargetMode="External"/><Relationship Id="rId10" Type="http://schemas.openxmlformats.org/officeDocument/2006/relationships/hyperlink" Target="https://scite.ai/" TargetMode="External"/><Relationship Id="rId4" Type="http://schemas.openxmlformats.org/officeDocument/2006/relationships/diagramQuickStyle" Target="../diagrams/quickStyle2.xml"/><Relationship Id="rId9" Type="http://schemas.openxmlformats.org/officeDocument/2006/relationships/hyperlink" Target="https://www.semanticscholar.org/" TargetMode="External"/><Relationship Id="rId14" Type="http://schemas.openxmlformats.org/officeDocument/2006/relationships/hyperlink" Target="https://writesonic.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perplexity.ai/" TargetMode="External"/><Relationship Id="rId2" Type="http://schemas.openxmlformats.org/officeDocument/2006/relationships/hyperlink" Target="https://chat.openai.com/auth/login?next=%2F%3Fmodel%3Dtext-davinci-002-render-sh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chat.openai.com/auth/login?next=%2F%3Fmodel%3Dtext-davinci-002-render-sha" TargetMode="External"/><Relationship Id="rId3" Type="http://schemas.openxmlformats.org/officeDocument/2006/relationships/hyperlink" Target="https://elicit.com/" TargetMode="External"/><Relationship Id="rId7" Type="http://schemas.openxmlformats.org/officeDocument/2006/relationships/hyperlink" Target="https://scite.ai/" TargetMode="External"/><Relationship Id="rId2" Type="http://schemas.openxmlformats.org/officeDocument/2006/relationships/hyperlink" Target="https://consensus.app/" TargetMode="External"/><Relationship Id="rId1" Type="http://schemas.openxmlformats.org/officeDocument/2006/relationships/slideLayout" Target="../slideLayouts/slideLayout2.xml"/><Relationship Id="rId6" Type="http://schemas.openxmlformats.org/officeDocument/2006/relationships/hyperlink" Target="https://openknowledgemaps.org/" TargetMode="External"/><Relationship Id="rId5" Type="http://schemas.openxmlformats.org/officeDocument/2006/relationships/hyperlink" Target="https://www.semanticscholar.org/" TargetMode="External"/><Relationship Id="rId4" Type="http://schemas.openxmlformats.org/officeDocument/2006/relationships/hyperlink" Target="https://www.researchrabbit.ai/"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vizly.fyi/" TargetMode="External"/><Relationship Id="rId3" Type="http://schemas.openxmlformats.org/officeDocument/2006/relationships/hyperlink" Target="https://www.explainpaper.com/" TargetMode="External"/><Relationship Id="rId7" Type="http://schemas.openxmlformats.org/officeDocument/2006/relationships/hyperlink" Target="https://openknowledgemaps.org/" TargetMode="External"/><Relationship Id="rId2" Type="http://schemas.openxmlformats.org/officeDocument/2006/relationships/hyperlink" Target="https://www.chatpdf.com/" TargetMode="External"/><Relationship Id="rId1" Type="http://schemas.openxmlformats.org/officeDocument/2006/relationships/slideLayout" Target="../slideLayouts/slideLayout2.xml"/><Relationship Id="rId6" Type="http://schemas.openxmlformats.org/officeDocument/2006/relationships/hyperlink" Target="https://www.connectedpapers.com/" TargetMode="External"/><Relationship Id="rId5" Type="http://schemas.openxmlformats.org/officeDocument/2006/relationships/hyperlink" Target="https://www.researchrabbit.ai/" TargetMode="External"/><Relationship Id="rId4" Type="http://schemas.openxmlformats.org/officeDocument/2006/relationships/hyperlink" Target="https://scispac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ritesonic.com/" TargetMode="External"/><Relationship Id="rId2" Type="http://schemas.openxmlformats.org/officeDocument/2006/relationships/hyperlink" Target="https://chat.openai.com/auth/login?next=%2F%3Fmodel%3Dtext-davinci-002-render-sha" TargetMode="External"/><Relationship Id="rId1" Type="http://schemas.openxmlformats.org/officeDocument/2006/relationships/slideLayout" Target="../slideLayouts/slideLayout2.xml"/><Relationship Id="rId4" Type="http://schemas.openxmlformats.org/officeDocument/2006/relationships/hyperlink" Target="https://www.starkerstart.uni-frankfurt.de/82720027/PortalStartPage_82720027?"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languagetool.org/de" TargetMode="External"/><Relationship Id="rId2" Type="http://schemas.openxmlformats.org/officeDocument/2006/relationships/hyperlink" Target="https://www.deepl.com/write" TargetMode="External"/><Relationship Id="rId1" Type="http://schemas.openxmlformats.org/officeDocument/2006/relationships/slideLayout" Target="../slideLayouts/slideLayout2.xml"/><Relationship Id="rId6" Type="http://schemas.openxmlformats.org/officeDocument/2006/relationships/hyperlink" Target="https://www.mind-verse.de/" TargetMode="External"/><Relationship Id="rId5" Type="http://schemas.openxmlformats.org/officeDocument/2006/relationships/hyperlink" Target="https://neuroflash.com/" TargetMode="External"/><Relationship Id="rId4" Type="http://schemas.openxmlformats.org/officeDocument/2006/relationships/hyperlink" Target="https://writesonic.co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ki-campus.org/" TargetMode="External"/><Relationship Id="rId7" Type="http://schemas.openxmlformats.org/officeDocument/2006/relationships/hyperlink" Target="https://tapor.ca/home" TargetMode="External"/><Relationship Id="rId2" Type="http://schemas.openxmlformats.org/officeDocument/2006/relationships/hyperlink" Target="https://www.vkkiwa.de/ki-ressourcen/" TargetMode="External"/><Relationship Id="rId1" Type="http://schemas.openxmlformats.org/officeDocument/2006/relationships/slideLayout" Target="../slideLayouts/slideLayout2.xml"/><Relationship Id="rId6" Type="http://schemas.openxmlformats.org/officeDocument/2006/relationships/hyperlink" Target="https://www.euronews.com/next/2023/08/07/best-ai-tools-academic-research-chatgpt-consensus-chatpdf-elicit-research-rabbit-scite" TargetMode="External"/><Relationship Id="rId5" Type="http://schemas.openxmlformats.org/officeDocument/2006/relationships/hyperlink" Target="https://www.futuretools.io/" TargetMode="External"/><Relationship Id="rId4" Type="http://schemas.openxmlformats.org/officeDocument/2006/relationships/hyperlink" Target="https://www.futurepedia.io/"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lehre-virtuell.uni-frankfurt.de/knowhow/einsatz-von-generativer-ki-im-studium-handlungsempfehlungen-fuer-studierende/" TargetMode="External"/><Relationship Id="rId2" Type="http://schemas.openxmlformats.org/officeDocument/2006/relationships/hyperlink" Target="https://lehre-virtuell.uni-frankfurt.de/knowhow/einsatz-von-generativer-ki-in-der-lehre-handlungsempfehlungen-fur-lehrend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chat.openai.com/auth/login?next=%2F%3Fmodel%3Dtext-davinci-002-render-sh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chat.openai.com/auth/login?next=%2F%3Fmodel%3Dtext-davinci-002-render-sh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chat.openai.com/auth/login?next=%2F%3Fmodel%3Dtext-davinci-002-render-sha"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chat.openai.com/auth/login?next=%2F%3Fmodel%3Dtext-davinci-002-render-sha"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hyperlink" Target="https://www.ub.uni-frankfurt.de/mail/mailto.html?An=dighum" TargetMode="Externa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332CF-68FE-4D27-90AE-8D840D044E06}"/>
              </a:ext>
            </a:extLst>
          </p:cNvPr>
          <p:cNvSpPr>
            <a:spLocks noGrp="1"/>
          </p:cNvSpPr>
          <p:nvPr>
            <p:ph type="ctrTitle"/>
          </p:nvPr>
        </p:nvSpPr>
        <p:spPr/>
        <p:txBody>
          <a:bodyPr/>
          <a:lstStyle/>
          <a:p>
            <a:r>
              <a:rPr lang="de-DE" b="1" dirty="0"/>
              <a:t>Einstieg in die KI gestützte Literaturrecherche</a:t>
            </a:r>
            <a:br>
              <a:rPr lang="de-DE" dirty="0"/>
            </a:br>
            <a:br>
              <a:rPr lang="de-DE" dirty="0"/>
            </a:br>
            <a:endParaRPr lang="de-DE" dirty="0"/>
          </a:p>
        </p:txBody>
      </p:sp>
      <p:sp>
        <p:nvSpPr>
          <p:cNvPr id="3" name="Untertitel 2">
            <a:extLst>
              <a:ext uri="{FF2B5EF4-FFF2-40B4-BE49-F238E27FC236}">
                <a16:creationId xmlns:a16="http://schemas.microsoft.com/office/drawing/2014/main" id="{EC36553D-D790-4E54-BC38-859E0944CE57}"/>
              </a:ext>
            </a:extLst>
          </p:cNvPr>
          <p:cNvSpPr>
            <a:spLocks noGrp="1"/>
          </p:cNvSpPr>
          <p:nvPr>
            <p:ph type="subTitle" idx="1"/>
          </p:nvPr>
        </p:nvSpPr>
        <p:spPr>
          <a:xfrm>
            <a:off x="467544" y="4725143"/>
            <a:ext cx="8280920" cy="432049"/>
          </a:xfrm>
        </p:spPr>
        <p:txBody>
          <a:bodyPr/>
          <a:lstStyle/>
          <a:p>
            <a:r>
              <a:rPr lang="de-DE" b="1" dirty="0"/>
              <a:t>betreutes Ausprobieren</a:t>
            </a:r>
          </a:p>
          <a:p>
            <a:endParaRPr lang="de-DE" b="1" dirty="0"/>
          </a:p>
          <a:p>
            <a:endParaRPr lang="de-DE" b="1" dirty="0"/>
          </a:p>
          <a:p>
            <a:endParaRPr lang="de-DE" b="1" dirty="0"/>
          </a:p>
          <a:p>
            <a:endParaRPr lang="de-DE" dirty="0"/>
          </a:p>
          <a:p>
            <a:endParaRPr lang="de-DE" dirty="0"/>
          </a:p>
        </p:txBody>
      </p:sp>
      <p:sp>
        <p:nvSpPr>
          <p:cNvPr id="4" name="Textplatzhalter 3">
            <a:extLst>
              <a:ext uri="{FF2B5EF4-FFF2-40B4-BE49-F238E27FC236}">
                <a16:creationId xmlns:a16="http://schemas.microsoft.com/office/drawing/2014/main" id="{6239089C-A4C2-469D-BCA4-BD978FAAEAD8}"/>
              </a:ext>
            </a:extLst>
          </p:cNvPr>
          <p:cNvSpPr>
            <a:spLocks noGrp="1"/>
          </p:cNvSpPr>
          <p:nvPr>
            <p:ph type="body" sz="quarter" idx="12"/>
          </p:nvPr>
        </p:nvSpPr>
        <p:spPr/>
        <p:txBody>
          <a:bodyPr/>
          <a:lstStyle/>
          <a:p>
            <a:endParaRPr lang="de-DE" dirty="0"/>
          </a:p>
        </p:txBody>
      </p:sp>
      <p:sp>
        <p:nvSpPr>
          <p:cNvPr id="5" name="Fußzeilenplatzhalter 4">
            <a:extLst>
              <a:ext uri="{FF2B5EF4-FFF2-40B4-BE49-F238E27FC236}">
                <a16:creationId xmlns:a16="http://schemas.microsoft.com/office/drawing/2014/main" id="{688F0086-7F06-43E9-BC8E-9B31714EE367}"/>
              </a:ext>
            </a:extLst>
          </p:cNvPr>
          <p:cNvSpPr>
            <a:spLocks noGrp="1"/>
          </p:cNvSpPr>
          <p:nvPr>
            <p:ph type="ftr" sz="quarter" idx="13"/>
          </p:nvPr>
        </p:nvSpPr>
        <p:spPr>
          <a:xfrm>
            <a:off x="1259632" y="6597352"/>
            <a:ext cx="7056437" cy="198437"/>
          </a:xfrm>
        </p:spPr>
        <p:txBody>
          <a:bodyPr/>
          <a:lstStyle/>
          <a:p>
            <a:pPr algn="r">
              <a:defRPr/>
            </a:pPr>
            <a:r>
              <a:rPr lang="de-DE" dirty="0"/>
              <a:t>UB Frankfurt - Abt. Lernorte und Wissenschaftsunterstützung (LWU) - DH </a:t>
            </a:r>
          </a:p>
          <a:p>
            <a:pPr>
              <a:defRPr/>
            </a:pPr>
            <a:endParaRPr lang="de-DE" dirty="0"/>
          </a:p>
        </p:txBody>
      </p:sp>
      <p:sp>
        <p:nvSpPr>
          <p:cNvPr id="6" name="Rechteck 5">
            <a:extLst>
              <a:ext uri="{FF2B5EF4-FFF2-40B4-BE49-F238E27FC236}">
                <a16:creationId xmlns:a16="http://schemas.microsoft.com/office/drawing/2014/main" id="{DC7F663C-D86E-4BD6-A02C-D8D8B2377749}"/>
              </a:ext>
            </a:extLst>
          </p:cNvPr>
          <p:cNvSpPr/>
          <p:nvPr/>
        </p:nvSpPr>
        <p:spPr>
          <a:xfrm>
            <a:off x="772614" y="6165080"/>
            <a:ext cx="6264696" cy="349263"/>
          </a:xfrm>
          <a:prstGeom prst="rect">
            <a:avLst/>
          </a:prstGeom>
        </p:spPr>
        <p:txBody>
          <a:bodyPr wrap="square">
            <a:spAutoFit/>
          </a:bodyPr>
          <a:lstStyle/>
          <a:p>
            <a:pPr>
              <a:lnSpc>
                <a:spcPct val="107000"/>
              </a:lnSpc>
              <a:spcAft>
                <a:spcPts val="800"/>
              </a:spcAft>
            </a:pPr>
            <a:r>
              <a:rPr lang="de-DE" sz="800" i="1" dirty="0">
                <a:solidFill>
                  <a:srgbClr val="000000"/>
                </a:solidFill>
                <a:ea typeface="Times New Roman" panose="02020603050405020304" pitchFamily="18" charset="0"/>
                <a:cs typeface="Times New Roman" panose="02020603050405020304" pitchFamily="18" charset="0"/>
              </a:rPr>
              <a:t>UB Frankfurt - Abt. Lernorte und Wissenschaftsunterstützung (LWU) - DH 2024. Dieses Werk ist unter der </a:t>
            </a:r>
            <a:r>
              <a:rPr lang="de-DE" sz="800" i="1" u="sng" dirty="0">
                <a:solidFill>
                  <a:srgbClr val="0000FF"/>
                </a:solidFill>
                <a:ea typeface="Times New Roman" panose="02020603050405020304" pitchFamily="18" charset="0"/>
                <a:cs typeface="Times New Roman" panose="02020603050405020304" pitchFamily="18" charset="0"/>
                <a:hlinkClick r:id="rId2"/>
              </a:rPr>
              <a:t>Creative Commons-Lizenz - CC BY - 4.0 International</a:t>
            </a:r>
            <a:r>
              <a:rPr lang="de-DE" sz="800" i="1" dirty="0">
                <a:solidFill>
                  <a:srgbClr val="000000"/>
                </a:solidFill>
                <a:ea typeface="Times New Roman" panose="02020603050405020304" pitchFamily="18" charset="0"/>
                <a:cs typeface="Times New Roman" panose="02020603050405020304" pitchFamily="18" charset="0"/>
              </a:rPr>
              <a:t> lizenziert.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
            <a:extLst>
              <a:ext uri="{FF2B5EF4-FFF2-40B4-BE49-F238E27FC236}">
                <a16:creationId xmlns:a16="http://schemas.microsoft.com/office/drawing/2014/main" id="{A23DC534-FFCF-45BC-A999-3BDA605E4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6226117"/>
            <a:ext cx="576064" cy="202931"/>
          </a:xfrm>
          <a:prstGeom prst="rect">
            <a:avLst/>
          </a:prstGeom>
        </p:spPr>
      </p:pic>
    </p:spTree>
    <p:extLst>
      <p:ext uri="{BB962C8B-B14F-4D97-AF65-F5344CB8AC3E}">
        <p14:creationId xmlns:p14="http://schemas.microsoft.com/office/powerpoint/2010/main" val="1443433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12B7D2-7315-4E68-828A-CF5E93CACA7F}"/>
              </a:ext>
            </a:extLst>
          </p:cNvPr>
          <p:cNvSpPr>
            <a:spLocks noGrp="1"/>
          </p:cNvSpPr>
          <p:nvPr>
            <p:ph type="title"/>
          </p:nvPr>
        </p:nvSpPr>
        <p:spPr/>
        <p:txBody>
          <a:bodyPr/>
          <a:lstStyle/>
          <a:p>
            <a:r>
              <a:rPr lang="de-DE" dirty="0"/>
              <a:t>Der Begriff KI</a:t>
            </a:r>
          </a:p>
        </p:txBody>
      </p:sp>
      <p:sp>
        <p:nvSpPr>
          <p:cNvPr id="3" name="Inhaltsplatzhalter 2">
            <a:extLst>
              <a:ext uri="{FF2B5EF4-FFF2-40B4-BE49-F238E27FC236}">
                <a16:creationId xmlns:a16="http://schemas.microsoft.com/office/drawing/2014/main" id="{CE7982FD-D95C-4CCF-9A3E-4D5E15A94D04}"/>
              </a:ext>
            </a:extLst>
          </p:cNvPr>
          <p:cNvSpPr>
            <a:spLocks noGrp="1"/>
          </p:cNvSpPr>
          <p:nvPr>
            <p:ph idx="1"/>
          </p:nvPr>
        </p:nvSpPr>
        <p:spPr>
          <a:xfrm>
            <a:off x="628650" y="1484785"/>
            <a:ext cx="8119814" cy="4320480"/>
          </a:xfrm>
        </p:spPr>
        <p:txBody>
          <a:bodyPr/>
          <a:lstStyle/>
          <a:p>
            <a:pPr marL="0" marR="0" lvl="0" indent="0" algn="l" defTabSz="914400" rtl="0" eaLnBrk="1" fontAlgn="auto" latinLnBrk="0" hangingPunct="1">
              <a:lnSpc>
                <a:spcPct val="90000"/>
              </a:lnSpc>
              <a:spcBef>
                <a:spcPts val="1000"/>
              </a:spcBef>
              <a:spcAft>
                <a:spcPts val="0"/>
              </a:spcAft>
              <a:buClrTx/>
              <a:buSzTx/>
              <a:tabLst/>
              <a:defRPr/>
            </a:pPr>
            <a:r>
              <a:rPr kumimoji="0" lang="de-DE"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Informatik – KI – maschinelles Lernen – </a:t>
            </a:r>
            <a:r>
              <a:rPr kumimoji="0" lang="de-DE" b="1"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deep</a:t>
            </a:r>
            <a:r>
              <a:rPr kumimoji="0" lang="de-DE"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de-DE" b="1"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learning</a:t>
            </a:r>
            <a:endParaRPr kumimoji="0" lang="de-DE"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tabLst/>
              <a:defRPr/>
            </a:pP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KI umfasst als Oberbegriff alle Arten von Künstlicher Intelligenz:</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lang="de-DE" dirty="0">
              <a:solidFill>
                <a:prstClr val="black"/>
              </a:solidFill>
              <a:ea typeface="Calibri" panose="020F0502020204030204" pitchFamily="34" charset="0"/>
              <a:cs typeface="Times New Roman" panose="02020603050405020304" pitchFamily="18" charset="0"/>
            </a:endParaRPr>
          </a:p>
          <a:p>
            <a:pPr marL="630238" lvl="2" indent="-285750" eaLnBrk="1" fontAlgn="auto" hangingPunct="1">
              <a:lnSpc>
                <a:spcPct val="90000"/>
              </a:lnSpc>
              <a:spcBef>
                <a:spcPts val="1000"/>
              </a:spcBef>
              <a:spcAft>
                <a:spcPts val="0"/>
              </a:spcAft>
              <a:buSzTx/>
              <a:buFont typeface="Wingdings" panose="05000000000000000000" pitchFamily="2" charset="2"/>
              <a:buChar char="Ø"/>
              <a:defRPr/>
            </a:pP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Schwache KI</a:t>
            </a:r>
          </a:p>
          <a:p>
            <a:pPr marL="630238" lvl="2" indent="-285750" eaLnBrk="1" fontAlgn="auto" hangingPunct="1">
              <a:lnSpc>
                <a:spcPct val="90000"/>
              </a:lnSpc>
              <a:spcBef>
                <a:spcPts val="1000"/>
              </a:spcBef>
              <a:spcAft>
                <a:spcPts val="0"/>
              </a:spcAft>
              <a:buSzTx/>
              <a:buFont typeface="Wingdings" panose="05000000000000000000" pitchFamily="2" charset="2"/>
              <a:buChar char="Ø"/>
              <a:defRPr/>
            </a:pPr>
            <a:r>
              <a:rPr lang="de-DE" dirty="0">
                <a:solidFill>
                  <a:prstClr val="black"/>
                </a:solidFill>
                <a:ea typeface="Calibri" panose="020F0502020204030204" pitchFamily="34" charset="0"/>
                <a:cs typeface="Times New Roman" panose="02020603050405020304" pitchFamily="18" charset="0"/>
              </a:rPr>
              <a:t>Starke KI</a:t>
            </a:r>
          </a:p>
          <a:p>
            <a:pPr marL="630238" lvl="2" indent="-285750" eaLnBrk="1" fontAlgn="auto" hangingPunct="1">
              <a:lnSpc>
                <a:spcPct val="90000"/>
              </a:lnSpc>
              <a:spcBef>
                <a:spcPts val="1000"/>
              </a:spcBef>
              <a:spcAft>
                <a:spcPts val="0"/>
              </a:spcAft>
              <a:buSzTx/>
              <a:buFont typeface="Wingdings" panose="05000000000000000000" pitchFamily="2" charset="2"/>
              <a:buChar char="Ø"/>
              <a:defRPr/>
            </a:pP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Künstliche Superintelligenz</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de-DE" dirty="0">
              <a:solidFill>
                <a:prstClr val="black"/>
              </a:solidFill>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Es wird aufgrund des Lernverfahrens unterschieden in: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lang="de-DE" dirty="0">
              <a:solidFill>
                <a:prstClr val="black"/>
              </a:solidFill>
              <a:ea typeface="Calibri" panose="020F0502020204030204" pitchFamily="34" charset="0"/>
              <a:cs typeface="Times New Roman" panose="02020603050405020304" pitchFamily="18" charset="0"/>
            </a:endParaRPr>
          </a:p>
          <a:p>
            <a:pPr marL="630238" lvl="2" indent="-285750" eaLnBrk="1" fontAlgn="auto" hangingPunct="1">
              <a:lnSpc>
                <a:spcPct val="90000"/>
              </a:lnSpc>
              <a:spcBef>
                <a:spcPts val="1000"/>
              </a:spcBef>
              <a:spcAft>
                <a:spcPts val="0"/>
              </a:spcAft>
              <a:buSzTx/>
              <a:buFont typeface="Wingdings" panose="05000000000000000000" pitchFamily="2" charset="2"/>
              <a:buChar char="Ø"/>
              <a:defRPr/>
            </a:pPr>
            <a:r>
              <a:rPr kumimoji="0" lang="de-DE"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Diskriminative</a:t>
            </a: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KI</a:t>
            </a:r>
          </a:p>
          <a:p>
            <a:pPr marL="630238" lvl="2" indent="-285750" eaLnBrk="1" fontAlgn="auto" hangingPunct="1">
              <a:lnSpc>
                <a:spcPct val="90000"/>
              </a:lnSpc>
              <a:spcBef>
                <a:spcPts val="1000"/>
              </a:spcBef>
              <a:spcAft>
                <a:spcPts val="0"/>
              </a:spcAft>
              <a:buSzTx/>
              <a:buFont typeface="Wingdings" panose="05000000000000000000" pitchFamily="2" charset="2"/>
              <a:buChar char="Ø"/>
              <a:defRPr/>
            </a:pPr>
            <a:r>
              <a:rPr lang="de-DE" dirty="0">
                <a:solidFill>
                  <a:prstClr val="black"/>
                </a:solidFill>
                <a:ea typeface="Calibri" panose="020F0502020204030204" pitchFamily="34" charset="0"/>
                <a:cs typeface="Times New Roman" panose="02020603050405020304" pitchFamily="18" charset="0"/>
              </a:rPr>
              <a:t>G</a:t>
            </a:r>
            <a:r>
              <a:rPr kumimoji="0" lang="de-DE"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enerative</a:t>
            </a: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KI</a:t>
            </a:r>
            <a:endParaRPr kumimoji="0" lang="de-DE" b="0" i="0" u="none" strike="noStrike" kern="1200" cap="none" spc="0" normalizeH="0" baseline="0" noProof="0" dirty="0">
              <a:ln>
                <a:noFill/>
              </a:ln>
              <a:solidFill>
                <a:prstClr val="black"/>
              </a:solidFill>
              <a:effectLst/>
              <a:uLnTx/>
              <a:uFillTx/>
            </a:endParaRPr>
          </a:p>
          <a:p>
            <a:endParaRPr lang="de-DE" dirty="0"/>
          </a:p>
        </p:txBody>
      </p:sp>
      <p:sp>
        <p:nvSpPr>
          <p:cNvPr id="4" name="Fußzeilenplatzhalter 3">
            <a:extLst>
              <a:ext uri="{FF2B5EF4-FFF2-40B4-BE49-F238E27FC236}">
                <a16:creationId xmlns:a16="http://schemas.microsoft.com/office/drawing/2014/main" id="{68A7E7EB-5518-4DC7-94F5-CD3A643760DD}"/>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330373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AA0E15-AA4E-40A0-94B9-68B66924D080}"/>
              </a:ext>
            </a:extLst>
          </p:cNvPr>
          <p:cNvSpPr>
            <a:spLocks noGrp="1"/>
          </p:cNvSpPr>
          <p:nvPr>
            <p:ph type="title"/>
          </p:nvPr>
        </p:nvSpPr>
        <p:spPr/>
        <p:txBody>
          <a:bodyPr/>
          <a:lstStyle/>
          <a:p>
            <a:r>
              <a:rPr lang="de-DE" dirty="0" err="1"/>
              <a:t>Diskriminative</a:t>
            </a:r>
            <a:r>
              <a:rPr lang="de-DE" dirty="0"/>
              <a:t> KI</a:t>
            </a:r>
          </a:p>
        </p:txBody>
      </p:sp>
      <p:sp>
        <p:nvSpPr>
          <p:cNvPr id="3" name="Inhaltsplatzhalter 2">
            <a:extLst>
              <a:ext uri="{FF2B5EF4-FFF2-40B4-BE49-F238E27FC236}">
                <a16:creationId xmlns:a16="http://schemas.microsoft.com/office/drawing/2014/main" id="{447492C2-5C83-4E2E-95B2-B11BD2814D26}"/>
              </a:ext>
            </a:extLst>
          </p:cNvPr>
          <p:cNvSpPr>
            <a:spLocks noGrp="1"/>
          </p:cNvSpPr>
          <p:nvPr>
            <p:ph idx="1"/>
          </p:nvPr>
        </p:nvSpPr>
        <p:spPr>
          <a:xfrm>
            <a:off x="628650" y="1484785"/>
            <a:ext cx="8119814" cy="360040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b="0"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de-DE" dirty="0">
              <a:solidFill>
                <a:prstClr val="black"/>
              </a:solidFill>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Wird von menschlichem Supervisor trainiert</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Bestehende Datensätze werden beschrieben, um sie dann auszuwerten und zu interpretieren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Unterschiede zwischen zwei oder mehreren Objekten werden erkannt</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Erzeugt keine neuen Inhalte</a:t>
            </a:r>
          </a:p>
          <a:p>
            <a:endParaRPr lang="de-DE" dirty="0"/>
          </a:p>
        </p:txBody>
      </p:sp>
      <p:sp>
        <p:nvSpPr>
          <p:cNvPr id="4" name="Fußzeilenplatzhalter 3">
            <a:extLst>
              <a:ext uri="{FF2B5EF4-FFF2-40B4-BE49-F238E27FC236}">
                <a16:creationId xmlns:a16="http://schemas.microsoft.com/office/drawing/2014/main" id="{A234BA62-3D04-421D-9906-F1C82B277673}"/>
              </a:ext>
            </a:extLst>
          </p:cNvPr>
          <p:cNvSpPr>
            <a:spLocks noGrp="1"/>
          </p:cNvSpPr>
          <p:nvPr>
            <p:ph type="ftr" sz="quarter" idx="10"/>
          </p:nvPr>
        </p:nvSpPr>
        <p:spPr/>
        <p:txBody>
          <a:bodyPr/>
          <a:lstStyle/>
          <a:p>
            <a:pPr algn="r">
              <a:defRPr/>
            </a:pPr>
            <a:r>
              <a:rPr lang="de-DE"/>
              <a:t>UB Frankfurt - Abt. Lernorte und Wissenschaftsunterstützung (LWU) - DH  </a:t>
            </a:r>
          </a:p>
        </p:txBody>
      </p:sp>
    </p:spTree>
    <p:extLst>
      <p:ext uri="{BB962C8B-B14F-4D97-AF65-F5344CB8AC3E}">
        <p14:creationId xmlns:p14="http://schemas.microsoft.com/office/powerpoint/2010/main" val="1491451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459597-5D41-4024-ACFA-74296FD245F8}"/>
              </a:ext>
            </a:extLst>
          </p:cNvPr>
          <p:cNvSpPr>
            <a:spLocks noGrp="1"/>
          </p:cNvSpPr>
          <p:nvPr>
            <p:ph type="title"/>
          </p:nvPr>
        </p:nvSpPr>
        <p:spPr/>
        <p:txBody>
          <a:bodyPr/>
          <a:lstStyle/>
          <a:p>
            <a:r>
              <a:rPr lang="de-DE" dirty="0"/>
              <a:t>Generative KI</a:t>
            </a:r>
          </a:p>
        </p:txBody>
      </p:sp>
      <p:sp>
        <p:nvSpPr>
          <p:cNvPr id="3" name="Inhaltsplatzhalter 2">
            <a:extLst>
              <a:ext uri="{FF2B5EF4-FFF2-40B4-BE49-F238E27FC236}">
                <a16:creationId xmlns:a16="http://schemas.microsoft.com/office/drawing/2014/main" id="{BEDD38EB-7F2B-4C0F-86AC-AC677286C42A}"/>
              </a:ext>
            </a:extLst>
          </p:cNvPr>
          <p:cNvSpPr>
            <a:spLocks noGrp="1"/>
          </p:cNvSpPr>
          <p:nvPr>
            <p:ph idx="1"/>
          </p:nvPr>
        </p:nvSpPr>
        <p:spPr>
          <a:xfrm>
            <a:off x="628650" y="1484785"/>
            <a:ext cx="8119814" cy="396044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Generiert Texte, Bilder, Programmcodes</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Lernt selbständig aus Trainingsdaten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Erzeugt aus den erlernten Wahrscheinlichkeitsverteilungen neue Datenpunkte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endParaRPr lang="de-DE" dirty="0"/>
          </a:p>
        </p:txBody>
      </p:sp>
      <p:sp>
        <p:nvSpPr>
          <p:cNvPr id="4" name="Fußzeilenplatzhalter 3">
            <a:extLst>
              <a:ext uri="{FF2B5EF4-FFF2-40B4-BE49-F238E27FC236}">
                <a16:creationId xmlns:a16="http://schemas.microsoft.com/office/drawing/2014/main" id="{FC9E2882-97BE-4462-AE10-A84348F15C4F}"/>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2409033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4F13BA-E0E1-44B1-A577-C909C2C1999C}"/>
              </a:ext>
            </a:extLst>
          </p:cNvPr>
          <p:cNvSpPr>
            <a:spLocks noGrp="1"/>
          </p:cNvSpPr>
          <p:nvPr>
            <p:ph type="title"/>
          </p:nvPr>
        </p:nvSpPr>
        <p:spPr/>
        <p:txBody>
          <a:bodyPr/>
          <a:lstStyle/>
          <a:p>
            <a:r>
              <a:rPr lang="de-DE" dirty="0"/>
              <a:t>Was ist ein Algorithmus?</a:t>
            </a:r>
          </a:p>
        </p:txBody>
      </p:sp>
      <p:sp>
        <p:nvSpPr>
          <p:cNvPr id="3" name="Inhaltsplatzhalter 2">
            <a:extLst>
              <a:ext uri="{FF2B5EF4-FFF2-40B4-BE49-F238E27FC236}">
                <a16:creationId xmlns:a16="http://schemas.microsoft.com/office/drawing/2014/main" id="{83561C88-A885-438B-AE3B-326124FE1598}"/>
              </a:ext>
            </a:extLst>
          </p:cNvPr>
          <p:cNvSpPr>
            <a:spLocks noGrp="1"/>
          </p:cNvSpPr>
          <p:nvPr>
            <p:ph idx="1"/>
          </p:nvPr>
        </p:nvSpPr>
        <p:spPr>
          <a:xfrm>
            <a:off x="637442" y="1415827"/>
            <a:ext cx="8119814" cy="4893493"/>
          </a:xfrm>
        </p:spPr>
        <p:txBody>
          <a:bodyPr/>
          <a:lstStyle/>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Grundsätzlich handelt es sich bei einem Algorithmus um eine formal festgelegte Vorgehensweise, nach der eine definierte Aufgabe gemäß einem strukturierten Schema gelöst wird. In der Regel gibt es dabei einen Eingabewert, der in einen Ausgabewert umgeformt </a:t>
            </a:r>
            <a:r>
              <a:rPr kumimoji="0" lang="de-DE" b="0" i="0" u="none" strike="noStrike" kern="1200" cap="none" spc="0" normalizeH="0" baseline="0" noProof="0">
                <a:ln>
                  <a:noFill/>
                </a:ln>
                <a:solidFill>
                  <a:prstClr val="black"/>
                </a:solidFill>
                <a:effectLst/>
                <a:uLnTx/>
                <a:uFillTx/>
              </a:rPr>
              <a:t>wird.</a:t>
            </a:r>
            <a:endParaRPr kumimoji="0" lang="de-DE" b="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Algorithmen besitzen die folgenden charakteristischen Eigenschaften: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de-DE" sz="800" b="0"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90000"/>
              </a:lnSpc>
              <a:spcBef>
                <a:spcPts val="1000"/>
              </a:spcBef>
              <a:spcAft>
                <a:spcPts val="0"/>
              </a:spcAft>
              <a:buClrTx/>
              <a:buSzTx/>
              <a:buFont typeface="+mj-lt"/>
              <a:buAutoNum type="arabicPeriod"/>
              <a:tabLst/>
              <a:defRPr/>
            </a:pPr>
            <a:r>
              <a:rPr kumimoji="0" lang="de-DE" b="1" i="0" u="none" strike="noStrike" kern="1200" cap="none" spc="0" normalizeH="0" baseline="0" noProof="0" dirty="0">
                <a:ln>
                  <a:noFill/>
                </a:ln>
                <a:solidFill>
                  <a:prstClr val="black"/>
                </a:solidFill>
                <a:effectLst/>
                <a:uLnTx/>
                <a:uFillTx/>
              </a:rPr>
              <a:t>Eindeutigkeit:</a:t>
            </a:r>
            <a:r>
              <a:rPr kumimoji="0" lang="de-DE" b="0" i="0" u="none" strike="noStrike" kern="1200" cap="none" spc="0" normalizeH="0" baseline="0" noProof="0" dirty="0">
                <a:ln>
                  <a:noFill/>
                </a:ln>
                <a:solidFill>
                  <a:prstClr val="black"/>
                </a:solidFill>
                <a:effectLst/>
                <a:uLnTx/>
                <a:uFillTx/>
              </a:rPr>
              <a:t> ein Algorithmus darf keine widersprüchliche Beschreibung haben. Diese muss eindeutig sein.</a:t>
            </a:r>
          </a:p>
          <a:p>
            <a:pPr marL="228600" marR="0" lvl="0" indent="-228600" algn="l" defTabSz="914400" rtl="0" eaLnBrk="1" fontAlgn="auto" latinLnBrk="0" hangingPunct="1">
              <a:lnSpc>
                <a:spcPct val="90000"/>
              </a:lnSpc>
              <a:spcBef>
                <a:spcPts val="1000"/>
              </a:spcBef>
              <a:spcAft>
                <a:spcPts val="0"/>
              </a:spcAft>
              <a:buClrTx/>
              <a:buSzTx/>
              <a:buFont typeface="+mj-lt"/>
              <a:buAutoNum type="arabicPeriod"/>
              <a:tabLst/>
              <a:defRPr/>
            </a:pPr>
            <a:r>
              <a:rPr kumimoji="0" lang="de-DE" b="1" i="0" u="none" strike="noStrike" kern="1200" cap="none" spc="0" normalizeH="0" baseline="0" noProof="0" dirty="0">
                <a:ln>
                  <a:noFill/>
                </a:ln>
                <a:solidFill>
                  <a:prstClr val="black"/>
                </a:solidFill>
                <a:effectLst/>
                <a:uLnTx/>
                <a:uFillTx/>
              </a:rPr>
              <a:t>Ausführbarkeit:</a:t>
            </a:r>
            <a:r>
              <a:rPr kumimoji="0" lang="de-DE" b="0" i="0" u="none" strike="noStrike" kern="1200" cap="none" spc="0" normalizeH="0" baseline="0" noProof="0" dirty="0">
                <a:ln>
                  <a:noFill/>
                </a:ln>
                <a:solidFill>
                  <a:prstClr val="black"/>
                </a:solidFill>
                <a:effectLst/>
                <a:uLnTx/>
                <a:uFillTx/>
              </a:rPr>
              <a:t> jeder Einzelschritt muss ausführbar sein.</a:t>
            </a:r>
          </a:p>
          <a:p>
            <a:pPr marL="228600" marR="0" lvl="0" indent="-228600" algn="l" defTabSz="914400" rtl="0" eaLnBrk="1" fontAlgn="auto" latinLnBrk="0" hangingPunct="1">
              <a:lnSpc>
                <a:spcPct val="90000"/>
              </a:lnSpc>
              <a:spcBef>
                <a:spcPts val="1000"/>
              </a:spcBef>
              <a:spcAft>
                <a:spcPts val="0"/>
              </a:spcAft>
              <a:buClrTx/>
              <a:buSzTx/>
              <a:buFont typeface="+mj-lt"/>
              <a:buAutoNum type="arabicPeriod"/>
              <a:tabLst/>
              <a:defRPr/>
            </a:pPr>
            <a:r>
              <a:rPr kumimoji="0" lang="de-DE" b="1" i="0" u="none" strike="noStrike" kern="1200" cap="none" spc="0" normalizeH="0" baseline="0" noProof="0" dirty="0" err="1">
                <a:ln>
                  <a:noFill/>
                </a:ln>
                <a:solidFill>
                  <a:prstClr val="black"/>
                </a:solidFill>
                <a:effectLst/>
                <a:uLnTx/>
                <a:uFillTx/>
              </a:rPr>
              <a:t>Finitheit</a:t>
            </a:r>
            <a:r>
              <a:rPr kumimoji="0" lang="de-DE" b="1" i="0" u="none" strike="noStrike" kern="1200" cap="none" spc="0" normalizeH="0" baseline="0" noProof="0" dirty="0">
                <a:ln>
                  <a:noFill/>
                </a:ln>
                <a:solidFill>
                  <a:prstClr val="black"/>
                </a:solidFill>
                <a:effectLst/>
                <a:uLnTx/>
                <a:uFillTx/>
              </a:rPr>
              <a:t> (= Endlichkeit):</a:t>
            </a:r>
            <a:r>
              <a:rPr kumimoji="0" lang="de-DE" b="0" i="0" u="none" strike="noStrike" kern="1200" cap="none" spc="0" normalizeH="0" baseline="0" noProof="0" dirty="0">
                <a:ln>
                  <a:noFill/>
                </a:ln>
                <a:solidFill>
                  <a:prstClr val="black"/>
                </a:solidFill>
                <a:effectLst/>
                <a:uLnTx/>
                <a:uFillTx/>
              </a:rPr>
              <a:t> die Beschreibung des Algorithmus muss endlich sein.</a:t>
            </a:r>
          </a:p>
          <a:p>
            <a:pPr marL="228600" marR="0" lvl="0" indent="-228600" algn="l" defTabSz="914400" rtl="0" eaLnBrk="1" fontAlgn="auto" latinLnBrk="0" hangingPunct="1">
              <a:lnSpc>
                <a:spcPct val="90000"/>
              </a:lnSpc>
              <a:spcBef>
                <a:spcPts val="1000"/>
              </a:spcBef>
              <a:spcAft>
                <a:spcPts val="0"/>
              </a:spcAft>
              <a:buClrTx/>
              <a:buSzTx/>
              <a:buFont typeface="+mj-lt"/>
              <a:buAutoNum type="arabicPeriod"/>
              <a:tabLst/>
              <a:defRPr/>
            </a:pPr>
            <a:r>
              <a:rPr kumimoji="0" lang="de-DE" b="1" i="0" u="none" strike="noStrike" kern="1200" cap="none" spc="0" normalizeH="0" baseline="0" noProof="0" dirty="0">
                <a:ln>
                  <a:noFill/>
                </a:ln>
                <a:solidFill>
                  <a:prstClr val="black"/>
                </a:solidFill>
                <a:effectLst/>
                <a:uLnTx/>
                <a:uFillTx/>
              </a:rPr>
              <a:t>Terminierung:</a:t>
            </a:r>
            <a:r>
              <a:rPr kumimoji="0" lang="de-DE" b="0" i="0" u="none" strike="noStrike" kern="1200" cap="none" spc="0" normalizeH="0" baseline="0" noProof="0" dirty="0">
                <a:ln>
                  <a:noFill/>
                </a:ln>
                <a:solidFill>
                  <a:prstClr val="black"/>
                </a:solidFill>
                <a:effectLst/>
                <a:uLnTx/>
                <a:uFillTx/>
              </a:rPr>
              <a:t> nach endlich vielen Schritten muss der Algorithmus enden und ein Ergebnis liefern.</a:t>
            </a:r>
          </a:p>
          <a:p>
            <a:pPr marL="228600" marR="0" lvl="0" indent="-228600" algn="l" defTabSz="914400" rtl="0" eaLnBrk="1" fontAlgn="auto" latinLnBrk="0" hangingPunct="1">
              <a:lnSpc>
                <a:spcPct val="90000"/>
              </a:lnSpc>
              <a:spcBef>
                <a:spcPts val="1000"/>
              </a:spcBef>
              <a:spcAft>
                <a:spcPts val="0"/>
              </a:spcAft>
              <a:buClrTx/>
              <a:buSzTx/>
              <a:buFont typeface="+mj-lt"/>
              <a:buAutoNum type="arabicPeriod"/>
              <a:tabLst/>
              <a:defRPr/>
            </a:pPr>
            <a:r>
              <a:rPr kumimoji="0" lang="de-DE" b="1" i="0" u="none" strike="noStrike" kern="1200" cap="none" spc="0" normalizeH="0" baseline="0" noProof="0" dirty="0">
                <a:ln>
                  <a:noFill/>
                </a:ln>
                <a:solidFill>
                  <a:prstClr val="black"/>
                </a:solidFill>
                <a:effectLst/>
                <a:uLnTx/>
                <a:uFillTx/>
              </a:rPr>
              <a:t>Determiniertheit:</a:t>
            </a:r>
            <a:r>
              <a:rPr kumimoji="0" lang="de-DE" b="0" i="0" u="none" strike="noStrike" kern="1200" cap="none" spc="0" normalizeH="0" baseline="0" noProof="0" dirty="0">
                <a:ln>
                  <a:noFill/>
                </a:ln>
                <a:solidFill>
                  <a:prstClr val="black"/>
                </a:solidFill>
                <a:effectLst/>
                <a:uLnTx/>
                <a:uFillTx/>
              </a:rPr>
              <a:t> der Algorithmus muss bei gleichen Voraussetzungen stets das gleiche Ergebnis liefern.</a:t>
            </a:r>
          </a:p>
          <a:p>
            <a:pPr marL="228600" marR="0" lvl="0" indent="-228600" algn="l" defTabSz="914400" rtl="0" eaLnBrk="1" fontAlgn="auto" latinLnBrk="0" hangingPunct="1">
              <a:lnSpc>
                <a:spcPct val="90000"/>
              </a:lnSpc>
              <a:spcBef>
                <a:spcPts val="1000"/>
              </a:spcBef>
              <a:spcAft>
                <a:spcPts val="0"/>
              </a:spcAft>
              <a:buClrTx/>
              <a:buSzTx/>
              <a:buFont typeface="+mj-lt"/>
              <a:buAutoNum type="arabicPeriod"/>
              <a:tabLst/>
              <a:defRPr/>
            </a:pPr>
            <a:r>
              <a:rPr kumimoji="0" lang="de-DE" b="1" i="0" u="none" strike="noStrike" kern="1200" cap="none" spc="0" normalizeH="0" baseline="0" noProof="0" dirty="0">
                <a:ln>
                  <a:noFill/>
                </a:ln>
                <a:solidFill>
                  <a:prstClr val="black"/>
                </a:solidFill>
                <a:effectLst/>
                <a:uLnTx/>
                <a:uFillTx/>
              </a:rPr>
              <a:t>Determinismus:</a:t>
            </a:r>
            <a:r>
              <a:rPr kumimoji="0" lang="de-DE" b="0" i="0" u="none" strike="noStrike" kern="1200" cap="none" spc="0" normalizeH="0" baseline="0" noProof="0" dirty="0">
                <a:ln>
                  <a:noFill/>
                </a:ln>
                <a:solidFill>
                  <a:prstClr val="black"/>
                </a:solidFill>
                <a:effectLst/>
                <a:uLnTx/>
                <a:uFillTx/>
              </a:rPr>
              <a:t> zu jedem Zeitpunkt der Ausführung besteht höchstens eine Möglichkeit der Fortsetzung. Der Folgeschritt ist also eindeutig bestimmt.</a:t>
            </a:r>
          </a:p>
          <a:p>
            <a:endParaRPr lang="de-DE" dirty="0"/>
          </a:p>
        </p:txBody>
      </p:sp>
      <p:sp>
        <p:nvSpPr>
          <p:cNvPr id="4" name="Fußzeilenplatzhalter 3">
            <a:extLst>
              <a:ext uri="{FF2B5EF4-FFF2-40B4-BE49-F238E27FC236}">
                <a16:creationId xmlns:a16="http://schemas.microsoft.com/office/drawing/2014/main" id="{D79A16D1-74D3-434B-A91D-9F97ED0EF299}"/>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1101862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AF77BD-8645-40DA-AF40-01E567888892}"/>
              </a:ext>
            </a:extLst>
          </p:cNvPr>
          <p:cNvSpPr>
            <a:spLocks noGrp="1"/>
          </p:cNvSpPr>
          <p:nvPr>
            <p:ph type="title"/>
          </p:nvPr>
        </p:nvSpPr>
        <p:spPr/>
        <p:txBody>
          <a:bodyPr/>
          <a:lstStyle/>
          <a:p>
            <a:r>
              <a:rPr lang="de-DE" dirty="0"/>
              <a:t>Künstliche neuronale Netze</a:t>
            </a:r>
          </a:p>
        </p:txBody>
      </p:sp>
      <p:sp>
        <p:nvSpPr>
          <p:cNvPr id="3" name="Inhaltsplatzhalter 2">
            <a:extLst>
              <a:ext uri="{FF2B5EF4-FFF2-40B4-BE49-F238E27FC236}">
                <a16:creationId xmlns:a16="http://schemas.microsoft.com/office/drawing/2014/main" id="{20F70AED-3BD0-4EA5-AD34-E72247202701}"/>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de-DE" dirty="0">
              <a:solidFill>
                <a:prstClr val="black"/>
              </a:solidFill>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Bestehen aus Neuronen, auch Units oder Knoten genannt. Sie können Informationen von außen oder von anderen Neuronen aufnehmen und modifiziert an andere Neuronen weiterleiten oder als Endergebnis ausgeben.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de-DE"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Die verschiedenen Neuronen sind untereinander über die so genannten Kanten verbunden. Damit kann der Output eines Neurons zum Input des nächsten Neurons werden. Je nach Stärke und Bedeutung der Verbindung hat die Kante eine bestimmte Gewichtung. Je stärker die Gewichtung, desto größeren Einfluss kann ein Neuron über die Verbindung auf ein anderes Neuron ausüben.</a:t>
            </a:r>
          </a:p>
          <a:p>
            <a:endParaRPr lang="de-DE" dirty="0"/>
          </a:p>
        </p:txBody>
      </p:sp>
      <p:sp>
        <p:nvSpPr>
          <p:cNvPr id="4" name="Fußzeilenplatzhalter 3">
            <a:extLst>
              <a:ext uri="{FF2B5EF4-FFF2-40B4-BE49-F238E27FC236}">
                <a16:creationId xmlns:a16="http://schemas.microsoft.com/office/drawing/2014/main" id="{06149EBE-3934-4DB1-9900-C8B35380B4D7}"/>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517061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6287EB-25A9-450C-B358-DD4A75ED8066}"/>
              </a:ext>
            </a:extLst>
          </p:cNvPr>
          <p:cNvSpPr>
            <a:spLocks noGrp="1"/>
          </p:cNvSpPr>
          <p:nvPr>
            <p:ph type="ftr" sz="quarter" idx="10"/>
          </p:nvPr>
        </p:nvSpPr>
        <p:spPr/>
        <p:txBody>
          <a:bodyPr/>
          <a:lstStyle/>
          <a:p>
            <a:pPr algn="r">
              <a:defRPr/>
            </a:pPr>
            <a:r>
              <a:rPr lang="de-DE" dirty="0"/>
              <a:t>UB Frankfurt - Abt. Lernorte und Wissenschaftsunterstützung (LWU) - DH  </a:t>
            </a:r>
          </a:p>
        </p:txBody>
      </p:sp>
      <p:pic>
        <p:nvPicPr>
          <p:cNvPr id="4" name="Grafik 3">
            <a:extLst>
              <a:ext uri="{FF2B5EF4-FFF2-40B4-BE49-F238E27FC236}">
                <a16:creationId xmlns:a16="http://schemas.microsoft.com/office/drawing/2014/main" id="{189B9C85-C097-46C1-982A-F67BFE14E778}"/>
              </a:ext>
            </a:extLst>
          </p:cNvPr>
          <p:cNvPicPr>
            <a:picLocks noChangeAspect="1"/>
          </p:cNvPicPr>
          <p:nvPr/>
        </p:nvPicPr>
        <p:blipFill>
          <a:blip r:embed="rId2"/>
          <a:stretch>
            <a:fillRect/>
          </a:stretch>
        </p:blipFill>
        <p:spPr>
          <a:xfrm>
            <a:off x="1043607" y="1418038"/>
            <a:ext cx="6813329" cy="3883170"/>
          </a:xfrm>
          <a:prstGeom prst="rect">
            <a:avLst/>
          </a:prstGeom>
        </p:spPr>
      </p:pic>
    </p:spTree>
    <p:extLst>
      <p:ext uri="{BB962C8B-B14F-4D97-AF65-F5344CB8AC3E}">
        <p14:creationId xmlns:p14="http://schemas.microsoft.com/office/powerpoint/2010/main" val="1403272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BA50C-D15B-4378-8DB2-40DE37E9F471}"/>
              </a:ext>
            </a:extLst>
          </p:cNvPr>
          <p:cNvSpPr>
            <a:spLocks noGrp="1"/>
          </p:cNvSpPr>
          <p:nvPr>
            <p:ph type="title"/>
          </p:nvPr>
        </p:nvSpPr>
        <p:spPr/>
        <p:txBody>
          <a:bodyPr/>
          <a:lstStyle/>
          <a:p>
            <a:r>
              <a:rPr lang="de-DE" dirty="0"/>
              <a:t>Deep Learning</a:t>
            </a:r>
          </a:p>
        </p:txBody>
      </p:sp>
      <p:sp>
        <p:nvSpPr>
          <p:cNvPr id="3" name="Inhaltsplatzhalter 2">
            <a:extLst>
              <a:ext uri="{FF2B5EF4-FFF2-40B4-BE49-F238E27FC236}">
                <a16:creationId xmlns:a16="http://schemas.microsoft.com/office/drawing/2014/main" id="{EA3C1AD1-9B33-4AFA-85B7-F9CF3B2B0684}"/>
              </a:ext>
            </a:extLst>
          </p:cNvPr>
          <p:cNvSpPr>
            <a:spLocks noGrp="1"/>
          </p:cNvSpPr>
          <p:nvPr>
            <p:ph idx="1"/>
          </p:nvPr>
        </p:nvSpPr>
        <p:spPr>
          <a:xfrm>
            <a:off x="637442" y="1556792"/>
            <a:ext cx="8119814" cy="4176464"/>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b="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Auf Basis vorhandener Informationen und des neuronalen Netzes kann das System das Erlernte immer wieder mit neuen Inhalten verknüpfen und dadurch erneut lernen.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Daraus resultierend ist die Maschine in der Lage, Prognosen oder Entscheidungen zu treffen und diese zu hinterfragen.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In der Regel greift der Mensch beim eigentlichen Lernvorgang nicht mehr ein.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Deep Learning ist überall dort gut geeignet, wo sich große Datenmengen nach Mustern und Modellen untersuchen lassen.</a:t>
            </a:r>
          </a:p>
          <a:p>
            <a:endParaRPr lang="de-DE" dirty="0"/>
          </a:p>
        </p:txBody>
      </p:sp>
      <p:sp>
        <p:nvSpPr>
          <p:cNvPr id="4" name="Fußzeilenplatzhalter 3">
            <a:extLst>
              <a:ext uri="{FF2B5EF4-FFF2-40B4-BE49-F238E27FC236}">
                <a16:creationId xmlns:a16="http://schemas.microsoft.com/office/drawing/2014/main" id="{58E39B4C-D6E5-46AA-B6FC-D7D8C32C15E0}"/>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139285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B7699-55F5-4AEA-BCAB-4629EC4C58CF}"/>
              </a:ext>
            </a:extLst>
          </p:cNvPr>
          <p:cNvSpPr>
            <a:spLocks noGrp="1"/>
          </p:cNvSpPr>
          <p:nvPr>
            <p:ph type="title"/>
          </p:nvPr>
        </p:nvSpPr>
        <p:spPr/>
        <p:txBody>
          <a:bodyPr/>
          <a:lstStyle/>
          <a:p>
            <a:r>
              <a:rPr lang="de-DE" dirty="0"/>
              <a:t>Large Language Models</a:t>
            </a:r>
          </a:p>
        </p:txBody>
      </p:sp>
      <p:sp>
        <p:nvSpPr>
          <p:cNvPr id="3" name="Inhaltsplatzhalter 2">
            <a:extLst>
              <a:ext uri="{FF2B5EF4-FFF2-40B4-BE49-F238E27FC236}">
                <a16:creationId xmlns:a16="http://schemas.microsoft.com/office/drawing/2014/main" id="{75ECE7C4-FCBF-4713-AEF9-51908EC68811}"/>
              </a:ext>
            </a:extLst>
          </p:cNvPr>
          <p:cNvSpPr>
            <a:spLocks noGrp="1"/>
          </p:cNvSpPr>
          <p:nvPr>
            <p:ph idx="1"/>
          </p:nvPr>
        </p:nvSpPr>
        <p:spPr/>
        <p:txBody>
          <a:bodyPr/>
          <a:lstStyle/>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endParaRPr kumimoji="0" lang="de-DE" b="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107000"/>
              </a:lnSpc>
              <a:spcBef>
                <a:spcPts val="1000"/>
              </a:spcBef>
              <a:spcAft>
                <a:spcPts val="80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können natürliche Sprache verarbeiten, verstehen und generieren:</a:t>
            </a:r>
            <a:endPar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630238" lvl="2" indent="-285750" eaLnBrk="1" fontAlgn="auto" hangingPunct="1">
              <a:lnSpc>
                <a:spcPct val="107000"/>
              </a:lnSpc>
              <a:spcBef>
                <a:spcPts val="1000"/>
              </a:spcBef>
              <a:spcAft>
                <a:spcPts val="800"/>
              </a:spcAft>
              <a:buSzTx/>
              <a:buFont typeface="Wingdings" panose="05000000000000000000" pitchFamily="2" charset="2"/>
              <a:buChar char="Ø"/>
              <a:defRPr/>
            </a:pPr>
            <a:r>
              <a:rPr kumimoji="0" lang="de-DE"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zB</a:t>
            </a: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de-DE"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hlinkClick r:id="rId2"/>
              </a:rPr>
              <a:t>ChatGPT</a:t>
            </a:r>
            <a:endPar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de-DE" b="1"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G</a:t>
            </a: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 generative = etwas Neues wird generiert</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de-DE"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P</a:t>
            </a: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 </a:t>
            </a:r>
            <a:r>
              <a:rPr kumimoji="0" lang="de-DE"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pretrained</a:t>
            </a: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 Trainingsdaten werden eingelesen</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de-DE"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T</a:t>
            </a: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 </a:t>
            </a:r>
            <a:r>
              <a:rPr kumimoji="0" lang="de-DE"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transformer</a:t>
            </a: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 die Trainingsdaten werden ausgewertet</a:t>
            </a:r>
          </a:p>
          <a:p>
            <a:endParaRPr lang="de-DE" dirty="0"/>
          </a:p>
        </p:txBody>
      </p:sp>
      <p:sp>
        <p:nvSpPr>
          <p:cNvPr id="4" name="Fußzeilenplatzhalter 3">
            <a:extLst>
              <a:ext uri="{FF2B5EF4-FFF2-40B4-BE49-F238E27FC236}">
                <a16:creationId xmlns:a16="http://schemas.microsoft.com/office/drawing/2014/main" id="{999B0B79-353A-407D-AD9C-F3704600AF26}"/>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539325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4EB69-34DB-4FFE-9834-0F91FCAD4197}"/>
              </a:ext>
            </a:extLst>
          </p:cNvPr>
          <p:cNvSpPr>
            <a:spLocks noGrp="1"/>
          </p:cNvSpPr>
          <p:nvPr>
            <p:ph type="title"/>
          </p:nvPr>
        </p:nvSpPr>
        <p:spPr/>
        <p:txBody>
          <a:bodyPr/>
          <a:lstStyle/>
          <a:p>
            <a:r>
              <a:rPr lang="de-DE" dirty="0"/>
              <a:t>Large Language Models</a:t>
            </a:r>
          </a:p>
        </p:txBody>
      </p:sp>
      <p:pic>
        <p:nvPicPr>
          <p:cNvPr id="6" name="Inhaltsplatzhalter 5">
            <a:extLst>
              <a:ext uri="{FF2B5EF4-FFF2-40B4-BE49-F238E27FC236}">
                <a16:creationId xmlns:a16="http://schemas.microsoft.com/office/drawing/2014/main" id="{064ECFAD-7EBF-4069-B83E-6CE8A9A9E44E}"/>
              </a:ext>
            </a:extLst>
          </p:cNvPr>
          <p:cNvPicPr>
            <a:picLocks noGrp="1" noChangeAspect="1"/>
          </p:cNvPicPr>
          <p:nvPr>
            <p:ph idx="1"/>
          </p:nvPr>
        </p:nvPicPr>
        <p:blipFill>
          <a:blip r:embed="rId2"/>
          <a:stretch>
            <a:fillRect/>
          </a:stretch>
        </p:blipFill>
        <p:spPr>
          <a:xfrm>
            <a:off x="1082966" y="2506478"/>
            <a:ext cx="7211431" cy="2648320"/>
          </a:xfrm>
        </p:spPr>
      </p:pic>
      <p:sp>
        <p:nvSpPr>
          <p:cNvPr id="4" name="Fußzeilenplatzhalter 3">
            <a:extLst>
              <a:ext uri="{FF2B5EF4-FFF2-40B4-BE49-F238E27FC236}">
                <a16:creationId xmlns:a16="http://schemas.microsoft.com/office/drawing/2014/main" id="{0C34B133-575F-48B7-A6F2-33BB0BB38504}"/>
              </a:ext>
            </a:extLst>
          </p:cNvPr>
          <p:cNvSpPr>
            <a:spLocks noGrp="1"/>
          </p:cNvSpPr>
          <p:nvPr>
            <p:ph type="ftr" sz="quarter" idx="10"/>
          </p:nvPr>
        </p:nvSpPr>
        <p:spPr/>
        <p:txBody>
          <a:bodyPr/>
          <a:lstStyle/>
          <a:p>
            <a:pPr>
              <a:defRPr/>
            </a:pPr>
            <a:r>
              <a:rPr lang="de-DE"/>
              <a:t>UB Frankfurt - Abt. Lernorte und Wissenschaftsunterstützung (LWU) - DH  </a:t>
            </a:r>
          </a:p>
        </p:txBody>
      </p:sp>
    </p:spTree>
    <p:extLst>
      <p:ext uri="{BB962C8B-B14F-4D97-AF65-F5344CB8AC3E}">
        <p14:creationId xmlns:p14="http://schemas.microsoft.com/office/powerpoint/2010/main" val="2334382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26E3B2-EBB8-408A-90CF-F69AF97FE3E8}"/>
              </a:ext>
            </a:extLst>
          </p:cNvPr>
          <p:cNvSpPr>
            <a:spLocks noGrp="1"/>
          </p:cNvSpPr>
          <p:nvPr>
            <p:ph type="title"/>
          </p:nvPr>
        </p:nvSpPr>
        <p:spPr/>
        <p:txBody>
          <a:bodyPr/>
          <a:lstStyle/>
          <a:p>
            <a:r>
              <a:rPr lang="de-DE" dirty="0"/>
              <a:t>Funktionsweise</a:t>
            </a:r>
          </a:p>
        </p:txBody>
      </p:sp>
      <p:sp>
        <p:nvSpPr>
          <p:cNvPr id="3" name="Inhaltsplatzhalter 2">
            <a:extLst>
              <a:ext uri="{FF2B5EF4-FFF2-40B4-BE49-F238E27FC236}">
                <a16:creationId xmlns:a16="http://schemas.microsoft.com/office/drawing/2014/main" id="{B18A8D35-3089-4DDD-839B-6E014656ED69}"/>
              </a:ext>
            </a:extLst>
          </p:cNvPr>
          <p:cNvSpPr>
            <a:spLocks noGrp="1"/>
          </p:cNvSpPr>
          <p:nvPr>
            <p:ph idx="1"/>
          </p:nvPr>
        </p:nvSpPr>
        <p:spPr>
          <a:xfrm>
            <a:off x="628650" y="1484785"/>
            <a:ext cx="8119814" cy="3816424"/>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de-DE" dirty="0">
              <a:solidFill>
                <a:prstClr val="black"/>
              </a:solidFill>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Die Modelle der GPT-Familie verarbeiten Text anhand von Token, d. h. häufigen Zeichenfolgen, die im Text vorkommen.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Die Modelle verstehen die statistischen Beziehungen zwischen diesen Token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zeichnen sich dadurch aus, dass sie das nächste Token in einer Folge von Token produzieren</a:t>
            </a:r>
          </a:p>
          <a:p>
            <a:endParaRPr lang="de-DE" dirty="0"/>
          </a:p>
        </p:txBody>
      </p:sp>
      <p:sp>
        <p:nvSpPr>
          <p:cNvPr id="4" name="Fußzeilenplatzhalter 3">
            <a:extLst>
              <a:ext uri="{FF2B5EF4-FFF2-40B4-BE49-F238E27FC236}">
                <a16:creationId xmlns:a16="http://schemas.microsoft.com/office/drawing/2014/main" id="{D648E83D-E7D5-4B6D-ABF3-FD0231C5A6D6}"/>
              </a:ext>
            </a:extLst>
          </p:cNvPr>
          <p:cNvSpPr>
            <a:spLocks noGrp="1"/>
          </p:cNvSpPr>
          <p:nvPr>
            <p:ph type="ftr" sz="quarter" idx="10"/>
          </p:nvPr>
        </p:nvSpPr>
        <p:spPr/>
        <p:txBody>
          <a:bodyPr/>
          <a:lstStyle/>
          <a:p>
            <a:pPr algn="r">
              <a:defRPr/>
            </a:pPr>
            <a:r>
              <a:rPr lang="de-DE"/>
              <a:t>UB Frankfurt - Abt. Lernorte und Wissenschaftsunterstützung (LWU) - DH  </a:t>
            </a:r>
          </a:p>
        </p:txBody>
      </p:sp>
    </p:spTree>
    <p:extLst>
      <p:ext uri="{BB962C8B-B14F-4D97-AF65-F5344CB8AC3E}">
        <p14:creationId xmlns:p14="http://schemas.microsoft.com/office/powerpoint/2010/main" val="550170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523FB35-9810-4EE9-8BA3-21D66A6EFEC8}"/>
              </a:ext>
            </a:extLst>
          </p:cNvPr>
          <p:cNvSpPr>
            <a:spLocks noGrp="1"/>
          </p:cNvSpPr>
          <p:nvPr>
            <p:ph type="ftr" sz="quarter" idx="10"/>
          </p:nvPr>
        </p:nvSpPr>
        <p:spPr/>
        <p:txBody>
          <a:bodyPr/>
          <a:lstStyle/>
          <a:p>
            <a:pPr algn="r">
              <a:defRPr/>
            </a:pPr>
            <a:r>
              <a:rPr lang="de-DE" dirty="0"/>
              <a:t>UB Frankfurt - Abt. Lernorte und Wissenschaftsunterstützung (LWU) - DH  </a:t>
            </a:r>
          </a:p>
        </p:txBody>
      </p:sp>
      <p:pic>
        <p:nvPicPr>
          <p:cNvPr id="5" name="Grafik 4">
            <a:extLst>
              <a:ext uri="{FF2B5EF4-FFF2-40B4-BE49-F238E27FC236}">
                <a16:creationId xmlns:a16="http://schemas.microsoft.com/office/drawing/2014/main" id="{EBE5E68D-0790-43AD-AC8C-1942DB834143}"/>
              </a:ext>
            </a:extLst>
          </p:cNvPr>
          <p:cNvPicPr>
            <a:picLocks noChangeAspect="1"/>
          </p:cNvPicPr>
          <p:nvPr/>
        </p:nvPicPr>
        <p:blipFill>
          <a:blip r:embed="rId2"/>
          <a:stretch>
            <a:fillRect/>
          </a:stretch>
        </p:blipFill>
        <p:spPr>
          <a:xfrm>
            <a:off x="1786980" y="669112"/>
            <a:ext cx="5273744" cy="5280168"/>
          </a:xfrm>
          <a:prstGeom prst="rect">
            <a:avLst/>
          </a:prstGeom>
        </p:spPr>
      </p:pic>
    </p:spTree>
    <p:extLst>
      <p:ext uri="{BB962C8B-B14F-4D97-AF65-F5344CB8AC3E}">
        <p14:creationId xmlns:p14="http://schemas.microsoft.com/office/powerpoint/2010/main" val="3988414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6E60B46-E429-413D-B6A9-336F544B147F}"/>
              </a:ext>
            </a:extLst>
          </p:cNvPr>
          <p:cNvSpPr>
            <a:spLocks noGrp="1"/>
          </p:cNvSpPr>
          <p:nvPr>
            <p:ph type="ftr" sz="quarter" idx="10"/>
          </p:nvPr>
        </p:nvSpPr>
        <p:spPr/>
        <p:txBody>
          <a:bodyPr/>
          <a:lstStyle/>
          <a:p>
            <a:pPr algn="r">
              <a:defRPr/>
            </a:pPr>
            <a:r>
              <a:rPr lang="de-DE" dirty="0"/>
              <a:t>UB Frankfurt - Abt. Lernorte und Wissenschaftsunterstützung (LWU) - DH  </a:t>
            </a:r>
          </a:p>
        </p:txBody>
      </p:sp>
      <p:pic>
        <p:nvPicPr>
          <p:cNvPr id="3" name="Grafik 2">
            <a:extLst>
              <a:ext uri="{FF2B5EF4-FFF2-40B4-BE49-F238E27FC236}">
                <a16:creationId xmlns:a16="http://schemas.microsoft.com/office/drawing/2014/main" id="{4BB11D5F-59B3-4BF2-99A8-5FE243F6393F}"/>
              </a:ext>
            </a:extLst>
          </p:cNvPr>
          <p:cNvPicPr>
            <a:picLocks noChangeAspect="1"/>
          </p:cNvPicPr>
          <p:nvPr/>
        </p:nvPicPr>
        <p:blipFill>
          <a:blip r:embed="rId2"/>
          <a:stretch>
            <a:fillRect/>
          </a:stretch>
        </p:blipFill>
        <p:spPr>
          <a:xfrm>
            <a:off x="1085900" y="836712"/>
            <a:ext cx="6020640" cy="4839375"/>
          </a:xfrm>
          <a:prstGeom prst="rect">
            <a:avLst/>
          </a:prstGeom>
        </p:spPr>
      </p:pic>
    </p:spTree>
    <p:extLst>
      <p:ext uri="{BB962C8B-B14F-4D97-AF65-F5344CB8AC3E}">
        <p14:creationId xmlns:p14="http://schemas.microsoft.com/office/powerpoint/2010/main" val="3702705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BBCDB1-77F9-436D-8EE1-7020700680F5}"/>
              </a:ext>
            </a:extLst>
          </p:cNvPr>
          <p:cNvSpPr>
            <a:spLocks noGrp="1"/>
          </p:cNvSpPr>
          <p:nvPr>
            <p:ph type="title"/>
          </p:nvPr>
        </p:nvSpPr>
        <p:spPr/>
        <p:txBody>
          <a:bodyPr/>
          <a:lstStyle/>
          <a:p>
            <a:r>
              <a:rPr lang="de-DE" dirty="0"/>
              <a:t>Aufmerksamkeitsmechanismus</a:t>
            </a:r>
          </a:p>
        </p:txBody>
      </p:sp>
      <p:sp>
        <p:nvSpPr>
          <p:cNvPr id="3" name="Inhaltsplatzhalter 2">
            <a:extLst>
              <a:ext uri="{FF2B5EF4-FFF2-40B4-BE49-F238E27FC236}">
                <a16:creationId xmlns:a16="http://schemas.microsoft.com/office/drawing/2014/main" id="{E600632E-2948-4248-873C-DDC4C0A2AC27}"/>
              </a:ext>
            </a:extLst>
          </p:cNvPr>
          <p:cNvSpPr>
            <a:spLocks noGrp="1"/>
          </p:cNvSpPr>
          <p:nvPr>
            <p:ph idx="1"/>
          </p:nvPr>
        </p:nvSpPr>
        <p:spPr>
          <a:xfrm>
            <a:off x="628650" y="1484785"/>
            <a:ext cx="8119814" cy="4104456"/>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Der Kontext rechts und links eines Tokens wird immer mitanalysiert</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Das System berechnet, wie hoch für ein bestimmtes Token - in einer Umgebung von ca. 400 Tokens vorher und nachher (je nach Modell unterschiedlich) – die Wahrscheinlichkeit für das nächste Token ist</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Die wahrscheinlichste Ausgabe wird berechnet und bestimmt den generierten Text</a:t>
            </a:r>
          </a:p>
          <a:p>
            <a:endParaRPr lang="de-DE" dirty="0"/>
          </a:p>
        </p:txBody>
      </p:sp>
      <p:sp>
        <p:nvSpPr>
          <p:cNvPr id="4" name="Fußzeilenplatzhalter 3">
            <a:extLst>
              <a:ext uri="{FF2B5EF4-FFF2-40B4-BE49-F238E27FC236}">
                <a16:creationId xmlns:a16="http://schemas.microsoft.com/office/drawing/2014/main" id="{47E93FEF-79C8-406F-AC40-7DC74DD413F2}"/>
              </a:ext>
            </a:extLst>
          </p:cNvPr>
          <p:cNvSpPr>
            <a:spLocks noGrp="1"/>
          </p:cNvSpPr>
          <p:nvPr>
            <p:ph type="ftr" sz="quarter" idx="10"/>
          </p:nvPr>
        </p:nvSpPr>
        <p:spPr/>
        <p:txBody>
          <a:bodyPr/>
          <a:lstStyle/>
          <a:p>
            <a:pPr algn="r">
              <a:defRPr/>
            </a:pPr>
            <a:r>
              <a:rPr lang="de-DE"/>
              <a:t>UB Frankfurt - Abt. Lernorte und Wissenschaftsunterstützung (LWU) - DH  </a:t>
            </a:r>
          </a:p>
        </p:txBody>
      </p:sp>
    </p:spTree>
    <p:extLst>
      <p:ext uri="{BB962C8B-B14F-4D97-AF65-F5344CB8AC3E}">
        <p14:creationId xmlns:p14="http://schemas.microsoft.com/office/powerpoint/2010/main" val="2565454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93D152-A582-420A-B6D9-5CD530FE17C3}"/>
              </a:ext>
            </a:extLst>
          </p:cNvPr>
          <p:cNvSpPr>
            <a:spLocks noGrp="1"/>
          </p:cNvSpPr>
          <p:nvPr>
            <p:ph type="title"/>
          </p:nvPr>
        </p:nvSpPr>
        <p:spPr/>
        <p:txBody>
          <a:bodyPr/>
          <a:lstStyle/>
          <a:p>
            <a:r>
              <a:rPr lang="de-DE" dirty="0"/>
              <a:t>Beispiel</a:t>
            </a:r>
          </a:p>
        </p:txBody>
      </p:sp>
      <p:sp>
        <p:nvSpPr>
          <p:cNvPr id="3" name="Inhaltsplatzhalter 2">
            <a:extLst>
              <a:ext uri="{FF2B5EF4-FFF2-40B4-BE49-F238E27FC236}">
                <a16:creationId xmlns:a16="http://schemas.microsoft.com/office/drawing/2014/main" id="{2328D66D-2FCD-44B1-A877-F370BD12544A}"/>
              </a:ext>
            </a:extLst>
          </p:cNvPr>
          <p:cNvSpPr>
            <a:spLocks noGrp="1"/>
          </p:cNvSpPr>
          <p:nvPr>
            <p:ph idx="1"/>
          </p:nvPr>
        </p:nvSpPr>
        <p:spPr>
          <a:xfrm>
            <a:off x="628650" y="1484785"/>
            <a:ext cx="8119814" cy="4248472"/>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b="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Eingabe: „Ich habe eine Karte“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b="0" i="0" u="none" strike="noStrike" kern="1200" cap="none" spc="0" normalizeH="0" baseline="0" noProof="0" dirty="0">
              <a:ln>
                <a:noFill/>
              </a:ln>
              <a:solidFill>
                <a:prstClr val="black"/>
              </a:solidFill>
              <a:effectLst/>
              <a:uLnTx/>
              <a:uFillTx/>
            </a:endParaRPr>
          </a:p>
          <a:p>
            <a:pPr marL="630238" lvl="2" indent="-285750" eaLnBrk="1" fontAlgn="auto" hangingPunct="1">
              <a:lnSpc>
                <a:spcPct val="90000"/>
              </a:lnSpc>
              <a:spcBef>
                <a:spcPts val="1000"/>
              </a:spcBef>
              <a:spcAft>
                <a:spcPts val="0"/>
              </a:spcAft>
              <a:buSzTx/>
              <a:buFont typeface="Wingdings" panose="05000000000000000000" pitchFamily="2" charset="2"/>
              <a:buChar char="Ø"/>
              <a:defRPr/>
            </a:pPr>
            <a:r>
              <a:rPr kumimoji="0" lang="de-DE" b="0" i="0" u="none" strike="noStrike" kern="1200" cap="none" spc="0" normalizeH="0" baseline="0" noProof="0" dirty="0">
                <a:ln>
                  <a:noFill/>
                </a:ln>
                <a:solidFill>
                  <a:prstClr val="black"/>
                </a:solidFill>
                <a:effectLst/>
                <a:uLnTx/>
                <a:uFillTx/>
              </a:rPr>
              <a:t>„gespielt“ (wenn ein Kartenspiel genannt wurde)</a:t>
            </a:r>
          </a:p>
          <a:p>
            <a:pPr marL="630238" lvl="2" indent="-285750" eaLnBrk="1" fontAlgn="auto" hangingPunct="1">
              <a:lnSpc>
                <a:spcPct val="90000"/>
              </a:lnSpc>
              <a:spcBef>
                <a:spcPts val="1000"/>
              </a:spcBef>
              <a:spcAft>
                <a:spcPts val="0"/>
              </a:spcAft>
              <a:buSzTx/>
              <a:buFont typeface="Wingdings" panose="05000000000000000000" pitchFamily="2" charset="2"/>
              <a:buChar char="Ø"/>
              <a:defRPr/>
            </a:pPr>
            <a:r>
              <a:rPr kumimoji="0" lang="de-DE" b="0" i="0" u="none" strike="noStrike" kern="1200" cap="none" spc="0" normalizeH="0" baseline="0" noProof="0" dirty="0">
                <a:ln>
                  <a:noFill/>
                </a:ln>
                <a:solidFill>
                  <a:prstClr val="black"/>
                </a:solidFill>
                <a:effectLst/>
                <a:uLnTx/>
                <a:uFillTx/>
              </a:rPr>
              <a:t>„von Europa“ (wenn das Thema Erdkunde genannt wurde)</a:t>
            </a:r>
          </a:p>
          <a:p>
            <a:pPr marL="630238" lvl="2" indent="-285750" eaLnBrk="1" fontAlgn="auto" hangingPunct="1">
              <a:lnSpc>
                <a:spcPct val="90000"/>
              </a:lnSpc>
              <a:spcBef>
                <a:spcPts val="1000"/>
              </a:spcBef>
              <a:spcAft>
                <a:spcPts val="0"/>
              </a:spcAft>
              <a:buSzTx/>
              <a:buFont typeface="Wingdings" panose="05000000000000000000" pitchFamily="2" charset="2"/>
              <a:buChar char="Ø"/>
              <a:defRPr/>
            </a:pPr>
            <a:r>
              <a:rPr kumimoji="0" lang="de-DE" b="0" i="0" u="none" strike="noStrike" kern="1200" cap="none" spc="0" normalizeH="0" baseline="0" noProof="0" dirty="0">
                <a:ln>
                  <a:noFill/>
                </a:ln>
                <a:solidFill>
                  <a:prstClr val="black"/>
                </a:solidFill>
                <a:effectLst/>
                <a:uLnTx/>
                <a:uFillTx/>
              </a:rPr>
              <a:t>„erhalten“ (wenn die Reise einer Bekannten genannt wurde)</a:t>
            </a:r>
          </a:p>
          <a:p>
            <a:pPr marL="630238" lvl="2" indent="-285750" eaLnBrk="1" fontAlgn="auto" hangingPunct="1">
              <a:lnSpc>
                <a:spcPct val="90000"/>
              </a:lnSpc>
              <a:spcBef>
                <a:spcPts val="1000"/>
              </a:spcBef>
              <a:spcAft>
                <a:spcPts val="0"/>
              </a:spcAft>
              <a:buSzTx/>
              <a:buFont typeface="Wingdings" panose="05000000000000000000" pitchFamily="2" charset="2"/>
              <a:buChar char="Ø"/>
              <a:defRPr/>
            </a:pPr>
            <a:r>
              <a:rPr kumimoji="0" lang="de-DE" b="0" i="0" u="none" strike="noStrike" kern="1200" cap="none" spc="0" normalizeH="0" baseline="0" noProof="0" dirty="0">
                <a:ln>
                  <a:noFill/>
                </a:ln>
                <a:solidFill>
                  <a:prstClr val="black"/>
                </a:solidFill>
                <a:effectLst/>
                <a:uLnTx/>
                <a:uFillTx/>
              </a:rPr>
              <a:t>„eingeordnet“ (wenn ein Karteikasten genannt wurde)</a:t>
            </a:r>
          </a:p>
          <a:p>
            <a:endParaRPr lang="de-DE" dirty="0"/>
          </a:p>
        </p:txBody>
      </p:sp>
      <p:sp>
        <p:nvSpPr>
          <p:cNvPr id="4" name="Fußzeilenplatzhalter 3">
            <a:extLst>
              <a:ext uri="{FF2B5EF4-FFF2-40B4-BE49-F238E27FC236}">
                <a16:creationId xmlns:a16="http://schemas.microsoft.com/office/drawing/2014/main" id="{C945DE9C-DC18-44BE-A84B-D843258B3704}"/>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2341955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5BE1E-00AF-4A38-8595-71289D7826AF}"/>
              </a:ext>
            </a:extLst>
          </p:cNvPr>
          <p:cNvSpPr>
            <a:spLocks noGrp="1"/>
          </p:cNvSpPr>
          <p:nvPr>
            <p:ph type="title"/>
          </p:nvPr>
        </p:nvSpPr>
        <p:spPr/>
        <p:txBody>
          <a:bodyPr/>
          <a:lstStyle/>
          <a:p>
            <a:r>
              <a:rPr lang="de-DE" dirty="0"/>
              <a:t>Halluzinieren</a:t>
            </a:r>
          </a:p>
        </p:txBody>
      </p:sp>
      <p:sp>
        <p:nvSpPr>
          <p:cNvPr id="3" name="Inhaltsplatzhalter 2">
            <a:extLst>
              <a:ext uri="{FF2B5EF4-FFF2-40B4-BE49-F238E27FC236}">
                <a16:creationId xmlns:a16="http://schemas.microsoft.com/office/drawing/2014/main" id="{7A28B00D-95D7-4FF0-8ECC-205164C2F450}"/>
              </a:ext>
            </a:extLst>
          </p:cNvPr>
          <p:cNvSpPr>
            <a:spLocks noGrp="1"/>
          </p:cNvSpPr>
          <p:nvPr>
            <p:ph idx="1"/>
          </p:nvPr>
        </p:nvSpPr>
        <p:spPr>
          <a:xfrm>
            <a:off x="628650" y="1484785"/>
            <a:ext cx="8119814" cy="4104456"/>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b="0"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de-DE" dirty="0">
              <a:solidFill>
                <a:prstClr val="black"/>
              </a:solidFill>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Der generierte Text beruht nicht auf Fakten sondern auf Wahrscheinlichkeiten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Bei derselben Eingabe (prompt), erhält man nicht immer dieselbe Antwort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de-DE" dirty="0">
              <a:solidFill>
                <a:prstClr val="black"/>
              </a:solidFill>
            </a:endParaRPr>
          </a:p>
          <a:p>
            <a:pPr marL="0" marR="0" lvl="0" indent="0" algn="l" defTabSz="914400" rtl="0" eaLnBrk="1" fontAlgn="auto" latinLnBrk="0" hangingPunct="1">
              <a:lnSpc>
                <a:spcPct val="90000"/>
              </a:lnSpc>
              <a:spcBef>
                <a:spcPts val="1000"/>
              </a:spcBef>
              <a:spcAft>
                <a:spcPts val="0"/>
              </a:spcAft>
              <a:buClrTx/>
              <a:buSzTx/>
              <a:tabLst/>
              <a:defRPr/>
            </a:pPr>
            <a:endParaRPr kumimoji="0" lang="de-DE" b="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Wenn </a:t>
            </a:r>
            <a:r>
              <a:rPr kumimoji="0" lang="de-DE" b="0" i="0" u="none" strike="noStrike" kern="1200" cap="none" spc="0" normalizeH="0" baseline="0" noProof="0" dirty="0" err="1">
                <a:ln>
                  <a:noFill/>
                </a:ln>
                <a:solidFill>
                  <a:prstClr val="black"/>
                </a:solidFill>
                <a:effectLst/>
                <a:uLnTx/>
                <a:uFillTx/>
                <a:hlinkClick r:id="rId2"/>
              </a:rPr>
              <a:t>ChatGPT</a:t>
            </a:r>
            <a:r>
              <a:rPr kumimoji="0" lang="de-DE" b="0" i="0" u="none" strike="noStrike" kern="1200" cap="none" spc="0" normalizeH="0" baseline="0" noProof="0" dirty="0">
                <a:ln>
                  <a:noFill/>
                </a:ln>
                <a:solidFill>
                  <a:prstClr val="black"/>
                </a:solidFill>
                <a:effectLst/>
                <a:uLnTx/>
                <a:uFillTx/>
              </a:rPr>
              <a:t> in einem Bereich kein Wissen hat, sagt es die Antwort voraus</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So ergeben sich falsche Literaturhinweise, Zitate etc. </a:t>
            </a:r>
          </a:p>
          <a:p>
            <a:endParaRPr lang="de-DE" dirty="0"/>
          </a:p>
        </p:txBody>
      </p:sp>
      <p:sp>
        <p:nvSpPr>
          <p:cNvPr id="4" name="Fußzeilenplatzhalter 3">
            <a:extLst>
              <a:ext uri="{FF2B5EF4-FFF2-40B4-BE49-F238E27FC236}">
                <a16:creationId xmlns:a16="http://schemas.microsoft.com/office/drawing/2014/main" id="{D7F269EB-0A98-470B-8033-BBE407B4033F}"/>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3258230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AEB0F9-19D2-44A5-9087-C37A9787AD14}"/>
              </a:ext>
            </a:extLst>
          </p:cNvPr>
          <p:cNvSpPr>
            <a:spLocks noGrp="1"/>
          </p:cNvSpPr>
          <p:nvPr>
            <p:ph type="title"/>
          </p:nvPr>
        </p:nvSpPr>
        <p:spPr/>
        <p:txBody>
          <a:bodyPr/>
          <a:lstStyle/>
          <a:p>
            <a:r>
              <a:rPr lang="de-DE" dirty="0"/>
              <a:t>Datenschutz</a:t>
            </a:r>
          </a:p>
        </p:txBody>
      </p:sp>
      <p:sp>
        <p:nvSpPr>
          <p:cNvPr id="3" name="Inhaltsplatzhalter 2">
            <a:extLst>
              <a:ext uri="{FF2B5EF4-FFF2-40B4-BE49-F238E27FC236}">
                <a16:creationId xmlns:a16="http://schemas.microsoft.com/office/drawing/2014/main" id="{63FB95DC-9946-412E-9DCD-A6ED4B94D971}"/>
              </a:ext>
            </a:extLst>
          </p:cNvPr>
          <p:cNvSpPr>
            <a:spLocks noGrp="1"/>
          </p:cNvSpPr>
          <p:nvPr>
            <p:ph idx="1"/>
          </p:nvPr>
        </p:nvSpPr>
        <p:spPr>
          <a:xfrm>
            <a:off x="628650" y="1484785"/>
            <a:ext cx="8119814" cy="324036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de-DE" dirty="0">
              <a:solidFill>
                <a:prstClr val="black"/>
              </a:solidFill>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Alles, was mit dem Chatbot geschrieben wird, wird ausgewertet</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niemals Fragen stellen zu sensiblen, privaten oder persönlichen Themen</a:t>
            </a:r>
          </a:p>
          <a:p>
            <a:endParaRPr lang="de-DE" dirty="0"/>
          </a:p>
        </p:txBody>
      </p:sp>
      <p:sp>
        <p:nvSpPr>
          <p:cNvPr id="4" name="Fußzeilenplatzhalter 3">
            <a:extLst>
              <a:ext uri="{FF2B5EF4-FFF2-40B4-BE49-F238E27FC236}">
                <a16:creationId xmlns:a16="http://schemas.microsoft.com/office/drawing/2014/main" id="{AC3E1918-D584-4265-AC81-6D0E3DB6AA6D}"/>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2799384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E9ADB2-3CAB-4A5D-AE7D-23DC3D8BBD8A}"/>
              </a:ext>
            </a:extLst>
          </p:cNvPr>
          <p:cNvSpPr>
            <a:spLocks noGrp="1"/>
          </p:cNvSpPr>
          <p:nvPr>
            <p:ph type="title"/>
          </p:nvPr>
        </p:nvSpPr>
        <p:spPr/>
        <p:txBody>
          <a:bodyPr/>
          <a:lstStyle/>
          <a:p>
            <a:r>
              <a:rPr lang="de-DE" dirty="0"/>
              <a:t>KI im wissenschaftlichen Forschungsprozess</a:t>
            </a:r>
          </a:p>
        </p:txBody>
      </p:sp>
      <p:sp>
        <p:nvSpPr>
          <p:cNvPr id="4" name="Fußzeilenplatzhalter 3">
            <a:extLst>
              <a:ext uri="{FF2B5EF4-FFF2-40B4-BE49-F238E27FC236}">
                <a16:creationId xmlns:a16="http://schemas.microsoft.com/office/drawing/2014/main" id="{7852EBBC-C3FF-4B0D-A23B-9A5BC0F4B923}"/>
              </a:ext>
            </a:extLst>
          </p:cNvPr>
          <p:cNvSpPr>
            <a:spLocks noGrp="1"/>
          </p:cNvSpPr>
          <p:nvPr>
            <p:ph type="ftr" sz="quarter" idx="10"/>
          </p:nvPr>
        </p:nvSpPr>
        <p:spPr/>
        <p:txBody>
          <a:bodyPr/>
          <a:lstStyle/>
          <a:p>
            <a:pPr algn="r">
              <a:defRPr/>
            </a:pPr>
            <a:r>
              <a:rPr lang="de-DE" dirty="0"/>
              <a:t>UB Frankfurt - Abt. Lernorte und Wissenschaftsunterstützung (LWU) - DH  </a:t>
            </a:r>
          </a:p>
        </p:txBody>
      </p:sp>
      <p:graphicFrame>
        <p:nvGraphicFramePr>
          <p:cNvPr id="5" name="Inhaltsplatzhalter 4">
            <a:extLst>
              <a:ext uri="{FF2B5EF4-FFF2-40B4-BE49-F238E27FC236}">
                <a16:creationId xmlns:a16="http://schemas.microsoft.com/office/drawing/2014/main" id="{797090D5-C43B-4994-92F0-5897D2DF3372}"/>
              </a:ext>
            </a:extLst>
          </p:cNvPr>
          <p:cNvGraphicFramePr>
            <a:graphicFrameLocks noGrp="1"/>
          </p:cNvGraphicFramePr>
          <p:nvPr>
            <p:ph idx="1"/>
            <p:extLst>
              <p:ext uri="{D42A27DB-BD31-4B8C-83A1-F6EECF244321}">
                <p14:modId xmlns:p14="http://schemas.microsoft.com/office/powerpoint/2010/main" val="3345200882"/>
              </p:ext>
            </p:extLst>
          </p:nvPr>
        </p:nvGraphicFramePr>
        <p:xfrm>
          <a:off x="628651" y="1484313"/>
          <a:ext cx="7615758" cy="4464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9456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E9ADB2-3CAB-4A5D-AE7D-23DC3D8BBD8A}"/>
              </a:ext>
            </a:extLst>
          </p:cNvPr>
          <p:cNvSpPr>
            <a:spLocks noGrp="1"/>
          </p:cNvSpPr>
          <p:nvPr>
            <p:ph type="title"/>
          </p:nvPr>
        </p:nvSpPr>
        <p:spPr/>
        <p:txBody>
          <a:bodyPr/>
          <a:lstStyle/>
          <a:p>
            <a:r>
              <a:rPr lang="de-DE" dirty="0"/>
              <a:t>KI im wissenschaftlichen Forschungsprozess</a:t>
            </a:r>
          </a:p>
        </p:txBody>
      </p:sp>
      <p:graphicFrame>
        <p:nvGraphicFramePr>
          <p:cNvPr id="5" name="Inhaltsplatzhalter 4">
            <a:extLst>
              <a:ext uri="{FF2B5EF4-FFF2-40B4-BE49-F238E27FC236}">
                <a16:creationId xmlns:a16="http://schemas.microsoft.com/office/drawing/2014/main" id="{797090D5-C43B-4994-92F0-5897D2DF3372}"/>
              </a:ext>
            </a:extLst>
          </p:cNvPr>
          <p:cNvGraphicFramePr>
            <a:graphicFrameLocks noGrp="1"/>
          </p:cNvGraphicFramePr>
          <p:nvPr>
            <p:ph idx="1"/>
          </p:nvPr>
        </p:nvGraphicFramePr>
        <p:xfrm>
          <a:off x="1331640" y="1916832"/>
          <a:ext cx="6353448"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ußzeilenplatzhalter 2">
            <a:extLst>
              <a:ext uri="{FF2B5EF4-FFF2-40B4-BE49-F238E27FC236}">
                <a16:creationId xmlns:a16="http://schemas.microsoft.com/office/drawing/2014/main" id="{347D0881-FF1A-4B87-B2C9-3631D0B7EE9C}"/>
              </a:ext>
            </a:extLst>
          </p:cNvPr>
          <p:cNvSpPr>
            <a:spLocks noGrp="1"/>
          </p:cNvSpPr>
          <p:nvPr>
            <p:ph type="ftr" sz="quarter" idx="10"/>
          </p:nvPr>
        </p:nvSpPr>
        <p:spPr/>
        <p:txBody>
          <a:bodyPr/>
          <a:lstStyle/>
          <a:p>
            <a:pPr>
              <a:defRPr/>
            </a:pPr>
            <a:r>
              <a:rPr lang="de-DE"/>
              <a:t>UB Frankfurt - Abt. Lernorte und Wissenschaftsunterstützung (LWU) - DH </a:t>
            </a:r>
          </a:p>
        </p:txBody>
      </p:sp>
      <p:sp>
        <p:nvSpPr>
          <p:cNvPr id="19" name="Textfeld 18">
            <a:extLst>
              <a:ext uri="{FF2B5EF4-FFF2-40B4-BE49-F238E27FC236}">
                <a16:creationId xmlns:a16="http://schemas.microsoft.com/office/drawing/2014/main" id="{B0522235-E952-4AFD-ABFE-A4C9037EB417}"/>
              </a:ext>
            </a:extLst>
          </p:cNvPr>
          <p:cNvSpPr txBox="1"/>
          <p:nvPr/>
        </p:nvSpPr>
        <p:spPr>
          <a:xfrm>
            <a:off x="4860007" y="1052736"/>
            <a:ext cx="2664320" cy="707886"/>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Chat Bots (</a:t>
            </a:r>
            <a:r>
              <a:rPr lang="de-DE" sz="800" dirty="0" err="1">
                <a:latin typeface="Arial" panose="020B0604020202020204" pitchFamily="34" charset="0"/>
                <a:cs typeface="Arial" panose="020B0604020202020204" pitchFamily="34" charset="0"/>
              </a:rPr>
              <a:t>zB</a:t>
            </a:r>
            <a:r>
              <a:rPr lang="de-DE" sz="800" dirty="0">
                <a:latin typeface="Arial" panose="020B0604020202020204" pitchFamily="34" charset="0"/>
                <a:cs typeface="Arial" panose="020B0604020202020204" pitchFamily="34" charset="0"/>
              </a:rPr>
              <a:t>. </a:t>
            </a:r>
            <a:r>
              <a:rPr lang="de-DE" sz="800" u="sng" dirty="0">
                <a:latin typeface="Arial" panose="020B0604020202020204" pitchFamily="34" charset="0"/>
                <a:cs typeface="Arial" panose="020B0604020202020204" pitchFamily="34" charset="0"/>
                <a:hlinkClick r:id="rId7"/>
              </a:rPr>
              <a:t>Chat GPT</a:t>
            </a:r>
            <a:r>
              <a:rPr lang="de-DE" sz="800" dirty="0">
                <a:latin typeface="Arial" panose="020B0604020202020204" pitchFamily="34" charset="0"/>
                <a:cs typeface="Arial" panose="020B0604020202020204" pitchFamily="34" charset="0"/>
              </a:rPr>
              <a:t>): </a:t>
            </a:r>
          </a:p>
          <a:p>
            <a:r>
              <a:rPr lang="de-DE" sz="800" dirty="0">
                <a:latin typeface="Arial" panose="020B0604020202020204" pitchFamily="34" charset="0"/>
                <a:cs typeface="Arial" panose="020B0604020202020204" pitchFamily="34" charset="0"/>
              </a:rPr>
              <a:t>KI-Tools mit Suchmaschinenfunktion (</a:t>
            </a:r>
            <a:r>
              <a:rPr lang="de-DE" sz="800" dirty="0" err="1">
                <a:latin typeface="Arial" panose="020B0604020202020204" pitchFamily="34" charset="0"/>
                <a:cs typeface="Arial" panose="020B0604020202020204" pitchFamily="34" charset="0"/>
              </a:rPr>
              <a:t>zB</a:t>
            </a:r>
            <a:r>
              <a:rPr lang="de-DE" sz="800" dirty="0">
                <a:latin typeface="Arial" panose="020B0604020202020204" pitchFamily="34" charset="0"/>
                <a:cs typeface="Arial" panose="020B0604020202020204" pitchFamily="34" charset="0"/>
              </a:rPr>
              <a:t>. </a:t>
            </a:r>
            <a:r>
              <a:rPr lang="de-DE" sz="800" u="sng" dirty="0" err="1">
                <a:latin typeface="Arial" panose="020B0604020202020204" pitchFamily="34" charset="0"/>
                <a:cs typeface="Arial" panose="020B0604020202020204" pitchFamily="34" charset="0"/>
                <a:hlinkClick r:id="rId8"/>
              </a:rPr>
              <a:t>Perplexity</a:t>
            </a:r>
            <a:r>
              <a:rPr lang="de-DE" sz="800" dirty="0">
                <a:latin typeface="Arial" panose="020B0604020202020204" pitchFamily="34" charset="0"/>
                <a:cs typeface="Arial" panose="020B0604020202020204" pitchFamily="34" charset="0"/>
              </a:rPr>
              <a:t>)</a:t>
            </a:r>
          </a:p>
          <a:p>
            <a:r>
              <a:rPr lang="de-DE" sz="800" dirty="0">
                <a:latin typeface="Arial" panose="020B0604020202020204" pitchFamily="34" charset="0"/>
                <a:cs typeface="Arial" panose="020B0604020202020204" pitchFamily="34" charset="0"/>
              </a:rPr>
              <a:t>-Reflektion des Themas</a:t>
            </a:r>
          </a:p>
          <a:p>
            <a:r>
              <a:rPr lang="de-DE" sz="800" dirty="0">
                <a:latin typeface="Arial" panose="020B0604020202020204" pitchFamily="34" charset="0"/>
                <a:cs typeface="Arial" panose="020B0604020202020204" pitchFamily="34" charset="0"/>
              </a:rPr>
              <a:t>-Eingrenzung</a:t>
            </a:r>
          </a:p>
          <a:p>
            <a:r>
              <a:rPr lang="de-DE" sz="800" dirty="0">
                <a:latin typeface="Arial" panose="020B0604020202020204" pitchFamily="34" charset="0"/>
                <a:cs typeface="Arial" panose="020B0604020202020204" pitchFamily="34" charset="0"/>
              </a:rPr>
              <a:t>-Suchmatrix als Vorbereitung der Recherche</a:t>
            </a:r>
            <a:endParaRPr lang="de-DE" sz="1800" dirty="0">
              <a:solidFill>
                <a:srgbClr val="000000"/>
              </a:solidFill>
              <a:latin typeface="+mn-lt"/>
            </a:endParaRPr>
          </a:p>
        </p:txBody>
      </p:sp>
      <p:sp>
        <p:nvSpPr>
          <p:cNvPr id="21" name="Textfeld 20">
            <a:extLst>
              <a:ext uri="{FF2B5EF4-FFF2-40B4-BE49-F238E27FC236}">
                <a16:creationId xmlns:a16="http://schemas.microsoft.com/office/drawing/2014/main" id="{4C9C9DD6-63A1-47E7-8A6B-0C16BDADAC8E}"/>
              </a:ext>
            </a:extLst>
          </p:cNvPr>
          <p:cNvSpPr txBox="1"/>
          <p:nvPr/>
        </p:nvSpPr>
        <p:spPr>
          <a:xfrm>
            <a:off x="6876256" y="2636912"/>
            <a:ext cx="2160240" cy="707886"/>
          </a:xfrm>
          <a:prstGeom prst="rect">
            <a:avLst/>
          </a:prstGeom>
          <a:noFill/>
        </p:spPr>
        <p:txBody>
          <a:bodyPr wrap="square" rtlCol="0">
            <a:spAutoFit/>
          </a:bodyPr>
          <a:lstStyle/>
          <a:p>
            <a:r>
              <a:rPr lang="de-DE" sz="800" dirty="0">
                <a:latin typeface="+mn-lt"/>
              </a:rPr>
              <a:t>KI basierte Recherche Tools (</a:t>
            </a:r>
            <a:r>
              <a:rPr lang="de-DE" sz="800" dirty="0" err="1">
                <a:latin typeface="+mn-lt"/>
              </a:rPr>
              <a:t>zB</a:t>
            </a:r>
            <a:r>
              <a:rPr lang="de-DE" sz="800" dirty="0">
                <a:latin typeface="+mn-lt"/>
              </a:rPr>
              <a:t>. </a:t>
            </a:r>
            <a:r>
              <a:rPr lang="de-DE" sz="800" u="sng" dirty="0" err="1">
                <a:latin typeface="+mn-lt"/>
                <a:hlinkClick r:id="rId9"/>
              </a:rPr>
              <a:t>Semantic</a:t>
            </a:r>
            <a:r>
              <a:rPr lang="de-DE" sz="800" u="sng" dirty="0">
                <a:latin typeface="+mn-lt"/>
                <a:hlinkClick r:id="rId9"/>
              </a:rPr>
              <a:t> Scholar</a:t>
            </a:r>
            <a:r>
              <a:rPr lang="de-DE" sz="800" dirty="0">
                <a:latin typeface="+mn-lt"/>
              </a:rPr>
              <a:t>)</a:t>
            </a:r>
          </a:p>
          <a:p>
            <a:r>
              <a:rPr lang="de-DE" sz="800" dirty="0">
                <a:latin typeface="+mn-lt"/>
              </a:rPr>
              <a:t>KI basierte Zitationsindices: (</a:t>
            </a:r>
            <a:r>
              <a:rPr lang="de-DE" sz="800" dirty="0" err="1">
                <a:latin typeface="+mn-lt"/>
              </a:rPr>
              <a:t>zB</a:t>
            </a:r>
            <a:r>
              <a:rPr lang="de-DE" sz="800" u="sng" dirty="0">
                <a:latin typeface="+mn-lt"/>
                <a:hlinkClick r:id="rId10"/>
              </a:rPr>
              <a:t>. Scite.ai</a:t>
            </a:r>
            <a:r>
              <a:rPr lang="de-DE" sz="800" dirty="0">
                <a:latin typeface="+mn-lt"/>
              </a:rPr>
              <a:t>)</a:t>
            </a:r>
          </a:p>
          <a:p>
            <a:r>
              <a:rPr lang="de-DE" sz="800" dirty="0">
                <a:latin typeface="+mn-lt"/>
              </a:rPr>
              <a:t>Chat-KI zur Erstellung Suchmatrix: (</a:t>
            </a:r>
            <a:r>
              <a:rPr lang="de-DE" sz="800" dirty="0" err="1">
                <a:latin typeface="+mn-lt"/>
              </a:rPr>
              <a:t>zB</a:t>
            </a:r>
            <a:r>
              <a:rPr lang="de-DE" sz="800" dirty="0">
                <a:latin typeface="+mn-lt"/>
              </a:rPr>
              <a:t> </a:t>
            </a:r>
            <a:r>
              <a:rPr lang="de-DE" sz="800" u="sng" dirty="0">
                <a:latin typeface="+mn-lt"/>
                <a:hlinkClick r:id="rId7"/>
              </a:rPr>
              <a:t>Chat GPT</a:t>
            </a:r>
            <a:r>
              <a:rPr lang="de-DE" sz="800" dirty="0">
                <a:latin typeface="+mn-lt"/>
              </a:rPr>
              <a:t>)</a:t>
            </a:r>
            <a:endParaRPr lang="de-DE" sz="800" dirty="0">
              <a:solidFill>
                <a:srgbClr val="000000"/>
              </a:solidFill>
              <a:latin typeface="+mn-lt"/>
            </a:endParaRPr>
          </a:p>
        </p:txBody>
      </p:sp>
      <p:sp>
        <p:nvSpPr>
          <p:cNvPr id="22" name="Textfeld 21">
            <a:extLst>
              <a:ext uri="{FF2B5EF4-FFF2-40B4-BE49-F238E27FC236}">
                <a16:creationId xmlns:a16="http://schemas.microsoft.com/office/drawing/2014/main" id="{B46359C1-F01A-4498-944A-4AA005378612}"/>
              </a:ext>
            </a:extLst>
          </p:cNvPr>
          <p:cNvSpPr txBox="1"/>
          <p:nvPr/>
        </p:nvSpPr>
        <p:spPr>
          <a:xfrm>
            <a:off x="6372200" y="4725144"/>
            <a:ext cx="2520280" cy="707886"/>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zusammenfassende / auswertende KI: </a:t>
            </a:r>
          </a:p>
          <a:p>
            <a:r>
              <a:rPr lang="de-DE" sz="800" dirty="0">
                <a:latin typeface="Arial" panose="020B0604020202020204" pitchFamily="34" charset="0"/>
                <a:cs typeface="Arial" panose="020B0604020202020204" pitchFamily="34" charset="0"/>
              </a:rPr>
              <a:t>(</a:t>
            </a:r>
            <a:r>
              <a:rPr lang="de-DE" sz="800" dirty="0" err="1">
                <a:latin typeface="Arial" panose="020B0604020202020204" pitchFamily="34" charset="0"/>
                <a:cs typeface="Arial" panose="020B0604020202020204" pitchFamily="34" charset="0"/>
              </a:rPr>
              <a:t>zB</a:t>
            </a:r>
            <a:r>
              <a:rPr lang="de-DE" sz="800" dirty="0">
                <a:latin typeface="Arial" panose="020B0604020202020204" pitchFamily="34" charset="0"/>
                <a:cs typeface="Arial" panose="020B0604020202020204" pitchFamily="34" charset="0"/>
              </a:rPr>
              <a:t>. </a:t>
            </a:r>
            <a:r>
              <a:rPr lang="de-DE" sz="800" u="sng" dirty="0" err="1">
                <a:latin typeface="Arial" panose="020B0604020202020204" pitchFamily="34" charset="0"/>
                <a:cs typeface="Arial" panose="020B0604020202020204" pitchFamily="34" charset="0"/>
                <a:hlinkClick r:id="rId11"/>
              </a:rPr>
              <a:t>Scispace</a:t>
            </a:r>
            <a:r>
              <a:rPr lang="de-DE" sz="800" dirty="0">
                <a:latin typeface="Arial" panose="020B0604020202020204" pitchFamily="34" charset="0"/>
                <a:cs typeface="Arial" panose="020B0604020202020204" pitchFamily="34" charset="0"/>
              </a:rPr>
              <a:t>)</a:t>
            </a:r>
          </a:p>
          <a:p>
            <a:r>
              <a:rPr lang="de-DE" sz="800" dirty="0">
                <a:latin typeface="Arial" panose="020B0604020202020204" pitchFamily="34" charset="0"/>
                <a:cs typeface="Arial" panose="020B0604020202020204" pitchFamily="34" charset="0"/>
              </a:rPr>
              <a:t>Quellen zueinander in Bezug setzende KI: </a:t>
            </a:r>
          </a:p>
          <a:p>
            <a:r>
              <a:rPr lang="de-DE" sz="800" dirty="0">
                <a:latin typeface="Arial" panose="020B0604020202020204" pitchFamily="34" charset="0"/>
                <a:cs typeface="Arial" panose="020B0604020202020204" pitchFamily="34" charset="0"/>
              </a:rPr>
              <a:t>(z.B. </a:t>
            </a:r>
            <a:r>
              <a:rPr lang="de-DE" sz="800" u="sng" dirty="0" err="1">
                <a:latin typeface="Arial" panose="020B0604020202020204" pitchFamily="34" charset="0"/>
                <a:cs typeface="Arial" panose="020B0604020202020204" pitchFamily="34" charset="0"/>
                <a:hlinkClick r:id="rId12"/>
              </a:rPr>
              <a:t>ResearchRabbit</a:t>
            </a:r>
            <a:r>
              <a:rPr lang="de-DE" sz="800" dirty="0">
                <a:latin typeface="Arial" panose="020B0604020202020204" pitchFamily="34" charset="0"/>
                <a:cs typeface="Arial" panose="020B0604020202020204" pitchFamily="34" charset="0"/>
              </a:rPr>
              <a:t>)</a:t>
            </a:r>
          </a:p>
          <a:p>
            <a:r>
              <a:rPr lang="de-DE" sz="800" dirty="0">
                <a:latin typeface="Arial" panose="020B0604020202020204" pitchFamily="34" charset="0"/>
                <a:cs typeface="Arial" panose="020B0604020202020204" pitchFamily="34" charset="0"/>
              </a:rPr>
              <a:t>KI zur Visualisierung eigener Ergebnisse: (</a:t>
            </a:r>
            <a:r>
              <a:rPr lang="de-DE" sz="800" dirty="0" err="1">
                <a:latin typeface="Arial" panose="020B0604020202020204" pitchFamily="34" charset="0"/>
                <a:cs typeface="Arial" panose="020B0604020202020204" pitchFamily="34" charset="0"/>
              </a:rPr>
              <a:t>zB</a:t>
            </a:r>
            <a:r>
              <a:rPr lang="de-DE" sz="800" dirty="0">
                <a:latin typeface="Arial" panose="020B0604020202020204" pitchFamily="34" charset="0"/>
                <a:cs typeface="Arial" panose="020B0604020202020204" pitchFamily="34" charset="0"/>
              </a:rPr>
              <a:t> </a:t>
            </a:r>
            <a:r>
              <a:rPr lang="de-DE" sz="800" u="sng" dirty="0" err="1">
                <a:latin typeface="Arial" panose="020B0604020202020204" pitchFamily="34" charset="0"/>
                <a:cs typeface="Arial" panose="020B0604020202020204" pitchFamily="34" charset="0"/>
                <a:hlinkClick r:id="rId13"/>
              </a:rPr>
              <a:t>Vizly</a:t>
            </a:r>
            <a:r>
              <a:rPr lang="de-DE" sz="800" dirty="0">
                <a:latin typeface="Arial" panose="020B0604020202020204" pitchFamily="34" charset="0"/>
                <a:cs typeface="Arial" panose="020B0604020202020204" pitchFamily="34" charset="0"/>
              </a:rPr>
              <a:t>)</a:t>
            </a:r>
            <a:endParaRPr lang="de-DE" sz="800" dirty="0">
              <a:solidFill>
                <a:srgbClr val="000000"/>
              </a:solidFill>
              <a:latin typeface="Arial" panose="020B0604020202020204" pitchFamily="34" charset="0"/>
              <a:cs typeface="Arial" panose="020B0604020202020204" pitchFamily="34" charset="0"/>
            </a:endParaRPr>
          </a:p>
        </p:txBody>
      </p:sp>
      <p:sp>
        <p:nvSpPr>
          <p:cNvPr id="23" name="Textfeld 22">
            <a:extLst>
              <a:ext uri="{FF2B5EF4-FFF2-40B4-BE49-F238E27FC236}">
                <a16:creationId xmlns:a16="http://schemas.microsoft.com/office/drawing/2014/main" id="{49510106-8E0F-4014-A8C3-6E6DDCC55C4D}"/>
              </a:ext>
            </a:extLst>
          </p:cNvPr>
          <p:cNvSpPr txBox="1"/>
          <p:nvPr/>
        </p:nvSpPr>
        <p:spPr>
          <a:xfrm>
            <a:off x="251520" y="4365104"/>
            <a:ext cx="2520280" cy="1077218"/>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Tools wie: </a:t>
            </a:r>
            <a:r>
              <a:rPr lang="de-DE" sz="800" dirty="0" err="1">
                <a:latin typeface="Arial" panose="020B0604020202020204" pitchFamily="34" charset="0"/>
                <a:cs typeface="Arial" panose="020B0604020202020204" pitchFamily="34" charset="0"/>
              </a:rPr>
              <a:t>zB</a:t>
            </a:r>
            <a:r>
              <a:rPr lang="de-DE" sz="800" dirty="0">
                <a:latin typeface="Arial" panose="020B0604020202020204" pitchFamily="34" charset="0"/>
                <a:cs typeface="Arial" panose="020B0604020202020204" pitchFamily="34" charset="0"/>
              </a:rPr>
              <a:t>. </a:t>
            </a:r>
            <a:r>
              <a:rPr lang="de-DE" sz="800" u="sng" dirty="0">
                <a:latin typeface="Arial" panose="020B0604020202020204" pitchFamily="34" charset="0"/>
                <a:cs typeface="Arial" panose="020B0604020202020204" pitchFamily="34" charset="0"/>
                <a:hlinkClick r:id="rId7"/>
              </a:rPr>
              <a:t>Chat GPT</a:t>
            </a:r>
            <a:r>
              <a:rPr lang="de-DE" sz="800" dirty="0">
                <a:latin typeface="Arial" panose="020B0604020202020204" pitchFamily="34" charset="0"/>
                <a:cs typeface="Arial" panose="020B0604020202020204" pitchFamily="34" charset="0"/>
              </a:rPr>
              <a:t>, </a:t>
            </a:r>
            <a:r>
              <a:rPr lang="de-DE" sz="800" u="sng" dirty="0" err="1">
                <a:latin typeface="Arial" panose="020B0604020202020204" pitchFamily="34" charset="0"/>
                <a:cs typeface="Arial" panose="020B0604020202020204" pitchFamily="34" charset="0"/>
                <a:hlinkClick r:id="rId14"/>
              </a:rPr>
              <a:t>Writesonic</a:t>
            </a:r>
            <a:r>
              <a:rPr lang="de-DE" sz="800" dirty="0">
                <a:latin typeface="Arial" panose="020B0604020202020204" pitchFamily="34" charset="0"/>
                <a:cs typeface="Arial" panose="020B0604020202020204" pitchFamily="34" charset="0"/>
              </a:rPr>
              <a:t>, </a:t>
            </a:r>
            <a:r>
              <a:rPr lang="de-DE" sz="800" u="sng" dirty="0" err="1">
                <a:latin typeface="Arial" panose="020B0604020202020204" pitchFamily="34" charset="0"/>
                <a:cs typeface="Arial" panose="020B0604020202020204" pitchFamily="34" charset="0"/>
                <a:hlinkClick r:id="rId11"/>
              </a:rPr>
              <a:t>Scispace</a:t>
            </a:r>
            <a:endParaRPr lang="de-DE" sz="800" dirty="0">
              <a:latin typeface="Arial" panose="020B0604020202020204" pitchFamily="34" charset="0"/>
              <a:cs typeface="Arial" panose="020B0604020202020204" pitchFamily="34" charset="0"/>
            </a:endParaRPr>
          </a:p>
          <a:p>
            <a:r>
              <a:rPr lang="de-DE" sz="800" dirty="0">
                <a:latin typeface="Arial" panose="020B0604020202020204" pitchFamily="34" charset="0"/>
                <a:cs typeface="Arial" panose="020B0604020202020204" pitchFamily="34" charset="0"/>
              </a:rPr>
              <a:t>-eigene Stichpunkte zu Fließtext verarbeiten lassen</a:t>
            </a:r>
          </a:p>
          <a:p>
            <a:r>
              <a:rPr lang="de-DE" sz="800" dirty="0">
                <a:latin typeface="Arial" panose="020B0604020202020204" pitchFamily="34" charset="0"/>
                <a:cs typeface="Arial" panose="020B0604020202020204" pitchFamily="34" charset="0"/>
              </a:rPr>
              <a:t>-Hilfe beim Einstieg in den Text</a:t>
            </a:r>
          </a:p>
          <a:p>
            <a:r>
              <a:rPr lang="de-DE" sz="800" dirty="0">
                <a:latin typeface="Arial" panose="020B0604020202020204" pitchFamily="34" charset="0"/>
                <a:cs typeface="Arial" panose="020B0604020202020204" pitchFamily="34" charset="0"/>
              </a:rPr>
              <a:t>-Inspiration durch Erstellen einer Einleitung zur Fragestellung</a:t>
            </a:r>
          </a:p>
          <a:p>
            <a:r>
              <a:rPr lang="de-DE" sz="800" dirty="0">
                <a:latin typeface="Arial" panose="020B0604020202020204" pitchFamily="34" charset="0"/>
                <a:cs typeface="Arial" panose="020B0604020202020204" pitchFamily="34" charset="0"/>
              </a:rPr>
              <a:t>-Blockaden lösen durch Umstrukturierung und Umschreiben von Textteilen</a:t>
            </a:r>
          </a:p>
          <a:p>
            <a:r>
              <a:rPr lang="de-DE" sz="800" dirty="0">
                <a:latin typeface="Arial" panose="020B0604020202020204" pitchFamily="34" charset="0"/>
                <a:cs typeface="Arial" panose="020B0604020202020204" pitchFamily="34" charset="0"/>
              </a:rPr>
              <a:t>-Generierung von Synonymen</a:t>
            </a:r>
          </a:p>
        </p:txBody>
      </p:sp>
      <p:sp>
        <p:nvSpPr>
          <p:cNvPr id="26" name="Textfeld 25">
            <a:extLst>
              <a:ext uri="{FF2B5EF4-FFF2-40B4-BE49-F238E27FC236}">
                <a16:creationId xmlns:a16="http://schemas.microsoft.com/office/drawing/2014/main" id="{E4FCEBDB-34B1-4EB9-A773-3A4E3D07292C}"/>
              </a:ext>
            </a:extLst>
          </p:cNvPr>
          <p:cNvSpPr txBox="1"/>
          <p:nvPr/>
        </p:nvSpPr>
        <p:spPr>
          <a:xfrm>
            <a:off x="315120" y="1628800"/>
            <a:ext cx="2816720" cy="830997"/>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KI-Tools zur Textkorrektur oder sprachliche Überarbeitung: (</a:t>
            </a:r>
            <a:r>
              <a:rPr lang="de-DE" sz="800" dirty="0" err="1">
                <a:latin typeface="Arial" panose="020B0604020202020204" pitchFamily="34" charset="0"/>
                <a:cs typeface="Arial" panose="020B0604020202020204" pitchFamily="34" charset="0"/>
              </a:rPr>
              <a:t>zB</a:t>
            </a:r>
            <a:r>
              <a:rPr lang="de-DE" sz="800" dirty="0">
                <a:latin typeface="Arial" panose="020B0604020202020204" pitchFamily="34" charset="0"/>
                <a:cs typeface="Arial" panose="020B0604020202020204" pitchFamily="34" charset="0"/>
              </a:rPr>
              <a:t> </a:t>
            </a:r>
            <a:r>
              <a:rPr lang="de-DE" sz="800" u="sng" dirty="0" err="1">
                <a:latin typeface="Arial" panose="020B0604020202020204" pitchFamily="34" charset="0"/>
                <a:cs typeface="Arial" panose="020B0604020202020204" pitchFamily="34" charset="0"/>
                <a:hlinkClick r:id="rId15"/>
              </a:rPr>
              <a:t>DeepL</a:t>
            </a:r>
            <a:r>
              <a:rPr lang="de-DE" sz="800" u="sng" dirty="0">
                <a:latin typeface="Arial" panose="020B0604020202020204" pitchFamily="34" charset="0"/>
                <a:cs typeface="Arial" panose="020B0604020202020204" pitchFamily="34" charset="0"/>
                <a:hlinkClick r:id="rId15"/>
              </a:rPr>
              <a:t> Write</a:t>
            </a:r>
            <a:r>
              <a:rPr lang="de-DE" sz="800" dirty="0">
                <a:latin typeface="Arial" panose="020B0604020202020204" pitchFamily="34" charset="0"/>
                <a:cs typeface="Arial" panose="020B0604020202020204" pitchFamily="34" charset="0"/>
              </a:rPr>
              <a:t>, </a:t>
            </a:r>
            <a:r>
              <a:rPr lang="de-DE" sz="800" u="sng" dirty="0" err="1">
                <a:latin typeface="Arial" panose="020B0604020202020204" pitchFamily="34" charset="0"/>
                <a:cs typeface="Arial" panose="020B0604020202020204" pitchFamily="34" charset="0"/>
                <a:hlinkClick r:id="rId16"/>
              </a:rPr>
              <a:t>LanguageTool</a:t>
            </a:r>
            <a:endParaRPr lang="de-DE" sz="800" dirty="0">
              <a:latin typeface="Arial" panose="020B0604020202020204" pitchFamily="34" charset="0"/>
              <a:cs typeface="Arial" panose="020B0604020202020204" pitchFamily="34" charset="0"/>
            </a:endParaRPr>
          </a:p>
          <a:p>
            <a:r>
              <a:rPr lang="de-DE" sz="800" dirty="0">
                <a:latin typeface="Arial" panose="020B0604020202020204" pitchFamily="34" charset="0"/>
                <a:cs typeface="Arial" panose="020B0604020202020204" pitchFamily="34" charset="0"/>
              </a:rPr>
              <a:t>Formale Korrektur: </a:t>
            </a:r>
            <a:r>
              <a:rPr lang="de-DE" sz="800" u="sng" dirty="0" err="1">
                <a:latin typeface="Arial" panose="020B0604020202020204" pitchFamily="34" charset="0"/>
                <a:cs typeface="Arial" panose="020B0604020202020204" pitchFamily="34" charset="0"/>
                <a:hlinkClick r:id="rId14"/>
              </a:rPr>
              <a:t>Writesonic</a:t>
            </a:r>
            <a:r>
              <a:rPr lang="de-DE" sz="800" dirty="0">
                <a:latin typeface="Arial" panose="020B0604020202020204" pitchFamily="34" charset="0"/>
                <a:cs typeface="Arial" panose="020B0604020202020204" pitchFamily="34" charset="0"/>
              </a:rPr>
              <a:t>, </a:t>
            </a:r>
          </a:p>
          <a:p>
            <a:r>
              <a:rPr lang="de-DE" sz="800" dirty="0">
                <a:latin typeface="Arial" panose="020B0604020202020204" pitchFamily="34" charset="0"/>
                <a:cs typeface="Arial" panose="020B0604020202020204" pitchFamily="34" charset="0"/>
              </a:rPr>
              <a:t>Korrektur, Stilisierung und Bildgenerierung: </a:t>
            </a:r>
            <a:r>
              <a:rPr lang="de-DE" sz="800" dirty="0" err="1">
                <a:latin typeface="Arial" panose="020B0604020202020204" pitchFamily="34" charset="0"/>
                <a:cs typeface="Arial" panose="020B0604020202020204" pitchFamily="34" charset="0"/>
              </a:rPr>
              <a:t>zB</a:t>
            </a:r>
            <a:r>
              <a:rPr lang="de-DE" sz="800" dirty="0">
                <a:latin typeface="Arial" panose="020B0604020202020204" pitchFamily="34" charset="0"/>
                <a:cs typeface="Arial" panose="020B0604020202020204" pitchFamily="34" charset="0"/>
              </a:rPr>
              <a:t> </a:t>
            </a:r>
            <a:r>
              <a:rPr lang="de-DE" sz="800" u="sng" dirty="0">
                <a:latin typeface="Arial" panose="020B0604020202020204" pitchFamily="34" charset="0"/>
                <a:cs typeface="Arial" panose="020B0604020202020204" pitchFamily="34" charset="0"/>
                <a:hlinkClick r:id="rId17"/>
              </a:rPr>
              <a:t>Neuroflash</a:t>
            </a:r>
            <a:endParaRPr lang="de-DE" sz="800" dirty="0">
              <a:latin typeface="Arial" panose="020B0604020202020204" pitchFamily="34" charset="0"/>
              <a:cs typeface="Arial" panose="020B0604020202020204" pitchFamily="34" charset="0"/>
            </a:endParaRPr>
          </a:p>
          <a:p>
            <a:r>
              <a:rPr lang="de-DE" sz="800" dirty="0">
                <a:latin typeface="Arial" panose="020B0604020202020204" pitchFamily="34" charset="0"/>
                <a:cs typeface="Arial" panose="020B0604020202020204" pitchFamily="34" charset="0"/>
              </a:rPr>
              <a:t>Feedbackoptionen in vielen textbearbeitenden KIs enthalten: </a:t>
            </a:r>
            <a:r>
              <a:rPr lang="de-DE" sz="800" dirty="0" err="1">
                <a:latin typeface="Arial" panose="020B0604020202020204" pitchFamily="34" charset="0"/>
                <a:cs typeface="Arial" panose="020B0604020202020204" pitchFamily="34" charset="0"/>
              </a:rPr>
              <a:t>zB</a:t>
            </a:r>
            <a:r>
              <a:rPr lang="de-DE" sz="800" dirty="0">
                <a:latin typeface="Arial" panose="020B0604020202020204" pitchFamily="34" charset="0"/>
                <a:cs typeface="Arial" panose="020B0604020202020204" pitchFamily="34" charset="0"/>
              </a:rPr>
              <a:t> </a:t>
            </a:r>
            <a:r>
              <a:rPr lang="de-DE" sz="800" u="sng" dirty="0" err="1">
                <a:latin typeface="Arial" panose="020B0604020202020204" pitchFamily="34" charset="0"/>
                <a:cs typeface="Arial" panose="020B0604020202020204" pitchFamily="34" charset="0"/>
                <a:hlinkClick r:id="rId18"/>
              </a:rPr>
              <a:t>Mindverse</a:t>
            </a:r>
            <a:endParaRPr lang="de-DE"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3747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E4384-4F77-4ABC-AC1B-0557D59DE948}"/>
              </a:ext>
            </a:extLst>
          </p:cNvPr>
          <p:cNvSpPr>
            <a:spLocks noGrp="1"/>
          </p:cNvSpPr>
          <p:nvPr>
            <p:ph type="title"/>
          </p:nvPr>
        </p:nvSpPr>
        <p:spPr>
          <a:xfrm>
            <a:off x="628650" y="332656"/>
            <a:ext cx="6598854" cy="792088"/>
          </a:xfrm>
        </p:spPr>
        <p:txBody>
          <a:bodyPr/>
          <a:lstStyle/>
          <a:p>
            <a:br>
              <a:rPr lang="de-DE" dirty="0"/>
            </a:br>
            <a:br>
              <a:rPr lang="de-DE" dirty="0"/>
            </a:br>
            <a:br>
              <a:rPr lang="de-DE" dirty="0"/>
            </a:br>
            <a:r>
              <a:rPr lang="de-DE" dirty="0"/>
              <a:t>Themenfindung / Eingrenzung: Welche Tools können hilfreich sein?</a:t>
            </a:r>
          </a:p>
        </p:txBody>
      </p:sp>
      <p:sp>
        <p:nvSpPr>
          <p:cNvPr id="3" name="Inhaltsplatzhalter 2">
            <a:extLst>
              <a:ext uri="{FF2B5EF4-FFF2-40B4-BE49-F238E27FC236}">
                <a16:creationId xmlns:a16="http://schemas.microsoft.com/office/drawing/2014/main" id="{A4AEF5AE-DBAB-4FFD-BE9F-C85683FA4222}"/>
              </a:ext>
            </a:extLst>
          </p:cNvPr>
          <p:cNvSpPr>
            <a:spLocks noGrp="1"/>
          </p:cNvSpPr>
          <p:nvPr>
            <p:ph idx="1"/>
          </p:nvPr>
        </p:nvSpPr>
        <p:spPr>
          <a:xfrm>
            <a:off x="628650" y="1484785"/>
            <a:ext cx="8119814" cy="4032448"/>
          </a:xfrm>
        </p:spPr>
        <p:txBody>
          <a:bodyPr/>
          <a:lstStyle/>
          <a:p>
            <a:pPr>
              <a:buFont typeface="Arial" panose="020B0604020202020204" pitchFamily="34" charset="0"/>
              <a:buChar char="•"/>
            </a:pPr>
            <a:endParaRPr lang="de-DE" dirty="0"/>
          </a:p>
          <a:p>
            <a:pPr marL="285750" indent="-285750">
              <a:buFont typeface="Wingdings" panose="05000000000000000000" pitchFamily="2" charset="2"/>
              <a:buChar char="§"/>
            </a:pPr>
            <a:r>
              <a:rPr lang="de-DE" dirty="0"/>
              <a:t>Chat Bots (</a:t>
            </a:r>
            <a:r>
              <a:rPr lang="de-DE" dirty="0">
                <a:hlinkClick r:id="rId2"/>
              </a:rPr>
              <a:t>Chat GPT</a:t>
            </a:r>
            <a:r>
              <a:rPr lang="de-DE" dirty="0"/>
              <a:t>): </a:t>
            </a:r>
          </a:p>
          <a:p>
            <a:endParaRPr lang="de-DE" dirty="0"/>
          </a:p>
          <a:p>
            <a:pPr lvl="1">
              <a:buFont typeface="Wingdings" panose="05000000000000000000" pitchFamily="2" charset="2"/>
              <a:buChar char="Ø"/>
            </a:pPr>
            <a:r>
              <a:rPr lang="de-DE" dirty="0"/>
              <a:t>Reflektion des Themas</a:t>
            </a:r>
          </a:p>
          <a:p>
            <a:pPr lvl="1">
              <a:buFont typeface="Wingdings" panose="05000000000000000000" pitchFamily="2" charset="2"/>
              <a:buChar char="Ø"/>
            </a:pPr>
            <a:r>
              <a:rPr lang="de-DE" dirty="0"/>
              <a:t>Eingrenzung</a:t>
            </a:r>
          </a:p>
          <a:p>
            <a:pPr lvl="1">
              <a:buFont typeface="Wingdings" panose="05000000000000000000" pitchFamily="2" charset="2"/>
              <a:buChar char="Ø"/>
            </a:pPr>
            <a:r>
              <a:rPr lang="de-DE" dirty="0"/>
              <a:t>Suchmatrix als Vorbereitung der Recherche</a:t>
            </a:r>
          </a:p>
          <a:p>
            <a:pPr lvl="1">
              <a:buFont typeface="Wingdings" panose="05000000000000000000" pitchFamily="2" charset="2"/>
              <a:buChar char="Ø"/>
            </a:pPr>
            <a:endParaRPr lang="de-DE" dirty="0"/>
          </a:p>
          <a:p>
            <a:pPr marL="285750" indent="-285750">
              <a:buFont typeface="Wingdings" panose="05000000000000000000" pitchFamily="2" charset="2"/>
              <a:buChar char="§"/>
            </a:pPr>
            <a:r>
              <a:rPr lang="de-DE" dirty="0" err="1">
                <a:hlinkClick r:id="rId3"/>
              </a:rPr>
              <a:t>Perplexity</a:t>
            </a:r>
            <a:r>
              <a:rPr lang="de-DE" dirty="0"/>
              <a:t>:  ist ein neuartiges KI-Tool, das Antworten auf Fragen mithilfe einer künstlichen Intelligenz generiert. </a:t>
            </a:r>
          </a:p>
          <a:p>
            <a:endParaRPr lang="de-DE" dirty="0"/>
          </a:p>
        </p:txBody>
      </p:sp>
      <p:sp>
        <p:nvSpPr>
          <p:cNvPr id="4" name="Fußzeilenplatzhalter 3">
            <a:extLst>
              <a:ext uri="{FF2B5EF4-FFF2-40B4-BE49-F238E27FC236}">
                <a16:creationId xmlns:a16="http://schemas.microsoft.com/office/drawing/2014/main" id="{EC10A113-F90E-4094-B7AB-ACDCD49955D1}"/>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168922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52E369-333B-460C-8EAB-0636F3410E41}"/>
              </a:ext>
            </a:extLst>
          </p:cNvPr>
          <p:cNvSpPr>
            <a:spLocks noGrp="1"/>
          </p:cNvSpPr>
          <p:nvPr>
            <p:ph type="title"/>
          </p:nvPr>
        </p:nvSpPr>
        <p:spPr/>
        <p:txBody>
          <a:bodyPr/>
          <a:lstStyle/>
          <a:p>
            <a:r>
              <a:rPr lang="de-DE" dirty="0"/>
              <a:t>Recherche: KI-Tools und ihre Möglichkeiten im Überblick</a:t>
            </a:r>
          </a:p>
        </p:txBody>
      </p:sp>
      <p:sp>
        <p:nvSpPr>
          <p:cNvPr id="3" name="Inhaltsplatzhalter 2">
            <a:extLst>
              <a:ext uri="{FF2B5EF4-FFF2-40B4-BE49-F238E27FC236}">
                <a16:creationId xmlns:a16="http://schemas.microsoft.com/office/drawing/2014/main" id="{952690DE-D04E-47AD-B80B-031D854B6C36}"/>
              </a:ext>
            </a:extLst>
          </p:cNvPr>
          <p:cNvSpPr>
            <a:spLocks noGrp="1"/>
          </p:cNvSpPr>
          <p:nvPr>
            <p:ph idx="1"/>
          </p:nvPr>
        </p:nvSpPr>
        <p:spPr>
          <a:xfrm>
            <a:off x="628650" y="1484785"/>
            <a:ext cx="8119814" cy="3744416"/>
          </a:xfrm>
        </p:spPr>
        <p:txBody>
          <a:bodyPr/>
          <a:lstStyle/>
          <a:p>
            <a:pPr marL="0" indent="0">
              <a:lnSpc>
                <a:spcPct val="150000"/>
              </a:lnSpc>
            </a:pPr>
            <a:endParaRPr lang="de-DE" dirty="0"/>
          </a:p>
          <a:p>
            <a:pPr marL="285750" indent="-285750">
              <a:lnSpc>
                <a:spcPct val="150000"/>
              </a:lnSpc>
              <a:buFont typeface="Wingdings" panose="05000000000000000000" pitchFamily="2" charset="2"/>
              <a:buChar char="§"/>
            </a:pPr>
            <a:r>
              <a:rPr lang="de-DE" dirty="0"/>
              <a:t>KI basierte Recherche Tools: </a:t>
            </a:r>
            <a:r>
              <a:rPr lang="de-DE" dirty="0">
                <a:hlinkClick r:id="rId2"/>
              </a:rPr>
              <a:t>Consensus</a:t>
            </a:r>
            <a:r>
              <a:rPr lang="de-DE" dirty="0"/>
              <a:t>, </a:t>
            </a:r>
            <a:r>
              <a:rPr lang="de-DE" dirty="0" err="1">
                <a:hlinkClick r:id="rId3"/>
              </a:rPr>
              <a:t>Elicit</a:t>
            </a:r>
            <a:r>
              <a:rPr lang="de-DE" dirty="0"/>
              <a:t>, </a:t>
            </a:r>
            <a:r>
              <a:rPr lang="de-DE" dirty="0" err="1">
                <a:hlinkClick r:id="rId4"/>
              </a:rPr>
              <a:t>ResearchRabbit</a:t>
            </a:r>
            <a:r>
              <a:rPr lang="de-DE" dirty="0"/>
              <a:t>, </a:t>
            </a:r>
            <a:r>
              <a:rPr lang="de-DE" dirty="0" err="1">
                <a:hlinkClick r:id="rId5"/>
              </a:rPr>
              <a:t>Semantic</a:t>
            </a:r>
            <a:r>
              <a:rPr lang="de-DE" dirty="0">
                <a:hlinkClick r:id="rId5"/>
              </a:rPr>
              <a:t> Scholar</a:t>
            </a:r>
            <a:r>
              <a:rPr lang="de-DE" dirty="0"/>
              <a:t>, </a:t>
            </a:r>
            <a:r>
              <a:rPr lang="de-DE" dirty="0">
                <a:hlinkClick r:id="rId6"/>
              </a:rPr>
              <a:t>Open Knowledge Maps</a:t>
            </a:r>
            <a:endParaRPr lang="de-DE" dirty="0"/>
          </a:p>
          <a:p>
            <a:pPr marL="285750" indent="-285750">
              <a:lnSpc>
                <a:spcPct val="150000"/>
              </a:lnSpc>
              <a:buFont typeface="Wingdings" panose="05000000000000000000" pitchFamily="2" charset="2"/>
              <a:buChar char="§"/>
            </a:pPr>
            <a:r>
              <a:rPr lang="de-DE" dirty="0"/>
              <a:t>KI basierte Zitationsindices: </a:t>
            </a:r>
            <a:r>
              <a:rPr lang="de-DE" dirty="0">
                <a:hlinkClick r:id="rId7"/>
              </a:rPr>
              <a:t>Scite.ai</a:t>
            </a:r>
            <a:endParaRPr lang="de-DE" dirty="0"/>
          </a:p>
          <a:p>
            <a:pPr marL="285750" indent="-285750">
              <a:lnSpc>
                <a:spcPct val="150000"/>
              </a:lnSpc>
              <a:buFont typeface="Wingdings" panose="05000000000000000000" pitchFamily="2" charset="2"/>
              <a:buChar char="§"/>
            </a:pPr>
            <a:r>
              <a:rPr lang="de-DE" dirty="0"/>
              <a:t>Chat-KI zur Erstellung Suchmatrix: </a:t>
            </a:r>
            <a:r>
              <a:rPr lang="de-DE" dirty="0">
                <a:hlinkClick r:id="rId8"/>
              </a:rPr>
              <a:t>Chat-GPT</a:t>
            </a:r>
            <a:endParaRPr lang="de-DE" dirty="0"/>
          </a:p>
          <a:p>
            <a:endParaRPr lang="de-DE" dirty="0"/>
          </a:p>
        </p:txBody>
      </p:sp>
      <p:sp>
        <p:nvSpPr>
          <p:cNvPr id="4" name="Fußzeilenplatzhalter 3">
            <a:extLst>
              <a:ext uri="{FF2B5EF4-FFF2-40B4-BE49-F238E27FC236}">
                <a16:creationId xmlns:a16="http://schemas.microsoft.com/office/drawing/2014/main" id="{9C6C26E8-E32E-47AC-9A95-6DB407F66CCD}"/>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229694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850355-D4A6-4428-8F2D-3473507205C5}"/>
              </a:ext>
            </a:extLst>
          </p:cNvPr>
          <p:cNvSpPr>
            <a:spLocks noGrp="1"/>
          </p:cNvSpPr>
          <p:nvPr>
            <p:ph type="title"/>
          </p:nvPr>
        </p:nvSpPr>
        <p:spPr>
          <a:xfrm>
            <a:off x="628650" y="347573"/>
            <a:ext cx="6598854" cy="792088"/>
          </a:xfrm>
        </p:spPr>
        <p:txBody>
          <a:bodyPr/>
          <a:lstStyle/>
          <a:p>
            <a:r>
              <a:rPr lang="de-DE" dirty="0"/>
              <a:t>Datenverarbeitung / Visualisierung der Ergebnisse: welche Tools können hier hilfreich sein?</a:t>
            </a:r>
          </a:p>
        </p:txBody>
      </p:sp>
      <p:sp>
        <p:nvSpPr>
          <p:cNvPr id="3" name="Inhaltsplatzhalter 2">
            <a:extLst>
              <a:ext uri="{FF2B5EF4-FFF2-40B4-BE49-F238E27FC236}">
                <a16:creationId xmlns:a16="http://schemas.microsoft.com/office/drawing/2014/main" id="{21279F44-348B-492F-9B6E-C42832A2B56B}"/>
              </a:ext>
            </a:extLst>
          </p:cNvPr>
          <p:cNvSpPr>
            <a:spLocks noGrp="1"/>
          </p:cNvSpPr>
          <p:nvPr>
            <p:ph idx="1"/>
          </p:nvPr>
        </p:nvSpPr>
        <p:spPr>
          <a:xfrm>
            <a:off x="628650" y="1772816"/>
            <a:ext cx="8119814" cy="4032448"/>
          </a:xfrm>
        </p:spPr>
        <p:txBody>
          <a:bodyPr/>
          <a:lstStyle/>
          <a:p>
            <a:pPr marL="285750" indent="-285750">
              <a:buFont typeface="Wingdings" panose="05000000000000000000" pitchFamily="2" charset="2"/>
              <a:buChar char="§"/>
            </a:pPr>
            <a:r>
              <a:rPr lang="de-DE" dirty="0"/>
              <a:t>KI die zusammenfasst / auswertet: </a:t>
            </a:r>
            <a:r>
              <a:rPr lang="de-DE" dirty="0" err="1">
                <a:hlinkClick r:id="rId2"/>
              </a:rPr>
              <a:t>ChatPDF</a:t>
            </a:r>
            <a:r>
              <a:rPr lang="de-DE" dirty="0"/>
              <a:t>, </a:t>
            </a:r>
            <a:r>
              <a:rPr lang="de-DE" dirty="0" err="1">
                <a:hlinkClick r:id="rId3"/>
              </a:rPr>
              <a:t>explainpaper</a:t>
            </a:r>
            <a:endParaRPr lang="de-DE" dirty="0"/>
          </a:p>
          <a:p>
            <a:pPr marL="630238" lvl="2" indent="-285750">
              <a:buFont typeface="Wingdings" panose="05000000000000000000" pitchFamily="2" charset="2"/>
              <a:buChar char="Ø"/>
            </a:pPr>
            <a:r>
              <a:rPr lang="de-DE" dirty="0"/>
              <a:t>teilweise integriert in Recherche Tools z.B. </a:t>
            </a:r>
            <a:r>
              <a:rPr lang="de-DE" dirty="0" err="1">
                <a:hlinkClick r:id="rId4"/>
              </a:rPr>
              <a:t>Scispace</a:t>
            </a:r>
            <a:endParaRPr lang="de-DE" dirty="0"/>
          </a:p>
          <a:p>
            <a:pPr marL="0" indent="0"/>
            <a:endParaRPr lang="de-DE" dirty="0"/>
          </a:p>
          <a:p>
            <a:pPr marL="285750" indent="-285750">
              <a:buFont typeface="Wingdings" panose="05000000000000000000" pitchFamily="2" charset="2"/>
              <a:buChar char="§"/>
            </a:pPr>
            <a:r>
              <a:rPr lang="de-DE" dirty="0"/>
              <a:t>Recherchetools, die Quellen visuell zueinander in Bezug setzen, z.B.: </a:t>
            </a:r>
            <a:r>
              <a:rPr lang="de-DE" dirty="0" err="1">
                <a:hlinkClick r:id="rId5"/>
              </a:rPr>
              <a:t>ResearchRabbit</a:t>
            </a:r>
            <a:r>
              <a:rPr lang="de-DE" dirty="0"/>
              <a:t>, </a:t>
            </a:r>
            <a:r>
              <a:rPr lang="de-DE" dirty="0" err="1">
                <a:hlinkClick r:id="rId6"/>
              </a:rPr>
              <a:t>Connected</a:t>
            </a:r>
            <a:r>
              <a:rPr lang="de-DE" dirty="0">
                <a:hlinkClick r:id="rId6"/>
              </a:rPr>
              <a:t>  Papers</a:t>
            </a:r>
            <a:r>
              <a:rPr lang="de-DE" dirty="0"/>
              <a:t>, </a:t>
            </a:r>
            <a:r>
              <a:rPr lang="de-DE" dirty="0">
                <a:hlinkClick r:id="rId7"/>
              </a:rPr>
              <a:t>Open Knowledge Maps</a:t>
            </a:r>
            <a:endParaRPr lang="de-DE" dirty="0"/>
          </a:p>
          <a:p>
            <a:endParaRPr lang="de-DE" dirty="0"/>
          </a:p>
          <a:p>
            <a:pPr marL="285750" indent="-285750">
              <a:buFont typeface="Wingdings" panose="05000000000000000000" pitchFamily="2" charset="2"/>
              <a:buChar char="§"/>
            </a:pPr>
            <a:r>
              <a:rPr lang="de-DE" dirty="0"/>
              <a:t>Visualisierung eigener Ergebnisse: </a:t>
            </a:r>
            <a:r>
              <a:rPr lang="de-DE" dirty="0" err="1">
                <a:hlinkClick r:id="rId8"/>
              </a:rPr>
              <a:t>Vizly</a:t>
            </a:r>
            <a:r>
              <a:rPr lang="de-DE" dirty="0"/>
              <a:t> </a:t>
            </a:r>
          </a:p>
          <a:p>
            <a:endParaRPr lang="de-DE" dirty="0"/>
          </a:p>
        </p:txBody>
      </p:sp>
      <p:sp>
        <p:nvSpPr>
          <p:cNvPr id="4" name="Fußzeilenplatzhalter 3">
            <a:extLst>
              <a:ext uri="{FF2B5EF4-FFF2-40B4-BE49-F238E27FC236}">
                <a16:creationId xmlns:a16="http://schemas.microsoft.com/office/drawing/2014/main" id="{992733E1-5745-4012-B1E1-9C540293A87D}"/>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4230342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42036-5563-4881-B0F0-C3E1ABAC06F0}"/>
              </a:ext>
            </a:extLst>
          </p:cNvPr>
          <p:cNvSpPr>
            <a:spLocks noGrp="1"/>
          </p:cNvSpPr>
          <p:nvPr>
            <p:ph type="title"/>
          </p:nvPr>
        </p:nvSpPr>
        <p:spPr/>
        <p:txBody>
          <a:bodyPr/>
          <a:lstStyle/>
          <a:p>
            <a:r>
              <a:rPr lang="de-DE" dirty="0"/>
              <a:t>Überblick</a:t>
            </a:r>
          </a:p>
        </p:txBody>
      </p:sp>
      <p:sp>
        <p:nvSpPr>
          <p:cNvPr id="3" name="Inhaltsplatzhalter 2">
            <a:extLst>
              <a:ext uri="{FF2B5EF4-FFF2-40B4-BE49-F238E27FC236}">
                <a16:creationId xmlns:a16="http://schemas.microsoft.com/office/drawing/2014/main" id="{1600A4D5-9B9A-4FAB-AF90-E874CC65801F}"/>
              </a:ext>
            </a:extLst>
          </p:cNvPr>
          <p:cNvSpPr>
            <a:spLocks noGrp="1"/>
          </p:cNvSpPr>
          <p:nvPr>
            <p:ph idx="1"/>
          </p:nvPr>
        </p:nvSpPr>
        <p:spPr/>
        <p:txBody>
          <a:bodyPr/>
          <a:lstStyle/>
          <a:p>
            <a:pPr marL="0" indent="0"/>
            <a:r>
              <a:rPr lang="de-DE" dirty="0"/>
              <a:t>Teil 1:</a:t>
            </a:r>
          </a:p>
          <a:p>
            <a:pPr marL="0" indent="0"/>
            <a:endParaRPr lang="de-DE" dirty="0"/>
          </a:p>
          <a:p>
            <a:pPr>
              <a:buFont typeface="Wingdings" panose="05000000000000000000" pitchFamily="2" charset="2"/>
              <a:buChar char="§"/>
            </a:pPr>
            <a:r>
              <a:rPr lang="de-DE" dirty="0"/>
              <a:t>Was ist unter KI zu verstehen? Wie funktioniert KI?</a:t>
            </a:r>
          </a:p>
          <a:p>
            <a:pPr>
              <a:buFont typeface="Wingdings" panose="05000000000000000000" pitchFamily="2" charset="2"/>
              <a:buChar char="§"/>
            </a:pPr>
            <a:r>
              <a:rPr lang="de-DE" dirty="0"/>
              <a:t>KI im wissenschaftlichen Forschungsprozess</a:t>
            </a:r>
          </a:p>
          <a:p>
            <a:pPr>
              <a:buFont typeface="Wingdings" panose="05000000000000000000" pitchFamily="2" charset="2"/>
              <a:buChar char="§"/>
            </a:pPr>
            <a:r>
              <a:rPr lang="de-DE" dirty="0"/>
              <a:t>Direkte/indirekte Nutzung</a:t>
            </a:r>
          </a:p>
          <a:p>
            <a:pPr>
              <a:buFont typeface="Wingdings" panose="05000000000000000000" pitchFamily="2" charset="2"/>
              <a:buChar char="§"/>
            </a:pPr>
            <a:r>
              <a:rPr lang="de-DE" dirty="0"/>
              <a:t>Datenbasis</a:t>
            </a:r>
            <a:endParaRPr lang="de-DE" dirty="0">
              <a:highlight>
                <a:srgbClr val="FFFF00"/>
              </a:highlight>
            </a:endParaRPr>
          </a:p>
          <a:p>
            <a:pPr>
              <a:buFont typeface="Wingdings" panose="05000000000000000000" pitchFamily="2" charset="2"/>
              <a:buChar char="§"/>
            </a:pPr>
            <a:r>
              <a:rPr lang="de-DE" dirty="0"/>
              <a:t>Suchmatrix / Blockbildung mit </a:t>
            </a:r>
            <a:r>
              <a:rPr lang="de-DE" dirty="0" err="1"/>
              <a:t>ChatGPT</a:t>
            </a:r>
            <a:r>
              <a:rPr lang="de-DE" dirty="0"/>
              <a:t> erstellen</a:t>
            </a:r>
          </a:p>
          <a:p>
            <a:pPr>
              <a:buFont typeface="Wingdings" panose="05000000000000000000" pitchFamily="2" charset="2"/>
              <a:buChar char="§"/>
            </a:pPr>
            <a:endParaRPr lang="de-DE" dirty="0"/>
          </a:p>
          <a:p>
            <a:pPr marL="0" indent="0"/>
            <a:r>
              <a:rPr lang="de-DE" dirty="0"/>
              <a:t>Teil 2:</a:t>
            </a:r>
          </a:p>
          <a:p>
            <a:pPr marL="0" indent="0"/>
            <a:endParaRPr lang="de-DE" dirty="0"/>
          </a:p>
          <a:p>
            <a:pPr marL="285750" indent="-285750">
              <a:buFont typeface="Wingdings" panose="05000000000000000000" pitchFamily="2" charset="2"/>
              <a:buChar char="§"/>
            </a:pPr>
            <a:r>
              <a:rPr lang="de-DE" dirty="0"/>
              <a:t>Vorstellen von verschiedenen KI-Tools</a:t>
            </a:r>
          </a:p>
          <a:p>
            <a:pPr marL="285750" indent="-285750">
              <a:buFont typeface="Wingdings" panose="05000000000000000000" pitchFamily="2" charset="2"/>
              <a:buChar char="§"/>
            </a:pPr>
            <a:r>
              <a:rPr lang="de-DE" dirty="0"/>
              <a:t>Grundlagen und betreutes Ausprobieren</a:t>
            </a:r>
          </a:p>
          <a:p>
            <a:pPr marL="0" indent="0"/>
            <a:endParaRPr lang="de-DE" dirty="0"/>
          </a:p>
          <a:p>
            <a:pPr marL="0" indent="0"/>
            <a:endParaRPr lang="de-DE" dirty="0"/>
          </a:p>
          <a:p>
            <a:pPr marL="0" indent="0"/>
            <a:endParaRPr lang="de-DE" dirty="0"/>
          </a:p>
        </p:txBody>
      </p:sp>
      <p:sp>
        <p:nvSpPr>
          <p:cNvPr id="4" name="Fußzeilenplatzhalter 3">
            <a:extLst>
              <a:ext uri="{FF2B5EF4-FFF2-40B4-BE49-F238E27FC236}">
                <a16:creationId xmlns:a16="http://schemas.microsoft.com/office/drawing/2014/main" id="{7598B655-53ED-4FFA-ABAF-1C6F554FAD97}"/>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3993532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9F80A-C469-4EFF-952A-E1457DDE51A3}"/>
              </a:ext>
            </a:extLst>
          </p:cNvPr>
          <p:cNvSpPr>
            <a:spLocks noGrp="1"/>
          </p:cNvSpPr>
          <p:nvPr>
            <p:ph type="title"/>
          </p:nvPr>
        </p:nvSpPr>
        <p:spPr/>
        <p:txBody>
          <a:bodyPr/>
          <a:lstStyle/>
          <a:p>
            <a:r>
              <a:rPr lang="de-DE" dirty="0"/>
              <a:t>Textarbeiten: wie kann KI den Schreibprozess unterstützen?</a:t>
            </a:r>
          </a:p>
        </p:txBody>
      </p:sp>
      <p:sp>
        <p:nvSpPr>
          <p:cNvPr id="3" name="Inhaltsplatzhalter 2">
            <a:extLst>
              <a:ext uri="{FF2B5EF4-FFF2-40B4-BE49-F238E27FC236}">
                <a16:creationId xmlns:a16="http://schemas.microsoft.com/office/drawing/2014/main" id="{1BD35195-8850-4EC1-BA80-B96EFCDB6CD0}"/>
              </a:ext>
            </a:extLst>
          </p:cNvPr>
          <p:cNvSpPr>
            <a:spLocks noGrp="1"/>
          </p:cNvSpPr>
          <p:nvPr>
            <p:ph idx="1"/>
          </p:nvPr>
        </p:nvSpPr>
        <p:spPr>
          <a:xfrm>
            <a:off x="628650" y="1484785"/>
            <a:ext cx="8119814" cy="4464496"/>
          </a:xfrm>
        </p:spPr>
        <p:txBody>
          <a:bodyPr/>
          <a:lstStyle/>
          <a:p>
            <a:pPr marL="285750" indent="-285750">
              <a:buFont typeface="Wingdings" panose="05000000000000000000" pitchFamily="2" charset="2"/>
              <a:buChar char="§"/>
            </a:pPr>
            <a:r>
              <a:rPr lang="de-DE" dirty="0">
                <a:ea typeface="Calibri" panose="020F0502020204030204" pitchFamily="34" charset="0"/>
                <a:cs typeface="Arial" panose="020B0604020202020204" pitchFamily="34" charset="0"/>
              </a:rPr>
              <a:t>Tools wie: </a:t>
            </a:r>
            <a:r>
              <a:rPr lang="de-DE" dirty="0" err="1">
                <a:ea typeface="Calibri" panose="020F0502020204030204" pitchFamily="34" charset="0"/>
                <a:cs typeface="Arial" panose="020B0604020202020204" pitchFamily="34" charset="0"/>
                <a:hlinkClick r:id="rId2"/>
              </a:rPr>
              <a:t>ChatGPT</a:t>
            </a:r>
            <a:r>
              <a:rPr lang="de-DE" dirty="0">
                <a:ea typeface="Calibri" panose="020F0502020204030204" pitchFamily="34" charset="0"/>
                <a:cs typeface="Arial" panose="020B0604020202020204" pitchFamily="34" charset="0"/>
              </a:rPr>
              <a:t>, </a:t>
            </a:r>
            <a:r>
              <a:rPr lang="de-DE" dirty="0" err="1">
                <a:ea typeface="Calibri" panose="020F0502020204030204" pitchFamily="34" charset="0"/>
                <a:cs typeface="Arial" panose="020B0604020202020204" pitchFamily="34" charset="0"/>
                <a:hlinkClick r:id="rId3"/>
              </a:rPr>
              <a:t>Writesonic</a:t>
            </a:r>
            <a:r>
              <a:rPr lang="de-DE" dirty="0">
                <a:ea typeface="Calibri" panose="020F0502020204030204" pitchFamily="34" charset="0"/>
                <a:cs typeface="Arial" panose="020B0604020202020204" pitchFamily="34" charset="0"/>
              </a:rPr>
              <a:t> </a:t>
            </a:r>
            <a:r>
              <a:rPr lang="de-DE" dirty="0" err="1">
                <a:ea typeface="Calibri" panose="020F0502020204030204" pitchFamily="34" charset="0"/>
                <a:cs typeface="Arial" panose="020B0604020202020204" pitchFamily="34" charset="0"/>
              </a:rPr>
              <a:t>u.ä.</a:t>
            </a:r>
            <a:r>
              <a:rPr lang="de-DE" dirty="0">
                <a:ea typeface="Calibri" panose="020F0502020204030204" pitchFamily="34" charset="0"/>
                <a:cs typeface="Arial" panose="020B0604020202020204" pitchFamily="34" charset="0"/>
              </a:rPr>
              <a:t>: </a:t>
            </a:r>
          </a:p>
          <a:p>
            <a:pPr marL="285750" indent="-285750">
              <a:buFont typeface="Wingdings" panose="05000000000000000000" pitchFamily="2" charset="2"/>
              <a:buChar char="§"/>
            </a:pPr>
            <a:endParaRPr lang="de-DE" dirty="0">
              <a:ea typeface="Calibri" panose="020F0502020204030204" pitchFamily="34" charset="0"/>
              <a:cs typeface="Arial" panose="020B0604020202020204" pitchFamily="34" charset="0"/>
            </a:endParaRPr>
          </a:p>
          <a:p>
            <a:pPr marL="285750" indent="-285750">
              <a:buFont typeface="Wingdings" panose="05000000000000000000" pitchFamily="2" charset="2"/>
              <a:buChar char="§"/>
            </a:pPr>
            <a:r>
              <a:rPr lang="de-DE" dirty="0">
                <a:ea typeface="Calibri" panose="020F0502020204030204" pitchFamily="34" charset="0"/>
                <a:cs typeface="Arial" panose="020B0604020202020204" pitchFamily="34" charset="0"/>
              </a:rPr>
              <a:t>eigene Stichpunkte zu Fließtext verarbeiten lassen</a:t>
            </a:r>
          </a:p>
          <a:p>
            <a:endParaRPr lang="de-DE" dirty="0">
              <a:ea typeface="Calibri" panose="020F0502020204030204" pitchFamily="34" charset="0"/>
              <a:cs typeface="Arial" panose="020B0604020202020204" pitchFamily="34" charset="0"/>
            </a:endParaRPr>
          </a:p>
          <a:p>
            <a:pPr marL="285750" indent="-285750">
              <a:buFont typeface="Wingdings" panose="05000000000000000000" pitchFamily="2" charset="2"/>
              <a:buChar char="§"/>
            </a:pPr>
            <a:r>
              <a:rPr lang="de-DE" dirty="0">
                <a:ea typeface="Calibri" panose="020F0502020204030204" pitchFamily="34" charset="0"/>
                <a:cs typeface="Arial" panose="020B0604020202020204" pitchFamily="34" charset="0"/>
              </a:rPr>
              <a:t>Hilfe beim Einstieg in den Text, Inspiration durch Erstellen einer Einleitung zur Fragestellung </a:t>
            </a:r>
            <a:r>
              <a:rPr lang="de-DE" dirty="0" err="1">
                <a:ea typeface="Calibri" panose="020F0502020204030204" pitchFamily="34" charset="0"/>
                <a:cs typeface="Arial" panose="020B0604020202020204" pitchFamily="34" charset="0"/>
              </a:rPr>
              <a:t>u.ä.</a:t>
            </a:r>
            <a:endParaRPr lang="de-DE" dirty="0">
              <a:ea typeface="Calibri" panose="020F0502020204030204" pitchFamily="34" charset="0"/>
              <a:cs typeface="Arial" panose="020B0604020202020204" pitchFamily="34" charset="0"/>
            </a:endParaRPr>
          </a:p>
          <a:p>
            <a:endParaRPr lang="de-DE" dirty="0">
              <a:ea typeface="Calibri" panose="020F0502020204030204" pitchFamily="34" charset="0"/>
              <a:cs typeface="Arial" panose="020B0604020202020204" pitchFamily="34" charset="0"/>
            </a:endParaRPr>
          </a:p>
          <a:p>
            <a:pPr marL="285750" indent="-285750">
              <a:buFont typeface="Wingdings" panose="05000000000000000000" pitchFamily="2" charset="2"/>
              <a:buChar char="§"/>
            </a:pPr>
            <a:r>
              <a:rPr lang="de-DE" dirty="0">
                <a:ea typeface="Calibri" panose="020F0502020204030204" pitchFamily="34" charset="0"/>
                <a:cs typeface="Arial" panose="020B0604020202020204" pitchFamily="34" charset="0"/>
              </a:rPr>
              <a:t>Durch Umstrukturierung und Umschreiben von Textteilen Schreibblockaden lösen</a:t>
            </a:r>
          </a:p>
          <a:p>
            <a:pPr>
              <a:buFont typeface="Arial" panose="020B0604020202020204" pitchFamily="34" charset="0"/>
              <a:buChar char="•"/>
            </a:pPr>
            <a:endParaRPr lang="de-DE" dirty="0">
              <a:ea typeface="Calibri" panose="020F0502020204030204" pitchFamily="34" charset="0"/>
              <a:cs typeface="Arial" panose="020B0604020202020204" pitchFamily="34" charset="0"/>
            </a:endParaRPr>
          </a:p>
          <a:p>
            <a:pPr marL="285750" indent="-285750">
              <a:buFont typeface="Wingdings" panose="05000000000000000000" pitchFamily="2" charset="2"/>
              <a:buChar char="§"/>
            </a:pPr>
            <a:r>
              <a:rPr lang="de-DE" dirty="0">
                <a:ea typeface="Calibri" panose="020F0502020204030204" pitchFamily="34" charset="0"/>
                <a:cs typeface="Arial" panose="020B0604020202020204" pitchFamily="34" charset="0"/>
              </a:rPr>
              <a:t>Synonyme generieren </a:t>
            </a:r>
          </a:p>
          <a:p>
            <a:pPr marL="0" indent="0"/>
            <a:endParaRPr lang="de-DE" dirty="0">
              <a:ea typeface="Calibri" panose="020F0502020204030204" pitchFamily="34" charset="0"/>
              <a:cs typeface="Arial" panose="020B0604020202020204" pitchFamily="34" charset="0"/>
            </a:endParaRPr>
          </a:p>
          <a:p>
            <a:pPr marL="0" indent="0"/>
            <a:endParaRPr lang="de-DE" dirty="0">
              <a:ea typeface="Calibri" panose="020F0502020204030204" pitchFamily="34" charset="0"/>
              <a:cs typeface="Arial" panose="020B0604020202020204" pitchFamily="34" charset="0"/>
            </a:endParaRPr>
          </a:p>
          <a:p>
            <a:pPr lvl="2">
              <a:buFont typeface="Wingdings" panose="05000000000000000000" pitchFamily="2" charset="2"/>
              <a:buChar char="Ø"/>
            </a:pPr>
            <a:r>
              <a:rPr lang="de-DE" b="1" dirty="0"/>
              <a:t>Tipp: Angebot des Schreibzentrums </a:t>
            </a:r>
            <a:r>
              <a:rPr lang="de-DE" dirty="0">
                <a:hlinkClick r:id="rId4"/>
              </a:rPr>
              <a:t>"Schreiben mit KI"</a:t>
            </a:r>
            <a:endParaRPr lang="de-DE" dirty="0"/>
          </a:p>
          <a:p>
            <a:endParaRPr lang="de-DE" dirty="0"/>
          </a:p>
        </p:txBody>
      </p:sp>
      <p:sp>
        <p:nvSpPr>
          <p:cNvPr id="4" name="Fußzeilenplatzhalter 3">
            <a:extLst>
              <a:ext uri="{FF2B5EF4-FFF2-40B4-BE49-F238E27FC236}">
                <a16:creationId xmlns:a16="http://schemas.microsoft.com/office/drawing/2014/main" id="{40CCF67B-C4F1-467E-9053-BDAE1DF660E1}"/>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3327243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204B4-3555-4E0B-BE6A-120E8DD2D1FB}"/>
              </a:ext>
            </a:extLst>
          </p:cNvPr>
          <p:cNvSpPr>
            <a:spLocks noGrp="1"/>
          </p:cNvSpPr>
          <p:nvPr>
            <p:ph type="title"/>
          </p:nvPr>
        </p:nvSpPr>
        <p:spPr/>
        <p:txBody>
          <a:bodyPr/>
          <a:lstStyle/>
          <a:p>
            <a:r>
              <a:rPr lang="de-DE" dirty="0"/>
              <a:t>Angebote vom Schreibzentrum „Schreiben mit KI“</a:t>
            </a:r>
          </a:p>
        </p:txBody>
      </p:sp>
      <p:sp>
        <p:nvSpPr>
          <p:cNvPr id="4" name="Fußzeilenplatzhalter 3">
            <a:extLst>
              <a:ext uri="{FF2B5EF4-FFF2-40B4-BE49-F238E27FC236}">
                <a16:creationId xmlns:a16="http://schemas.microsoft.com/office/drawing/2014/main" id="{372F4F75-2ED5-477E-A10B-BB8778A0F543}"/>
              </a:ext>
            </a:extLst>
          </p:cNvPr>
          <p:cNvSpPr>
            <a:spLocks noGrp="1"/>
          </p:cNvSpPr>
          <p:nvPr>
            <p:ph type="ftr" sz="quarter" idx="10"/>
          </p:nvPr>
        </p:nvSpPr>
        <p:spPr/>
        <p:txBody>
          <a:bodyPr/>
          <a:lstStyle/>
          <a:p>
            <a:pPr algn="r">
              <a:defRPr/>
            </a:pPr>
            <a:r>
              <a:rPr lang="de-DE" dirty="0"/>
              <a:t>UB Frankfurt - Abt. Lernorte und Wissenschaftsunterstützung (LWU) - DH  </a:t>
            </a:r>
          </a:p>
        </p:txBody>
      </p:sp>
      <p:pic>
        <p:nvPicPr>
          <p:cNvPr id="5" name="Inhaltsplatzhalter 4">
            <a:extLst>
              <a:ext uri="{FF2B5EF4-FFF2-40B4-BE49-F238E27FC236}">
                <a16:creationId xmlns:a16="http://schemas.microsoft.com/office/drawing/2014/main" id="{2BD9CD12-B9E4-4E32-AE85-A2A7A75403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442" y="1415591"/>
            <a:ext cx="6164749" cy="4692650"/>
          </a:xfrm>
        </p:spPr>
      </p:pic>
    </p:spTree>
    <p:extLst>
      <p:ext uri="{BB962C8B-B14F-4D97-AF65-F5344CB8AC3E}">
        <p14:creationId xmlns:p14="http://schemas.microsoft.com/office/powerpoint/2010/main" val="3769252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03604-C8AA-4C4A-9917-01B500E6675F}"/>
              </a:ext>
            </a:extLst>
          </p:cNvPr>
          <p:cNvSpPr>
            <a:spLocks noGrp="1"/>
          </p:cNvSpPr>
          <p:nvPr>
            <p:ph type="title"/>
          </p:nvPr>
        </p:nvSpPr>
        <p:spPr/>
        <p:txBody>
          <a:bodyPr/>
          <a:lstStyle/>
          <a:p>
            <a:r>
              <a:rPr lang="de-DE" dirty="0"/>
              <a:t>Feedback / Korrektur: welche Möglichkeiten bietet KI hier?</a:t>
            </a:r>
          </a:p>
        </p:txBody>
      </p:sp>
      <p:sp>
        <p:nvSpPr>
          <p:cNvPr id="3" name="Inhaltsplatzhalter 2">
            <a:extLst>
              <a:ext uri="{FF2B5EF4-FFF2-40B4-BE49-F238E27FC236}">
                <a16:creationId xmlns:a16="http://schemas.microsoft.com/office/drawing/2014/main" id="{B5DB4665-B42F-44E8-A317-AC911DB5D496}"/>
              </a:ext>
            </a:extLst>
          </p:cNvPr>
          <p:cNvSpPr>
            <a:spLocks noGrp="1"/>
          </p:cNvSpPr>
          <p:nvPr>
            <p:ph idx="1"/>
          </p:nvPr>
        </p:nvSpPr>
        <p:spPr>
          <a:xfrm>
            <a:off x="755576" y="1961716"/>
            <a:ext cx="8119814" cy="3600400"/>
          </a:xfrm>
        </p:spPr>
        <p:txBody>
          <a:bodyPr/>
          <a:lstStyle/>
          <a:p>
            <a:pPr marL="285750" indent="-285750">
              <a:lnSpc>
                <a:spcPct val="150000"/>
              </a:lnSpc>
              <a:buFont typeface="Wingdings" panose="05000000000000000000" pitchFamily="2" charset="2"/>
              <a:buChar char="§"/>
            </a:pPr>
            <a:r>
              <a:rPr lang="de-DE" dirty="0"/>
              <a:t>Textkorrektur oder sprachliche Überarbeitung: </a:t>
            </a:r>
            <a:r>
              <a:rPr lang="de-DE" dirty="0" err="1">
                <a:hlinkClick r:id="rId2"/>
              </a:rPr>
              <a:t>DeepL</a:t>
            </a:r>
            <a:r>
              <a:rPr lang="de-DE" dirty="0">
                <a:hlinkClick r:id="rId2"/>
              </a:rPr>
              <a:t> Write</a:t>
            </a:r>
            <a:r>
              <a:rPr lang="de-DE" dirty="0"/>
              <a:t>, </a:t>
            </a:r>
            <a:r>
              <a:rPr lang="de-DE" dirty="0">
                <a:hlinkClick r:id="rId3"/>
              </a:rPr>
              <a:t>Language Tool</a:t>
            </a:r>
            <a:endParaRPr lang="de-DE" dirty="0"/>
          </a:p>
          <a:p>
            <a:pPr marL="285750" indent="-285750">
              <a:lnSpc>
                <a:spcPct val="150000"/>
              </a:lnSpc>
              <a:buFont typeface="Wingdings" panose="05000000000000000000" pitchFamily="2" charset="2"/>
              <a:buChar char="§"/>
            </a:pPr>
            <a:r>
              <a:rPr lang="de-DE" dirty="0"/>
              <a:t>Formale Korrektur: </a:t>
            </a:r>
            <a:r>
              <a:rPr lang="de-DE" dirty="0" err="1">
                <a:hlinkClick r:id="rId4"/>
              </a:rPr>
              <a:t>Writersonic</a:t>
            </a:r>
            <a:r>
              <a:rPr lang="de-DE" dirty="0"/>
              <a:t>, </a:t>
            </a:r>
            <a:r>
              <a:rPr lang="de-DE" dirty="0">
                <a:hlinkClick r:id="rId5"/>
              </a:rPr>
              <a:t>Neuroflash</a:t>
            </a:r>
            <a:endParaRPr lang="de-DE" dirty="0"/>
          </a:p>
          <a:p>
            <a:pPr marL="285750" indent="-285750">
              <a:buFont typeface="Wingdings" panose="05000000000000000000" pitchFamily="2" charset="2"/>
              <a:buChar char="§"/>
            </a:pPr>
            <a:r>
              <a:rPr lang="de-DE" dirty="0"/>
              <a:t>Feedbackoptionen in vielen textbearbeitenden KIs enthalten wie  </a:t>
            </a:r>
            <a:r>
              <a:rPr lang="de-DE" dirty="0" err="1">
                <a:hlinkClick r:id="rId6"/>
              </a:rPr>
              <a:t>Mindverse</a:t>
            </a:r>
            <a:r>
              <a:rPr lang="de-DE" dirty="0"/>
              <a:t>; </a:t>
            </a:r>
            <a:r>
              <a:rPr lang="de-DE" dirty="0">
                <a:hlinkClick r:id="rId5"/>
              </a:rPr>
              <a:t>Neuroflash</a:t>
            </a:r>
            <a:r>
              <a:rPr lang="de-DE" dirty="0"/>
              <a:t>, </a:t>
            </a:r>
            <a:r>
              <a:rPr lang="de-DE" dirty="0" err="1">
                <a:hlinkClick r:id="rId4"/>
              </a:rPr>
              <a:t>Writesonic</a:t>
            </a:r>
            <a:endParaRPr lang="de-DE" dirty="0"/>
          </a:p>
          <a:p>
            <a:endParaRPr lang="de-DE" dirty="0"/>
          </a:p>
        </p:txBody>
      </p:sp>
      <p:sp>
        <p:nvSpPr>
          <p:cNvPr id="4" name="Fußzeilenplatzhalter 3">
            <a:extLst>
              <a:ext uri="{FF2B5EF4-FFF2-40B4-BE49-F238E27FC236}">
                <a16:creationId xmlns:a16="http://schemas.microsoft.com/office/drawing/2014/main" id="{D11F3D89-B9B4-4043-B4CB-C71D22DF19CB}"/>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3858582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F4EAF-67C6-4FAB-A34A-E0CDB457A22A}"/>
              </a:ext>
            </a:extLst>
          </p:cNvPr>
          <p:cNvSpPr>
            <a:spLocks noGrp="1"/>
          </p:cNvSpPr>
          <p:nvPr>
            <p:ph type="title"/>
          </p:nvPr>
        </p:nvSpPr>
        <p:spPr/>
        <p:txBody>
          <a:bodyPr/>
          <a:lstStyle/>
          <a:p>
            <a:r>
              <a:rPr lang="de-DE" dirty="0"/>
              <a:t>Weiterführende Links</a:t>
            </a:r>
          </a:p>
        </p:txBody>
      </p:sp>
      <p:sp>
        <p:nvSpPr>
          <p:cNvPr id="3" name="Inhaltsplatzhalter 2">
            <a:extLst>
              <a:ext uri="{FF2B5EF4-FFF2-40B4-BE49-F238E27FC236}">
                <a16:creationId xmlns:a16="http://schemas.microsoft.com/office/drawing/2014/main" id="{CA9F41F3-C50E-41CC-94C7-323A36E3BFB2}"/>
              </a:ext>
            </a:extLst>
          </p:cNvPr>
          <p:cNvSpPr>
            <a:spLocks noGrp="1"/>
          </p:cNvSpPr>
          <p:nvPr>
            <p:ph idx="1"/>
          </p:nvPr>
        </p:nvSpPr>
        <p:spPr>
          <a:xfrm>
            <a:off x="628650" y="1196752"/>
            <a:ext cx="8119814" cy="4968552"/>
          </a:xfrm>
        </p:spPr>
        <p:txBody>
          <a:bodyPr/>
          <a:lstStyle/>
          <a:p>
            <a:pPr marL="285750" indent="-285750">
              <a:buFont typeface="Wingdings" panose="05000000000000000000" pitchFamily="2" charset="2"/>
              <a:buChar char="§"/>
            </a:pPr>
            <a:r>
              <a:rPr lang="de-DE" dirty="0"/>
              <a:t>Virtuelles Kompetenzzentrum: Künstliche Intelligenz und wissenschaftliches Arbeiten</a:t>
            </a:r>
          </a:p>
          <a:p>
            <a:pPr marL="285750" indent="-285750">
              <a:buFont typeface="Wingdings" panose="05000000000000000000" pitchFamily="2" charset="2"/>
              <a:buChar char="§"/>
            </a:pPr>
            <a:endParaRPr lang="de-DE" dirty="0"/>
          </a:p>
          <a:p>
            <a:pPr marL="344488" lvl="2" indent="0">
              <a:buNone/>
            </a:pPr>
            <a:r>
              <a:rPr lang="de-DE" dirty="0">
                <a:hlinkClick r:id="rId2"/>
              </a:rPr>
              <a:t>https://www.vkkiwa.de/ki-ressourcen/</a:t>
            </a:r>
            <a:r>
              <a:rPr lang="de-DE" dirty="0"/>
              <a:t> </a:t>
            </a:r>
          </a:p>
          <a:p>
            <a:pPr marL="74613" lvl="1" indent="0">
              <a:buNone/>
            </a:pPr>
            <a:endParaRPr lang="de-DE" dirty="0"/>
          </a:p>
          <a:p>
            <a:pPr marL="360363" lvl="1" indent="-285750"/>
            <a:r>
              <a:rPr lang="de-DE" dirty="0"/>
              <a:t>KI-Campus: Lernplattform zu KI mit Videos und kostenlosen Onlinekursen</a:t>
            </a:r>
          </a:p>
          <a:p>
            <a:pPr marL="74613" lvl="1" indent="0">
              <a:buNone/>
            </a:pPr>
            <a:endParaRPr lang="de-DE" dirty="0"/>
          </a:p>
          <a:p>
            <a:pPr marL="344488" lvl="2" indent="0">
              <a:buNone/>
            </a:pPr>
            <a:r>
              <a:rPr lang="de-DE" dirty="0">
                <a:hlinkClick r:id="rId3"/>
              </a:rPr>
              <a:t>https://ki-campus.org/</a:t>
            </a:r>
            <a:r>
              <a:rPr lang="de-DE" dirty="0"/>
              <a:t> </a:t>
            </a:r>
          </a:p>
          <a:p>
            <a:pPr>
              <a:buFont typeface="Arial" panose="020B0604020202020204" pitchFamily="34" charset="0"/>
              <a:buChar char="•"/>
            </a:pPr>
            <a:endParaRPr lang="de-DE" dirty="0"/>
          </a:p>
          <a:p>
            <a:pPr marL="285750" indent="-285750">
              <a:buFont typeface="Wingdings" panose="05000000000000000000" pitchFamily="2" charset="2"/>
              <a:buChar char="§"/>
            </a:pPr>
            <a:r>
              <a:rPr lang="de-DE" dirty="0"/>
              <a:t>Übersichtsseiten zu KI-Tools, beispielsweise: </a:t>
            </a:r>
          </a:p>
          <a:p>
            <a:pPr marL="285750" indent="-285750">
              <a:buFont typeface="Wingdings" panose="05000000000000000000" pitchFamily="2" charset="2"/>
              <a:buChar char="§"/>
            </a:pPr>
            <a:endParaRPr lang="de-DE" dirty="0"/>
          </a:p>
          <a:p>
            <a:pPr lvl="2">
              <a:buFont typeface="Wingdings" panose="05000000000000000000" pitchFamily="2" charset="2"/>
              <a:buChar char="Ø"/>
            </a:pPr>
            <a:r>
              <a:rPr lang="de-DE" dirty="0">
                <a:hlinkClick r:id="rId4"/>
              </a:rPr>
              <a:t>https://www.futurepedia.io/</a:t>
            </a:r>
            <a:r>
              <a:rPr lang="de-DE" dirty="0"/>
              <a:t> </a:t>
            </a:r>
          </a:p>
          <a:p>
            <a:pPr lvl="2">
              <a:buFont typeface="Wingdings" panose="05000000000000000000" pitchFamily="2" charset="2"/>
              <a:buChar char="Ø"/>
            </a:pPr>
            <a:r>
              <a:rPr lang="de-DE" dirty="0">
                <a:hlinkClick r:id="rId5"/>
              </a:rPr>
              <a:t>https://www.futuretools.io/</a:t>
            </a:r>
            <a:r>
              <a:rPr lang="de-DE" dirty="0"/>
              <a:t> </a:t>
            </a:r>
          </a:p>
          <a:p>
            <a:pPr lvl="2">
              <a:buFont typeface="Wingdings" panose="05000000000000000000" pitchFamily="2" charset="2"/>
              <a:buChar char="Ø"/>
            </a:pPr>
            <a:r>
              <a:rPr lang="de-DE" dirty="0">
                <a:hlinkClick r:id="rId6"/>
              </a:rPr>
              <a:t>https://www.euronews.com/next/2023/08/07/best-ai-tools-academic-research-chatgpt-consensus-chatpdf-elicit-research-rabbit-scite</a:t>
            </a:r>
            <a:endParaRPr lang="de-DE" dirty="0"/>
          </a:p>
          <a:p>
            <a:pPr lvl="2">
              <a:buFont typeface="Wingdings" panose="05000000000000000000" pitchFamily="2" charset="2"/>
              <a:buChar char="Ø"/>
            </a:pPr>
            <a:r>
              <a:rPr lang="de-DE" dirty="0">
                <a:hlinkClick r:id="rId7"/>
              </a:rPr>
              <a:t>https://tapor.ca/home</a:t>
            </a:r>
            <a:endParaRPr lang="de-DE" dirty="0"/>
          </a:p>
          <a:p>
            <a:pPr marL="446088" lvl="2" indent="0">
              <a:buNone/>
            </a:pPr>
            <a:endParaRPr lang="de-DE" dirty="0"/>
          </a:p>
        </p:txBody>
      </p:sp>
      <p:sp>
        <p:nvSpPr>
          <p:cNvPr id="4" name="Fußzeilenplatzhalter 3">
            <a:extLst>
              <a:ext uri="{FF2B5EF4-FFF2-40B4-BE49-F238E27FC236}">
                <a16:creationId xmlns:a16="http://schemas.microsoft.com/office/drawing/2014/main" id="{8E292E59-6B4A-4CE4-B53B-65A3ACAB32A1}"/>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2561191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0E482-F3C2-437F-8D99-93AFB8D617EE}"/>
              </a:ext>
            </a:extLst>
          </p:cNvPr>
          <p:cNvSpPr>
            <a:spLocks noGrp="1"/>
          </p:cNvSpPr>
          <p:nvPr>
            <p:ph type="title"/>
          </p:nvPr>
        </p:nvSpPr>
        <p:spPr/>
        <p:txBody>
          <a:bodyPr/>
          <a:lstStyle/>
          <a:p>
            <a:r>
              <a:rPr lang="de-DE" dirty="0"/>
              <a:t>Darf ich KI benutzen?</a:t>
            </a:r>
          </a:p>
        </p:txBody>
      </p:sp>
      <p:sp>
        <p:nvSpPr>
          <p:cNvPr id="3" name="Inhaltsplatzhalter 2">
            <a:extLst>
              <a:ext uri="{FF2B5EF4-FFF2-40B4-BE49-F238E27FC236}">
                <a16:creationId xmlns:a16="http://schemas.microsoft.com/office/drawing/2014/main" id="{E7F8C9B5-F4AE-40AE-837F-00140B70BF69}"/>
              </a:ext>
            </a:extLst>
          </p:cNvPr>
          <p:cNvSpPr>
            <a:spLocks noGrp="1"/>
          </p:cNvSpPr>
          <p:nvPr>
            <p:ph idx="1"/>
          </p:nvPr>
        </p:nvSpPr>
        <p:spPr/>
        <p:txBody>
          <a:bodyPr/>
          <a:lstStyle/>
          <a:p>
            <a:endParaRPr lang="de-DE" dirty="0"/>
          </a:p>
          <a:p>
            <a:r>
              <a:rPr lang="de-DE" dirty="0"/>
              <a:t>Die Goethe Universität empfiehlt eine ergänzte Eigenständigkeitserklärung:</a:t>
            </a:r>
          </a:p>
          <a:p>
            <a:endParaRPr lang="de-DE" dirty="0"/>
          </a:p>
          <a:p>
            <a:pPr marL="285750" indent="-285750">
              <a:buFont typeface="Wingdings" panose="05000000000000000000" pitchFamily="2" charset="2"/>
              <a:buChar char="§"/>
            </a:pPr>
            <a:r>
              <a:rPr lang="de-DE" dirty="0"/>
              <a:t>Empfehlungen für Lehrende</a:t>
            </a:r>
          </a:p>
          <a:p>
            <a:pPr marL="0" indent="0"/>
            <a:r>
              <a:rPr lang="de-DE" dirty="0">
                <a:hlinkClick r:id="rId2"/>
              </a:rPr>
              <a:t>https://lehre-virtuell.uni-frankfurt.de/knowhow/einsatz-von-generativer-ki-in-der-lehre-handlungsempfehlungen-fur-lehrende/</a:t>
            </a:r>
            <a:endParaRPr lang="de-DE" dirty="0"/>
          </a:p>
          <a:p>
            <a:endParaRPr lang="de-DE" dirty="0"/>
          </a:p>
          <a:p>
            <a:pPr marL="285750" indent="-285750">
              <a:buFont typeface="Wingdings" panose="05000000000000000000" pitchFamily="2" charset="2"/>
              <a:buChar char="§"/>
            </a:pPr>
            <a:r>
              <a:rPr lang="de-DE" dirty="0"/>
              <a:t>Empfehlungen für Studierende</a:t>
            </a:r>
          </a:p>
          <a:p>
            <a:pPr marL="0" indent="0"/>
            <a:r>
              <a:rPr lang="de-DE" dirty="0">
                <a:hlinkClick r:id="rId3"/>
              </a:rPr>
              <a:t>https://lehre-virtuell.uni-frankfurt.de/knowhow/einsatz-von-generativer-ki-im-studium-handlungsempfehlungen-fuer-studierende/</a:t>
            </a:r>
            <a:endParaRPr lang="de-DE" dirty="0"/>
          </a:p>
          <a:p>
            <a:endParaRPr lang="de-DE" dirty="0"/>
          </a:p>
        </p:txBody>
      </p:sp>
      <p:sp>
        <p:nvSpPr>
          <p:cNvPr id="4" name="Fußzeilenplatzhalter 3">
            <a:extLst>
              <a:ext uri="{FF2B5EF4-FFF2-40B4-BE49-F238E27FC236}">
                <a16:creationId xmlns:a16="http://schemas.microsoft.com/office/drawing/2014/main" id="{A7AC8F29-F906-42E6-8D73-9611227B090A}"/>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3909213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03226-E88C-4C9F-AD85-829ACA846A3C}"/>
              </a:ext>
            </a:extLst>
          </p:cNvPr>
          <p:cNvSpPr>
            <a:spLocks noGrp="1"/>
          </p:cNvSpPr>
          <p:nvPr>
            <p:ph type="ctrTitle"/>
          </p:nvPr>
        </p:nvSpPr>
        <p:spPr/>
        <p:txBody>
          <a:bodyPr/>
          <a:lstStyle/>
          <a:p>
            <a:r>
              <a:rPr lang="de-DE" dirty="0"/>
              <a:t>Suchstrategien mit </a:t>
            </a:r>
            <a:r>
              <a:rPr lang="de-DE" dirty="0" err="1"/>
              <a:t>ChatGPT</a:t>
            </a:r>
            <a:r>
              <a:rPr lang="de-DE" dirty="0"/>
              <a:t> entwickeln</a:t>
            </a:r>
          </a:p>
        </p:txBody>
      </p:sp>
      <p:sp>
        <p:nvSpPr>
          <p:cNvPr id="3" name="Untertitel 2">
            <a:extLst>
              <a:ext uri="{FF2B5EF4-FFF2-40B4-BE49-F238E27FC236}">
                <a16:creationId xmlns:a16="http://schemas.microsoft.com/office/drawing/2014/main" id="{9CAC3FDA-D3FE-40DB-AE8A-C25E84AC897B}"/>
              </a:ext>
            </a:extLst>
          </p:cNvPr>
          <p:cNvSpPr>
            <a:spLocks noGrp="1"/>
          </p:cNvSpPr>
          <p:nvPr>
            <p:ph type="subTitle" idx="1"/>
          </p:nvPr>
        </p:nvSpPr>
        <p:spPr/>
        <p:txBody>
          <a:bodyPr/>
          <a:lstStyle/>
          <a:p>
            <a:endParaRPr lang="de-DE" dirty="0"/>
          </a:p>
        </p:txBody>
      </p:sp>
      <p:sp>
        <p:nvSpPr>
          <p:cNvPr id="4" name="Textplatzhalter 3">
            <a:extLst>
              <a:ext uri="{FF2B5EF4-FFF2-40B4-BE49-F238E27FC236}">
                <a16:creationId xmlns:a16="http://schemas.microsoft.com/office/drawing/2014/main" id="{AEF37465-7A43-40F5-A6F2-465309A1F1C0}"/>
              </a:ext>
            </a:extLst>
          </p:cNvPr>
          <p:cNvSpPr>
            <a:spLocks noGrp="1"/>
          </p:cNvSpPr>
          <p:nvPr>
            <p:ph type="body" sz="quarter" idx="12"/>
          </p:nvPr>
        </p:nvSpPr>
        <p:spPr/>
        <p:txBody>
          <a:bodyPr/>
          <a:lstStyle/>
          <a:p>
            <a:endParaRPr lang="de-DE" dirty="0"/>
          </a:p>
        </p:txBody>
      </p:sp>
      <p:sp>
        <p:nvSpPr>
          <p:cNvPr id="5" name="Fußzeilenplatzhalter 4">
            <a:extLst>
              <a:ext uri="{FF2B5EF4-FFF2-40B4-BE49-F238E27FC236}">
                <a16:creationId xmlns:a16="http://schemas.microsoft.com/office/drawing/2014/main" id="{0707C3FB-C183-41BC-B56D-A0C55BC52E16}"/>
              </a:ext>
            </a:extLst>
          </p:cNvPr>
          <p:cNvSpPr>
            <a:spLocks noGrp="1"/>
          </p:cNvSpPr>
          <p:nvPr>
            <p:ph type="ftr" sz="quarter" idx="13"/>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2176275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96814F-7A17-4487-BBD1-E724FAB311DE}"/>
              </a:ext>
            </a:extLst>
          </p:cNvPr>
          <p:cNvSpPr>
            <a:spLocks noGrp="1"/>
          </p:cNvSpPr>
          <p:nvPr>
            <p:ph type="title"/>
          </p:nvPr>
        </p:nvSpPr>
        <p:spPr/>
        <p:txBody>
          <a:bodyPr/>
          <a:lstStyle/>
          <a:p>
            <a:r>
              <a:rPr lang="de-DE" dirty="0"/>
              <a:t>Textgenerierende KI-Tools</a:t>
            </a:r>
          </a:p>
        </p:txBody>
      </p:sp>
      <p:sp>
        <p:nvSpPr>
          <p:cNvPr id="3" name="Inhaltsplatzhalter 2">
            <a:extLst>
              <a:ext uri="{FF2B5EF4-FFF2-40B4-BE49-F238E27FC236}">
                <a16:creationId xmlns:a16="http://schemas.microsoft.com/office/drawing/2014/main" id="{3E43AF06-109C-4309-8BED-E15D9D3B86A1}"/>
              </a:ext>
            </a:extLst>
          </p:cNvPr>
          <p:cNvSpPr>
            <a:spLocks noGrp="1"/>
          </p:cNvSpPr>
          <p:nvPr>
            <p:ph idx="1"/>
          </p:nvPr>
        </p:nvSpPr>
        <p:spPr/>
        <p:txBody>
          <a:bodyPr/>
          <a:lstStyle/>
          <a:p>
            <a:pPr marL="285750" indent="-285750">
              <a:buFont typeface="Wingdings" panose="05000000000000000000" pitchFamily="2" charset="2"/>
              <a:buChar char="§"/>
            </a:pPr>
            <a:r>
              <a:rPr lang="de-DE" dirty="0"/>
              <a:t>sind kommerzielle Produkte und sollen uns gefallen.</a:t>
            </a:r>
          </a:p>
          <a:p>
            <a:pPr marL="285750" indent="-285750">
              <a:buFont typeface="Wingdings" panose="05000000000000000000" pitchFamily="2" charset="2"/>
              <a:buChar char="§"/>
            </a:pPr>
            <a:r>
              <a:rPr lang="de-DE" dirty="0"/>
              <a:t>Texte klingen plausibel, sind sachlich formuliert und wirken kompetent</a:t>
            </a:r>
          </a:p>
          <a:p>
            <a:endParaRPr lang="de-DE" dirty="0"/>
          </a:p>
          <a:p>
            <a:r>
              <a:rPr lang="de-DE" dirty="0"/>
              <a:t>ABER:</a:t>
            </a:r>
          </a:p>
          <a:p>
            <a:endParaRPr lang="de-DE" dirty="0"/>
          </a:p>
          <a:p>
            <a:pPr>
              <a:buFont typeface="Wingdings" panose="05000000000000000000" pitchFamily="2" charset="2"/>
              <a:buChar char="§"/>
            </a:pPr>
            <a:r>
              <a:rPr lang="de-DE" dirty="0"/>
              <a:t>Literaturverweise, Daten und Informationen werden teilweise erfunden</a:t>
            </a:r>
          </a:p>
          <a:p>
            <a:pPr>
              <a:buFont typeface="Wingdings" panose="05000000000000000000" pitchFamily="2" charset="2"/>
              <a:buChar char="§"/>
            </a:pPr>
            <a:r>
              <a:rPr lang="de-DE" dirty="0"/>
              <a:t>im Hintergrund gibt es keine Wissensdatenbank, Trainingsdaten und ursprüngliche Texte werden nicht erinnert oder kopiert</a:t>
            </a:r>
          </a:p>
          <a:p>
            <a:pPr>
              <a:buFont typeface="Wingdings" panose="05000000000000000000" pitchFamily="2" charset="2"/>
              <a:buChar char="§"/>
            </a:pPr>
            <a:r>
              <a:rPr lang="de-DE" dirty="0"/>
              <a:t>o</a:t>
            </a:r>
            <a:r>
              <a:rPr lang="en-DE" dirty="0"/>
              <a:t>ft wiederholte Informationen werden reproduziert</a:t>
            </a:r>
            <a:endParaRPr lang="en-DE" dirty="0">
              <a:sym typeface="Wingdings" pitchFamily="2" charset="2"/>
            </a:endParaRPr>
          </a:p>
          <a:p>
            <a:pPr>
              <a:buFont typeface="Wingdings" panose="05000000000000000000" pitchFamily="2" charset="2"/>
              <a:buChar char="§"/>
            </a:pPr>
            <a:r>
              <a:rPr lang="de-DE" dirty="0">
                <a:hlinkClick r:id="rId2"/>
              </a:rPr>
              <a:t>Die Trainingsdaten von </a:t>
            </a:r>
            <a:r>
              <a:rPr lang="de-DE" dirty="0" err="1">
                <a:hlinkClick r:id="rId2"/>
              </a:rPr>
              <a:t>ChatGPT</a:t>
            </a:r>
            <a:r>
              <a:rPr lang="de-DE" dirty="0"/>
              <a:t> sind auf dem Stand von September 2021, das Wissen endet mit einem </a:t>
            </a:r>
            <a:r>
              <a:rPr lang="de-DE" dirty="0" err="1"/>
              <a:t>Cutt</a:t>
            </a:r>
            <a:r>
              <a:rPr lang="de-DE" dirty="0"/>
              <a:t>-off im April 2023. Seit Oktober 2023 gibt es die Möglichkeit mit der Browsing-Funktion auf aktuelle Inhalte zuzugreifen (</a:t>
            </a:r>
            <a:r>
              <a:rPr lang="de-DE" dirty="0" err="1"/>
              <a:t>kostenpflchtig</a:t>
            </a:r>
            <a:r>
              <a:rPr lang="de-DE" dirty="0"/>
              <a:t>).</a:t>
            </a:r>
          </a:p>
          <a:p>
            <a:endParaRPr lang="de-DE" dirty="0">
              <a:sym typeface="Wingdings" pitchFamily="2" charset="2"/>
            </a:endParaRPr>
          </a:p>
          <a:p>
            <a:r>
              <a:rPr lang="de-DE" dirty="0">
                <a:sym typeface="Wingdings" pitchFamily="2" charset="2"/>
              </a:rPr>
              <a:t>Als Informationsquelle sind textgenerierende KI-Tools </a:t>
            </a:r>
            <a:r>
              <a:rPr lang="de-DE" b="1" dirty="0">
                <a:sym typeface="Wingdings" pitchFamily="2" charset="2"/>
              </a:rPr>
              <a:t>nicht</a:t>
            </a:r>
            <a:r>
              <a:rPr lang="de-DE" dirty="0">
                <a:sym typeface="Wingdings" pitchFamily="2" charset="2"/>
              </a:rPr>
              <a:t> zuverlässig und mit Vorsicht zu</a:t>
            </a:r>
          </a:p>
          <a:p>
            <a:r>
              <a:rPr lang="de-DE" dirty="0">
                <a:sym typeface="Wingdings" pitchFamily="2" charset="2"/>
              </a:rPr>
              <a:t>verwenden!</a:t>
            </a:r>
          </a:p>
          <a:p>
            <a:endParaRPr lang="de-DE" dirty="0"/>
          </a:p>
          <a:p>
            <a:endParaRPr lang="de-DE" dirty="0"/>
          </a:p>
        </p:txBody>
      </p:sp>
      <p:sp>
        <p:nvSpPr>
          <p:cNvPr id="4" name="Fußzeilenplatzhalter 3">
            <a:extLst>
              <a:ext uri="{FF2B5EF4-FFF2-40B4-BE49-F238E27FC236}">
                <a16:creationId xmlns:a16="http://schemas.microsoft.com/office/drawing/2014/main" id="{54844174-0114-4DC8-B35F-3919AC1A8E39}"/>
              </a:ext>
            </a:extLst>
          </p:cNvPr>
          <p:cNvSpPr>
            <a:spLocks noGrp="1"/>
          </p:cNvSpPr>
          <p:nvPr>
            <p:ph type="ftr"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4D4B46"/>
                </a:solidFill>
                <a:effectLst/>
                <a:uLnTx/>
                <a:uFillTx/>
                <a:latin typeface="Arial Narrow" panose="020B0606020202030204" pitchFamily="34" charset="0"/>
                <a:sym typeface="Georgia" panose="02040502050405020303" pitchFamily="18" charset="0"/>
              </a:rPr>
              <a:t>UB Frankfurt - Abt. Lernorte und Wissenschaftsunterstützung (LWU) - DH  </a:t>
            </a:r>
          </a:p>
        </p:txBody>
      </p:sp>
    </p:spTree>
    <p:extLst>
      <p:ext uri="{BB962C8B-B14F-4D97-AF65-F5344CB8AC3E}">
        <p14:creationId xmlns:p14="http://schemas.microsoft.com/office/powerpoint/2010/main" val="1622863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44B2FC-08F6-473D-9808-A5F50877DA48}"/>
              </a:ext>
            </a:extLst>
          </p:cNvPr>
          <p:cNvSpPr>
            <a:spLocks noGrp="1"/>
          </p:cNvSpPr>
          <p:nvPr>
            <p:ph type="title"/>
          </p:nvPr>
        </p:nvSpPr>
        <p:spPr/>
        <p:txBody>
          <a:bodyPr/>
          <a:lstStyle/>
          <a:p>
            <a:r>
              <a:rPr lang="de-DE" dirty="0"/>
              <a:t>Datenbasis</a:t>
            </a:r>
          </a:p>
        </p:txBody>
      </p:sp>
      <p:graphicFrame>
        <p:nvGraphicFramePr>
          <p:cNvPr id="5" name="Inhaltsplatzhalter 4">
            <a:extLst>
              <a:ext uri="{FF2B5EF4-FFF2-40B4-BE49-F238E27FC236}">
                <a16:creationId xmlns:a16="http://schemas.microsoft.com/office/drawing/2014/main" id="{5599D97C-6ADD-4576-A7D3-CDE81831010E}"/>
              </a:ext>
            </a:extLst>
          </p:cNvPr>
          <p:cNvGraphicFramePr>
            <a:graphicFrameLocks noGrp="1"/>
          </p:cNvGraphicFramePr>
          <p:nvPr>
            <p:ph idx="1"/>
            <p:extLst>
              <p:ext uri="{D42A27DB-BD31-4B8C-83A1-F6EECF244321}">
                <p14:modId xmlns:p14="http://schemas.microsoft.com/office/powerpoint/2010/main" val="1498296409"/>
              </p:ext>
            </p:extLst>
          </p:nvPr>
        </p:nvGraphicFramePr>
        <p:xfrm>
          <a:off x="539552" y="1484313"/>
          <a:ext cx="8209161" cy="5034280"/>
        </p:xfrm>
        <a:graphic>
          <a:graphicData uri="http://schemas.openxmlformats.org/drawingml/2006/table">
            <a:tbl>
              <a:tblPr firstRow="1" bandRow="1">
                <a:tableStyleId>{5C22544A-7EE6-4342-B048-85BDC9FD1C3A}</a:tableStyleId>
              </a:tblPr>
              <a:tblGrid>
                <a:gridCol w="2736387">
                  <a:extLst>
                    <a:ext uri="{9D8B030D-6E8A-4147-A177-3AD203B41FA5}">
                      <a16:colId xmlns:a16="http://schemas.microsoft.com/office/drawing/2014/main" val="489000853"/>
                    </a:ext>
                  </a:extLst>
                </a:gridCol>
                <a:gridCol w="2736387">
                  <a:extLst>
                    <a:ext uri="{9D8B030D-6E8A-4147-A177-3AD203B41FA5}">
                      <a16:colId xmlns:a16="http://schemas.microsoft.com/office/drawing/2014/main" val="1376736663"/>
                    </a:ext>
                  </a:extLst>
                </a:gridCol>
                <a:gridCol w="2736387">
                  <a:extLst>
                    <a:ext uri="{9D8B030D-6E8A-4147-A177-3AD203B41FA5}">
                      <a16:colId xmlns:a16="http://schemas.microsoft.com/office/drawing/2014/main" val="4199416093"/>
                    </a:ext>
                  </a:extLst>
                </a:gridCol>
              </a:tblGrid>
              <a:tr h="370840">
                <a:tc>
                  <a:txBody>
                    <a:bodyPr/>
                    <a:lstStyle/>
                    <a:p>
                      <a:r>
                        <a:rPr lang="de-DE" sz="1200" dirty="0" err="1"/>
                        <a:t>ChatGPT</a:t>
                      </a:r>
                      <a:endParaRPr lang="de-D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Arial Narrow" panose="020B0606020202030204" pitchFamily="34" charset="0"/>
                        </a:rPr>
                        <a:t>Research-</a:t>
                      </a:r>
                      <a:r>
                        <a:rPr lang="de-DE" sz="1400" dirty="0" err="1">
                          <a:latin typeface="Arial Narrow" panose="020B0606020202030204" pitchFamily="34" charset="0"/>
                        </a:rPr>
                        <a:t>Assistant</a:t>
                      </a:r>
                      <a:r>
                        <a:rPr lang="de-DE" sz="1400" dirty="0">
                          <a:latin typeface="Arial Narrow" panose="020B0606020202030204" pitchFamily="34" charset="0"/>
                        </a:rPr>
                        <a:t>-Tools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Arial Narrow" panose="020B0606020202030204" pitchFamily="34" charset="0"/>
                        </a:rPr>
                        <a:t>Suchportal UB Frankfurt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latin typeface="Arial Narrow" panose="020B0606020202030204" pitchFamily="34" charset="0"/>
                      </a:endParaRPr>
                    </a:p>
                  </a:txBody>
                  <a:tcPr/>
                </a:tc>
                <a:extLst>
                  <a:ext uri="{0D108BD9-81ED-4DB2-BD59-A6C34878D82A}">
                    <a16:rowId xmlns:a16="http://schemas.microsoft.com/office/drawing/2014/main" val="72900380"/>
                  </a:ext>
                </a:extLst>
              </a:tr>
              <a:tr h="370840">
                <a:tc>
                  <a:txBody>
                    <a:bodyPr/>
                    <a:lstStyle/>
                    <a:p>
                      <a:r>
                        <a:rPr lang="de-DE" sz="1200" dirty="0"/>
                        <a:t>Keine </a:t>
                      </a:r>
                      <a:r>
                        <a:rPr lang="de-DE" sz="1200"/>
                        <a:t>eigene Datenbasis, </a:t>
                      </a:r>
                      <a:r>
                        <a:rPr lang="de-DE" sz="1200" dirty="0"/>
                        <a:t>durch personalisierte GPTs (kostenpflichtig) kann man z.B. auf die Inhalte von Consensus zugreifen (</a:t>
                      </a:r>
                      <a:r>
                        <a:rPr lang="de-DE" sz="1200" dirty="0" err="1"/>
                        <a:t>ResearchGPT</a:t>
                      </a:r>
                      <a:r>
                        <a:rPr lang="de-DE" sz="1200" dirty="0"/>
                        <a:t>)</a:t>
                      </a:r>
                    </a:p>
                  </a:txBody>
                  <a:tcPr/>
                </a:tc>
                <a:tc>
                  <a:txBody>
                    <a:bodyPr/>
                    <a:lstStyle/>
                    <a:p>
                      <a:r>
                        <a:rPr lang="de-DE" sz="1400" dirty="0">
                          <a:latin typeface="Arial Narrow" panose="020B0606020202030204" pitchFamily="34" charset="0"/>
                        </a:rPr>
                        <a:t>Oft unklare Datenbasis, fachliche Schwerpunkte, kleinere Verlage oder</a:t>
                      </a:r>
                    </a:p>
                    <a:p>
                      <a:r>
                        <a:rPr lang="de-DE" sz="1400" dirty="0">
                          <a:latin typeface="Arial Narrow" panose="020B0606020202030204" pitchFamily="34" charset="0"/>
                        </a:rPr>
                        <a:t>ältere, nicht digitalisierte Quellen sind nicht vorhanden</a:t>
                      </a:r>
                    </a:p>
                  </a:txBody>
                  <a:tcPr/>
                </a:tc>
                <a:tc>
                  <a:txBody>
                    <a:bodyPr/>
                    <a:lstStyle/>
                    <a:p>
                      <a:r>
                        <a:rPr lang="de-DE" sz="1400" dirty="0">
                          <a:latin typeface="Arial Narrow" panose="020B0606020202030204" pitchFamily="34" charset="0"/>
                        </a:rPr>
                        <a:t>Verlässliche Datenbasis, digitalisierte Katalogkarten und Quellen,</a:t>
                      </a:r>
                    </a:p>
                    <a:p>
                      <a:r>
                        <a:rPr lang="de-DE" sz="1400" dirty="0">
                          <a:latin typeface="Arial Narrow" panose="020B0606020202030204" pitchFamily="34" charset="0"/>
                        </a:rPr>
                        <a:t>fächerübergreifende Inhalte</a:t>
                      </a:r>
                    </a:p>
                  </a:txBody>
                  <a:tcPr/>
                </a:tc>
                <a:extLst>
                  <a:ext uri="{0D108BD9-81ED-4DB2-BD59-A6C34878D82A}">
                    <a16:rowId xmlns:a16="http://schemas.microsoft.com/office/drawing/2014/main" val="3057414598"/>
                  </a:ext>
                </a:extLst>
              </a:tr>
              <a:tr h="370840">
                <a:tc>
                  <a:txBody>
                    <a:bodyPr/>
                    <a:lstStyle/>
                    <a:p>
                      <a:r>
                        <a:rPr lang="de-DE" sz="1200" dirty="0"/>
                        <a:t>Texte werden durch Wahrscheinlichkeitsberechnung erstellt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Arial Narrow" panose="020B0606020202030204" pitchFamily="34" charset="0"/>
                        </a:rPr>
                        <a:t>Inhalte oft aus Verlagspartnerschaften (</a:t>
                      </a:r>
                      <a:r>
                        <a:rPr lang="de-DE" sz="1400" dirty="0" err="1">
                          <a:latin typeface="Arial Narrow" panose="020B0606020202030204" pitchFamily="34" charset="0"/>
                        </a:rPr>
                        <a:t>Semantic</a:t>
                      </a:r>
                      <a:r>
                        <a:rPr lang="de-DE" sz="1400" dirty="0">
                          <a:latin typeface="Arial Narrow" panose="020B0606020202030204" pitchFamily="34" charset="0"/>
                        </a:rPr>
                        <a:t> Scholar) oder von Datenanbietern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Arial Narrow" panose="020B0606020202030204" pitchFamily="34" charset="0"/>
                        </a:rPr>
                        <a:t>11,45 </a:t>
                      </a:r>
                      <a:r>
                        <a:rPr lang="de-DE" sz="1400" dirty="0" err="1">
                          <a:latin typeface="Arial Narrow" panose="020B0606020202030204" pitchFamily="34" charset="0"/>
                        </a:rPr>
                        <a:t>Mio</a:t>
                      </a:r>
                      <a:r>
                        <a:rPr lang="de-DE" sz="1400" dirty="0">
                          <a:latin typeface="Arial Narrow" panose="020B0606020202030204" pitchFamily="34" charset="0"/>
                        </a:rPr>
                        <a:t> Medieneinheiten (Stand 2022). Bücher, Zeitschriften, Karten etc.</a:t>
                      </a:r>
                    </a:p>
                  </a:txBody>
                  <a:tcPr/>
                </a:tc>
                <a:extLst>
                  <a:ext uri="{0D108BD9-81ED-4DB2-BD59-A6C34878D82A}">
                    <a16:rowId xmlns:a16="http://schemas.microsoft.com/office/drawing/2014/main" val="2236104646"/>
                  </a:ext>
                </a:extLst>
              </a:tr>
              <a:tr h="370840">
                <a:tc>
                  <a:txBody>
                    <a:bodyPr/>
                    <a:lstStyle/>
                    <a:p>
                      <a:endParaRPr lang="de-DE"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Arial Narrow" panose="020B0606020202030204" pitchFamily="34" charset="0"/>
                        </a:rPr>
                        <a:t>überwiegend Zeitschriftenartikel und Open Source-Materialien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Arial Narrow" panose="020B0606020202030204" pitchFamily="34" charset="0"/>
                        </a:rPr>
                        <a:t>35.944 elektronische Zeitschriften (lizenzierte Titel), 5.799 gedruckte laufende Zeitschriften</a:t>
                      </a:r>
                    </a:p>
                  </a:txBody>
                  <a:tcPr/>
                </a:tc>
                <a:extLst>
                  <a:ext uri="{0D108BD9-81ED-4DB2-BD59-A6C34878D82A}">
                    <a16:rowId xmlns:a16="http://schemas.microsoft.com/office/drawing/2014/main" val="4049292825"/>
                  </a:ext>
                </a:extLst>
              </a:tr>
              <a:tr h="370840">
                <a:tc>
                  <a:txBody>
                    <a:bodyPr/>
                    <a:lstStyle/>
                    <a:p>
                      <a:r>
                        <a:rPr lang="de-DE" sz="1200" dirty="0"/>
                        <a:t>Texte können übersetzt werden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Arial Narrow" panose="020B0606020202030204" pitchFamily="34" charset="0"/>
                        </a:rPr>
                        <a:t>oft englischsprachig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Arial Narrow" panose="020B0606020202030204" pitchFamily="34" charset="0"/>
                        </a:rPr>
                        <a:t>mehrsprachig, auch andere Schriften</a:t>
                      </a:r>
                    </a:p>
                  </a:txBody>
                  <a:tcPr/>
                </a:tc>
                <a:extLst>
                  <a:ext uri="{0D108BD9-81ED-4DB2-BD59-A6C34878D82A}">
                    <a16:rowId xmlns:a16="http://schemas.microsoft.com/office/drawing/2014/main" val="4236004885"/>
                  </a:ext>
                </a:extLst>
              </a:tr>
              <a:tr h="370840">
                <a:tc>
                  <a:txBody>
                    <a:bodyPr/>
                    <a:lstStyle/>
                    <a:p>
                      <a:r>
                        <a:rPr lang="de-DE" sz="1200" dirty="0"/>
                        <a:t>In der kostenpflichtigen Version sind zahlreiche Add-</a:t>
                      </a:r>
                      <a:r>
                        <a:rPr lang="de-DE" sz="1200" dirty="0" err="1"/>
                        <a:t>Ons</a:t>
                      </a:r>
                      <a:r>
                        <a:rPr lang="de-DE" sz="1200" dirty="0"/>
                        <a:t> möglich sowie die Möglichkeit, eine benutzerdefinierte Version von </a:t>
                      </a:r>
                      <a:r>
                        <a:rPr lang="de-DE" sz="1200" dirty="0" err="1"/>
                        <a:t>ChatGPT</a:t>
                      </a:r>
                      <a:r>
                        <a:rPr lang="de-DE" sz="1200" dirty="0"/>
                        <a:t> zu erstellen</a:t>
                      </a:r>
                    </a:p>
                  </a:txBody>
                  <a:tcPr/>
                </a:tc>
                <a:tc>
                  <a:txBody>
                    <a:bodyPr/>
                    <a:lstStyle/>
                    <a:p>
                      <a:endParaRPr lang="de-D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Arial Narrow" panose="020B0606020202030204" pitchFamily="34" charset="0"/>
                        </a:rPr>
                        <a:t>Zusätzlich 368 lizensierte Datenbanken (nicht kostenfrei im Netz) und 752 E-Book-Pakete</a:t>
                      </a:r>
                    </a:p>
                  </a:txBody>
                  <a:tcPr/>
                </a:tc>
                <a:extLst>
                  <a:ext uri="{0D108BD9-81ED-4DB2-BD59-A6C34878D82A}">
                    <a16:rowId xmlns:a16="http://schemas.microsoft.com/office/drawing/2014/main" val="1129422457"/>
                  </a:ext>
                </a:extLst>
              </a:tr>
              <a:tr h="370840">
                <a:tc>
                  <a:txBody>
                    <a:bodyPr/>
                    <a:lstStyle/>
                    <a:p>
                      <a:r>
                        <a:rPr lang="de-DE" sz="1200" dirty="0"/>
                        <a:t>Quellenangaben werden oft erfunden (halluziniert)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Arial Narrow" panose="020B0606020202030204" pitchFamily="34" charset="0"/>
                        </a:rPr>
                        <a:t>Qualität der Quellen ist ungeprüft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Arial Narrow" panose="020B0606020202030204" pitchFamily="34" charset="0"/>
                        </a:rPr>
                        <a:t>intellektuelle Auswahl der Inhalte durch Institute (Professoren) und Fachreferenten</a:t>
                      </a:r>
                    </a:p>
                  </a:txBody>
                  <a:tcPr/>
                </a:tc>
                <a:extLst>
                  <a:ext uri="{0D108BD9-81ED-4DB2-BD59-A6C34878D82A}">
                    <a16:rowId xmlns:a16="http://schemas.microsoft.com/office/drawing/2014/main" val="2680316930"/>
                  </a:ext>
                </a:extLst>
              </a:tr>
            </a:tbl>
          </a:graphicData>
        </a:graphic>
      </p:graphicFrame>
      <p:sp>
        <p:nvSpPr>
          <p:cNvPr id="4" name="Fußzeilenplatzhalter 3">
            <a:extLst>
              <a:ext uri="{FF2B5EF4-FFF2-40B4-BE49-F238E27FC236}">
                <a16:creationId xmlns:a16="http://schemas.microsoft.com/office/drawing/2014/main" id="{2D85C967-1DDD-47C2-B0CA-325E588EA331}"/>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2926083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DB9460-0353-4C13-A077-51C8D3723E8D}"/>
              </a:ext>
            </a:extLst>
          </p:cNvPr>
          <p:cNvSpPr>
            <a:spLocks noGrp="1"/>
          </p:cNvSpPr>
          <p:nvPr>
            <p:ph type="title"/>
          </p:nvPr>
        </p:nvSpPr>
        <p:spPr/>
        <p:txBody>
          <a:bodyPr/>
          <a:lstStyle/>
          <a:p>
            <a:r>
              <a:rPr lang="de-DE" dirty="0"/>
              <a:t>Datenbasis Research-</a:t>
            </a:r>
            <a:r>
              <a:rPr lang="de-DE" dirty="0" err="1"/>
              <a:t>Assistant</a:t>
            </a:r>
            <a:r>
              <a:rPr lang="de-DE" dirty="0"/>
              <a:t>-Tools</a:t>
            </a:r>
          </a:p>
        </p:txBody>
      </p:sp>
      <p:graphicFrame>
        <p:nvGraphicFramePr>
          <p:cNvPr id="5" name="Inhaltsplatzhalter 4">
            <a:extLst>
              <a:ext uri="{FF2B5EF4-FFF2-40B4-BE49-F238E27FC236}">
                <a16:creationId xmlns:a16="http://schemas.microsoft.com/office/drawing/2014/main" id="{06E6C4FA-45A7-4992-BCCF-49E7974BCD08}"/>
              </a:ext>
            </a:extLst>
          </p:cNvPr>
          <p:cNvGraphicFramePr>
            <a:graphicFrameLocks noGrp="1"/>
          </p:cNvGraphicFramePr>
          <p:nvPr>
            <p:ph idx="1"/>
            <p:extLst>
              <p:ext uri="{D42A27DB-BD31-4B8C-83A1-F6EECF244321}">
                <p14:modId xmlns:p14="http://schemas.microsoft.com/office/powerpoint/2010/main" val="3200070948"/>
              </p:ext>
            </p:extLst>
          </p:nvPr>
        </p:nvGraphicFramePr>
        <p:xfrm>
          <a:off x="637442" y="1268760"/>
          <a:ext cx="7750981" cy="4824534"/>
        </p:xfrm>
        <a:graphic>
          <a:graphicData uri="http://schemas.openxmlformats.org/drawingml/2006/table">
            <a:tbl>
              <a:tblPr firstRow="1" firstCol="1" bandRow="1">
                <a:tableStyleId>{5C22544A-7EE6-4342-B048-85BDC9FD1C3A}</a:tableStyleId>
              </a:tblPr>
              <a:tblGrid>
                <a:gridCol w="1107283">
                  <a:extLst>
                    <a:ext uri="{9D8B030D-6E8A-4147-A177-3AD203B41FA5}">
                      <a16:colId xmlns:a16="http://schemas.microsoft.com/office/drawing/2014/main" val="2488104003"/>
                    </a:ext>
                  </a:extLst>
                </a:gridCol>
                <a:gridCol w="1107283">
                  <a:extLst>
                    <a:ext uri="{9D8B030D-6E8A-4147-A177-3AD203B41FA5}">
                      <a16:colId xmlns:a16="http://schemas.microsoft.com/office/drawing/2014/main" val="1809559461"/>
                    </a:ext>
                  </a:extLst>
                </a:gridCol>
                <a:gridCol w="1215936">
                  <a:extLst>
                    <a:ext uri="{9D8B030D-6E8A-4147-A177-3AD203B41FA5}">
                      <a16:colId xmlns:a16="http://schemas.microsoft.com/office/drawing/2014/main" val="424734918"/>
                    </a:ext>
                  </a:extLst>
                </a:gridCol>
                <a:gridCol w="998630">
                  <a:extLst>
                    <a:ext uri="{9D8B030D-6E8A-4147-A177-3AD203B41FA5}">
                      <a16:colId xmlns:a16="http://schemas.microsoft.com/office/drawing/2014/main" val="3258601411"/>
                    </a:ext>
                  </a:extLst>
                </a:gridCol>
                <a:gridCol w="1107283">
                  <a:extLst>
                    <a:ext uri="{9D8B030D-6E8A-4147-A177-3AD203B41FA5}">
                      <a16:colId xmlns:a16="http://schemas.microsoft.com/office/drawing/2014/main" val="3991890361"/>
                    </a:ext>
                  </a:extLst>
                </a:gridCol>
                <a:gridCol w="1107283">
                  <a:extLst>
                    <a:ext uri="{9D8B030D-6E8A-4147-A177-3AD203B41FA5}">
                      <a16:colId xmlns:a16="http://schemas.microsoft.com/office/drawing/2014/main" val="2527861704"/>
                    </a:ext>
                  </a:extLst>
                </a:gridCol>
                <a:gridCol w="1107283">
                  <a:extLst>
                    <a:ext uri="{9D8B030D-6E8A-4147-A177-3AD203B41FA5}">
                      <a16:colId xmlns:a16="http://schemas.microsoft.com/office/drawing/2014/main" val="583937326"/>
                    </a:ext>
                  </a:extLst>
                </a:gridCol>
              </a:tblGrid>
              <a:tr h="502226">
                <a:tc>
                  <a:txBody>
                    <a:bodyPr/>
                    <a:lstStyle/>
                    <a:p>
                      <a:pPr>
                        <a:lnSpc>
                          <a:spcPct val="107000"/>
                        </a:lnSpc>
                        <a:spcAft>
                          <a:spcPts val="0"/>
                        </a:spcAft>
                      </a:pPr>
                      <a:r>
                        <a:rPr lang="de-DE" sz="900">
                          <a:effectLst/>
                        </a:rPr>
                        <a:t>Semantic Scholar</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err="1">
                          <a:effectLst/>
                        </a:rPr>
                        <a:t>Pubmed</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Lens.org</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a:effectLst/>
                        </a:rPr>
                        <a:t>BASE</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arXiv.org</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err="1">
                          <a:effectLst/>
                        </a:rPr>
                        <a:t>OpenAIRE</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err="1">
                          <a:effectLst/>
                          <a:latin typeface="Calibri" panose="020F0502020204030204" pitchFamily="34" charset="0"/>
                          <a:ea typeface="Calibri" panose="020F0502020204030204" pitchFamily="34" charset="0"/>
                          <a:cs typeface="Times New Roman" panose="02020603050405020304" pitchFamily="18" charset="0"/>
                        </a:rPr>
                        <a:t>Crossref</a:t>
                      </a:r>
                      <a:r>
                        <a:rPr lang="de-DE" sz="900" dirty="0">
                          <a:effectLst/>
                          <a:latin typeface="Calibri" panose="020F0502020204030204" pitchFamily="34" charset="0"/>
                          <a:ea typeface="Calibri" panose="020F0502020204030204" pitchFamily="34" charset="0"/>
                          <a:cs typeface="Times New Roman" panose="02020603050405020304" pitchFamily="18" charset="0"/>
                        </a:rPr>
                        <a:t>, Open Alex, Microsoft Academic Graph</a:t>
                      </a:r>
                    </a:p>
                  </a:txBody>
                  <a:tcPr marL="58875" marR="58875" marT="0" marB="0"/>
                </a:tc>
                <a:extLst>
                  <a:ext uri="{0D108BD9-81ED-4DB2-BD59-A6C34878D82A}">
                    <a16:rowId xmlns:a16="http://schemas.microsoft.com/office/drawing/2014/main" val="1809039465"/>
                  </a:ext>
                </a:extLst>
              </a:tr>
              <a:tr h="2706184">
                <a:tc>
                  <a:txBody>
                    <a:bodyPr/>
                    <a:lstStyle/>
                    <a:p>
                      <a:pPr>
                        <a:lnSpc>
                          <a:spcPct val="107000"/>
                        </a:lnSpc>
                        <a:spcAft>
                          <a:spcPts val="0"/>
                        </a:spcAft>
                      </a:pPr>
                      <a:r>
                        <a:rPr lang="de-DE" sz="900" b="0" dirty="0">
                          <a:solidFill>
                            <a:srgbClr val="004F8F"/>
                          </a:solidFill>
                          <a:effectLst/>
                        </a:rPr>
                        <a:t>Produkt des Allen Institute </a:t>
                      </a:r>
                      <a:r>
                        <a:rPr lang="de-DE" sz="900" b="0" dirty="0" err="1">
                          <a:solidFill>
                            <a:srgbClr val="004F8F"/>
                          </a:solidFill>
                          <a:effectLst/>
                        </a:rPr>
                        <a:t>for</a:t>
                      </a:r>
                      <a:r>
                        <a:rPr lang="de-DE" sz="900" b="0" dirty="0">
                          <a:solidFill>
                            <a:srgbClr val="004F8F"/>
                          </a:solidFill>
                          <a:effectLst/>
                        </a:rPr>
                        <a:t> AI</a:t>
                      </a:r>
                      <a:endParaRPr lang="de-DE" sz="900" b="0" dirty="0">
                        <a:solidFill>
                          <a:srgbClr val="004F8F"/>
                        </a:solidFill>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solidFill>
                      <a:srgbClr val="CBD0DB"/>
                    </a:solidFill>
                  </a:tcPr>
                </a:tc>
                <a:tc>
                  <a:txBody>
                    <a:bodyPr/>
                    <a:lstStyle/>
                    <a:p>
                      <a:pPr>
                        <a:lnSpc>
                          <a:spcPct val="107000"/>
                        </a:lnSpc>
                        <a:spcAft>
                          <a:spcPts val="0"/>
                        </a:spcAft>
                      </a:pPr>
                      <a:r>
                        <a:rPr lang="de-DE" sz="900" dirty="0">
                          <a:effectLst/>
                        </a:rPr>
                        <a:t>Entwickelt durch das National Center </a:t>
                      </a:r>
                      <a:r>
                        <a:rPr lang="de-DE" sz="900" dirty="0" err="1">
                          <a:effectLst/>
                        </a:rPr>
                        <a:t>for</a:t>
                      </a:r>
                      <a:r>
                        <a:rPr lang="de-DE" sz="900" dirty="0">
                          <a:effectLst/>
                        </a:rPr>
                        <a:t> Biotechnology Information, NCBI</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a:effectLst/>
                        </a:rPr>
                        <a:t>Vorzeigeprojekt des Sozialunternehmens </a:t>
                      </a:r>
                      <a:r>
                        <a:rPr lang="de-DE" sz="900" dirty="0" err="1">
                          <a:effectLst/>
                        </a:rPr>
                        <a:t>Cambia</a:t>
                      </a:r>
                      <a:endParaRPr lang="de-DE" sz="900" dirty="0">
                        <a:effectLst/>
                      </a:endParaRPr>
                    </a:p>
                    <a:p>
                      <a:pPr>
                        <a:lnSpc>
                          <a:spcPct val="107000"/>
                        </a:lnSpc>
                        <a:spcAft>
                          <a:spcPts val="0"/>
                        </a:spcAft>
                      </a:pPr>
                      <a:r>
                        <a:rPr lang="de-DE" sz="900" dirty="0">
                          <a:effectLst/>
                        </a:rPr>
                        <a:t> </a:t>
                      </a:r>
                    </a:p>
                    <a:p>
                      <a:pPr>
                        <a:lnSpc>
                          <a:spcPct val="107000"/>
                        </a:lnSpc>
                        <a:spcAft>
                          <a:spcPts val="0"/>
                        </a:spcAft>
                      </a:pPr>
                      <a:r>
                        <a:rPr lang="de-DE" sz="900" dirty="0">
                          <a:effectLst/>
                        </a:rPr>
                        <a:t>Aggregator von Metadaten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solidFill>
                      <a:srgbClr val="CBD0DB"/>
                    </a:solidFill>
                  </a:tcPr>
                </a:tc>
                <a:tc>
                  <a:txBody>
                    <a:bodyPr/>
                    <a:lstStyle/>
                    <a:p>
                      <a:pPr>
                        <a:lnSpc>
                          <a:spcPct val="107000"/>
                        </a:lnSpc>
                        <a:spcAft>
                          <a:spcPts val="0"/>
                        </a:spcAft>
                      </a:pPr>
                      <a:r>
                        <a:rPr lang="de-DE" sz="900" dirty="0">
                          <a:effectLst/>
                        </a:rPr>
                        <a:t>Eine der weltweit größten Suchmaschinen für </a:t>
                      </a:r>
                      <a:r>
                        <a:rPr lang="de-DE" sz="900" u="sng" dirty="0">
                          <a:effectLst/>
                        </a:rPr>
                        <a:t>wissenschaftliche Web-Dokumente</a:t>
                      </a:r>
                      <a:r>
                        <a:rPr lang="de-DE" sz="900" dirty="0">
                          <a:effectLst/>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a:effectLst/>
                        </a:rPr>
                        <a:t>ist ein Dokumentenserver für Preprints aus den Bereichen </a:t>
                      </a:r>
                      <a:r>
                        <a:rPr lang="de-DE" sz="900" u="sng" dirty="0">
                          <a:effectLst/>
                        </a:rPr>
                        <a:t>Physik, Mathematik, Informatik, Statistik, Finanzmathematik und Biologie.</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a:effectLst/>
                        </a:rPr>
                        <a:t>steht für ein pan-europäisches Forschungsinformationssystem zur </a:t>
                      </a:r>
                      <a:r>
                        <a:rPr lang="de-DE" sz="900" u="sng" dirty="0">
                          <a:effectLst/>
                        </a:rPr>
                        <a:t>Darstellung und Verknüpfung von Forschungsergebnissen</a:t>
                      </a:r>
                      <a:r>
                        <a:rPr lang="de-DE" sz="900" dirty="0">
                          <a:effectLst/>
                        </a:rPr>
                        <a:t>, welches Metadaten aus Repositorien, Archiven, wissenschaftlichen Zeitschriften und anderen Infrastrukturen aggregiert.</a:t>
                      </a:r>
                    </a:p>
                  </a:txBody>
                  <a:tcPr marL="58875" marR="58875" marT="0" marB="0"/>
                </a:tc>
                <a:tc>
                  <a:txBody>
                    <a:bodyPr/>
                    <a:lstStyle/>
                    <a:p>
                      <a:pPr>
                        <a:lnSpc>
                          <a:spcPct val="107000"/>
                        </a:lnSpc>
                        <a:spcAft>
                          <a:spcPts val="0"/>
                        </a:spcAft>
                      </a:pPr>
                      <a:r>
                        <a:rPr lang="de-DE" sz="900" dirty="0">
                          <a:effectLst/>
                        </a:rPr>
                        <a:t>Metadaten</a:t>
                      </a:r>
                    </a:p>
                  </a:txBody>
                  <a:tcPr marL="58875" marR="58875" marT="0" marB="0"/>
                </a:tc>
                <a:extLst>
                  <a:ext uri="{0D108BD9-81ED-4DB2-BD59-A6C34878D82A}">
                    <a16:rowId xmlns:a16="http://schemas.microsoft.com/office/drawing/2014/main" val="4262868435"/>
                  </a:ext>
                </a:extLst>
              </a:tr>
              <a:tr h="183548">
                <a:tc>
                  <a:txBody>
                    <a:bodyPr/>
                    <a:lstStyle/>
                    <a:p>
                      <a:pPr>
                        <a:lnSpc>
                          <a:spcPct val="107000"/>
                        </a:lnSpc>
                        <a:spcAft>
                          <a:spcPts val="0"/>
                        </a:spcAft>
                      </a:pPr>
                      <a:r>
                        <a:rPr lang="de-DE" sz="900" b="0" dirty="0">
                          <a:solidFill>
                            <a:srgbClr val="004F8F"/>
                          </a:solidFill>
                          <a:effectLst/>
                        </a:rPr>
                        <a:t>Research Rabbit</a:t>
                      </a:r>
                      <a:endParaRPr lang="de-DE" sz="900" b="0" dirty="0">
                        <a:solidFill>
                          <a:srgbClr val="004F8F"/>
                        </a:solidFill>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solidFill>
                      <a:srgbClr val="E7E9EE"/>
                    </a:solidFill>
                  </a:tcPr>
                </a:tc>
                <a:tc>
                  <a:txBody>
                    <a:bodyPr/>
                    <a:lstStyle/>
                    <a:p>
                      <a:pPr>
                        <a:lnSpc>
                          <a:spcPct val="107000"/>
                        </a:lnSpc>
                        <a:spcAft>
                          <a:spcPts val="0"/>
                        </a:spcAft>
                      </a:pPr>
                      <a:r>
                        <a:rPr lang="de-DE" sz="900">
                          <a:effectLst/>
                        </a:rPr>
                        <a:t>Research Rabbit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Research Rabbit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extLst>
                  <a:ext uri="{0D108BD9-81ED-4DB2-BD59-A6C34878D82A}">
                    <a16:rowId xmlns:a16="http://schemas.microsoft.com/office/drawing/2014/main" val="3677781279"/>
                  </a:ext>
                </a:extLst>
              </a:tr>
              <a:tr h="183548">
                <a:tc>
                  <a:txBody>
                    <a:bodyPr/>
                    <a:lstStyle/>
                    <a:p>
                      <a:pPr>
                        <a:lnSpc>
                          <a:spcPct val="107000"/>
                        </a:lnSpc>
                        <a:spcAft>
                          <a:spcPts val="0"/>
                        </a:spcAft>
                      </a:pPr>
                      <a:r>
                        <a:rPr lang="de-DE" sz="1000" b="0" dirty="0" err="1">
                          <a:solidFill>
                            <a:srgbClr val="004F8F"/>
                          </a:solidFill>
                          <a:effectLst/>
                          <a:latin typeface="Arial Narrow" panose="020B0606020202030204" pitchFamily="34" charset="0"/>
                          <a:ea typeface="Calibri" panose="020F0502020204030204" pitchFamily="34" charset="0"/>
                          <a:cs typeface="Times New Roman" panose="02020603050405020304" pitchFamily="18" charset="0"/>
                        </a:rPr>
                        <a:t>AbsClust</a:t>
                      </a:r>
                      <a:endParaRPr lang="de-DE" sz="1000" b="0" dirty="0">
                        <a:solidFill>
                          <a:srgbClr val="004F8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8875" marR="58875" marT="0" marB="0">
                    <a:solidFill>
                      <a:srgbClr val="CBD0DB"/>
                    </a:solidFill>
                  </a:tcPr>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extLst>
                  <a:ext uri="{0D108BD9-81ED-4DB2-BD59-A6C34878D82A}">
                    <a16:rowId xmlns:a16="http://schemas.microsoft.com/office/drawing/2014/main" val="1233328909"/>
                  </a:ext>
                </a:extLst>
              </a:tr>
              <a:tr h="183548">
                <a:tc>
                  <a:txBody>
                    <a:bodyPr/>
                    <a:lstStyle/>
                    <a:p>
                      <a:pPr>
                        <a:lnSpc>
                          <a:spcPct val="107000"/>
                        </a:lnSpc>
                        <a:spcAft>
                          <a:spcPts val="0"/>
                        </a:spcAft>
                      </a:pPr>
                      <a:r>
                        <a:rPr lang="de-DE" sz="900" b="0" dirty="0">
                          <a:solidFill>
                            <a:srgbClr val="004F8F"/>
                          </a:solidFill>
                          <a:effectLst/>
                        </a:rPr>
                        <a:t>Consensus</a:t>
                      </a:r>
                      <a:endParaRPr lang="de-DE" sz="900" b="0" dirty="0">
                        <a:solidFill>
                          <a:srgbClr val="004F8F"/>
                        </a:solidFill>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solidFill>
                      <a:srgbClr val="E7E9EE"/>
                    </a:solidFill>
                  </a:tcPr>
                </a:tc>
                <a:tc>
                  <a:txBody>
                    <a:bodyPr/>
                    <a:lstStyle/>
                    <a:p>
                      <a:pPr>
                        <a:lnSpc>
                          <a:spcPct val="107000"/>
                        </a:lnSpc>
                        <a:spcAft>
                          <a:spcPts val="0"/>
                        </a:spcAft>
                      </a:pPr>
                      <a:r>
                        <a:rPr lang="de-DE" sz="900" dirty="0">
                          <a:effectLst/>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solidFill>
                      <a:srgbClr val="E7E9EE"/>
                    </a:solidFill>
                  </a:tcPr>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extLst>
                  <a:ext uri="{0D108BD9-81ED-4DB2-BD59-A6C34878D82A}">
                    <a16:rowId xmlns:a16="http://schemas.microsoft.com/office/drawing/2014/main" val="1255245798"/>
                  </a:ext>
                </a:extLst>
              </a:tr>
              <a:tr h="183548">
                <a:tc>
                  <a:txBody>
                    <a:bodyPr/>
                    <a:lstStyle/>
                    <a:p>
                      <a:pPr>
                        <a:lnSpc>
                          <a:spcPct val="107000"/>
                        </a:lnSpc>
                        <a:spcAft>
                          <a:spcPts val="0"/>
                        </a:spcAft>
                      </a:pPr>
                      <a:r>
                        <a:rPr lang="de-DE" sz="900" b="0" dirty="0" err="1">
                          <a:solidFill>
                            <a:srgbClr val="004F8F"/>
                          </a:solidFill>
                          <a:effectLst/>
                        </a:rPr>
                        <a:t>Connected</a:t>
                      </a:r>
                      <a:r>
                        <a:rPr lang="de-DE" sz="900" b="0" dirty="0">
                          <a:solidFill>
                            <a:srgbClr val="004F8F"/>
                          </a:solidFill>
                          <a:effectLst/>
                        </a:rPr>
                        <a:t> Papers</a:t>
                      </a:r>
                      <a:endParaRPr lang="de-DE" sz="900" b="0" dirty="0">
                        <a:solidFill>
                          <a:srgbClr val="004F8F"/>
                        </a:solidFill>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solidFill>
                      <a:srgbClr val="CBD0DB"/>
                    </a:solidFill>
                  </a:tcPr>
                </a:tc>
                <a:tc>
                  <a:txBody>
                    <a:bodyPr/>
                    <a:lstStyle/>
                    <a:p>
                      <a:pPr>
                        <a:lnSpc>
                          <a:spcPct val="107000"/>
                        </a:lnSpc>
                        <a:spcAft>
                          <a:spcPts val="0"/>
                        </a:spcAft>
                      </a:pPr>
                      <a:r>
                        <a:rPr lang="de-DE" sz="900">
                          <a:effectLst/>
                        </a:rPr>
                        <a:t>Connected Papers</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Connected Papers</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extLst>
                  <a:ext uri="{0D108BD9-81ED-4DB2-BD59-A6C34878D82A}">
                    <a16:rowId xmlns:a16="http://schemas.microsoft.com/office/drawing/2014/main" val="3006886404"/>
                  </a:ext>
                </a:extLst>
              </a:tr>
              <a:tr h="331288">
                <a:tc>
                  <a:txBody>
                    <a:bodyPr/>
                    <a:lstStyle/>
                    <a:p>
                      <a:pPr>
                        <a:lnSpc>
                          <a:spcPct val="107000"/>
                        </a:lnSpc>
                        <a:spcAft>
                          <a:spcPts val="0"/>
                        </a:spcAft>
                      </a:pPr>
                      <a:r>
                        <a:rPr lang="de-DE" sz="900" b="0" dirty="0">
                          <a:solidFill>
                            <a:srgbClr val="004F8F"/>
                          </a:solidFill>
                          <a:effectLst/>
                        </a:rPr>
                        <a:t> </a:t>
                      </a:r>
                      <a:endParaRPr lang="de-DE" sz="900" b="0" dirty="0">
                        <a:solidFill>
                          <a:srgbClr val="004F8F"/>
                        </a:solidFill>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solidFill>
                      <a:srgbClr val="E7E9EE"/>
                    </a:solidFill>
                  </a:tcPr>
                </a:tc>
                <a:tc>
                  <a:txBody>
                    <a:bodyPr/>
                    <a:lstStyle/>
                    <a:p>
                      <a:pPr>
                        <a:lnSpc>
                          <a:spcPct val="107000"/>
                        </a:lnSpc>
                        <a:spcAft>
                          <a:spcPts val="0"/>
                        </a:spcAft>
                      </a:pPr>
                      <a:r>
                        <a:rPr lang="de-DE" sz="900">
                          <a:effectLst/>
                        </a:rPr>
                        <a:t>Open Knowledge Maps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Open Knowledge Maps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a:effectLst/>
                        </a:rPr>
                        <a:t>Open Knowledge Maps</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extLst>
                  <a:ext uri="{0D108BD9-81ED-4DB2-BD59-A6C34878D82A}">
                    <a16:rowId xmlns:a16="http://schemas.microsoft.com/office/drawing/2014/main" val="2384237074"/>
                  </a:ext>
                </a:extLst>
              </a:tr>
              <a:tr h="183548">
                <a:tc>
                  <a:txBody>
                    <a:bodyPr/>
                    <a:lstStyle/>
                    <a:p>
                      <a:pPr>
                        <a:lnSpc>
                          <a:spcPct val="107000"/>
                        </a:lnSpc>
                        <a:spcAft>
                          <a:spcPts val="0"/>
                        </a:spcAft>
                      </a:pPr>
                      <a:r>
                        <a:rPr lang="de-DE" sz="900" b="0" dirty="0">
                          <a:solidFill>
                            <a:srgbClr val="004F8F"/>
                          </a:solidFill>
                          <a:effectLst/>
                        </a:rPr>
                        <a:t> </a:t>
                      </a:r>
                      <a:endParaRPr lang="de-DE" sz="900" b="0" dirty="0">
                        <a:solidFill>
                          <a:srgbClr val="004F8F"/>
                        </a:solidFill>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solidFill>
                      <a:srgbClr val="CBD0DB"/>
                    </a:solidFill>
                  </a:tcPr>
                </a:tc>
                <a:tc>
                  <a:txBody>
                    <a:bodyPr/>
                    <a:lstStyle/>
                    <a:p>
                      <a:pPr>
                        <a:lnSpc>
                          <a:spcPct val="107000"/>
                        </a:lnSpc>
                        <a:spcAft>
                          <a:spcPts val="0"/>
                        </a:spcAft>
                      </a:pPr>
                      <a:r>
                        <a:rPr lang="de-DE" sz="900">
                          <a:effectLst/>
                        </a:rPr>
                        <a:t>Scite.ai</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a:effectLst/>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extLst>
                  <a:ext uri="{0D108BD9-81ED-4DB2-BD59-A6C34878D82A}">
                    <a16:rowId xmlns:a16="http://schemas.microsoft.com/office/drawing/2014/main" val="1114624348"/>
                  </a:ext>
                </a:extLst>
              </a:tr>
              <a:tr h="183548">
                <a:tc>
                  <a:txBody>
                    <a:bodyPr/>
                    <a:lstStyle/>
                    <a:p>
                      <a:pPr>
                        <a:lnSpc>
                          <a:spcPct val="107000"/>
                        </a:lnSpc>
                        <a:spcAft>
                          <a:spcPts val="0"/>
                        </a:spcAft>
                      </a:pPr>
                      <a:r>
                        <a:rPr lang="de-DE" sz="900" b="0" dirty="0" err="1">
                          <a:solidFill>
                            <a:srgbClr val="004F8F"/>
                          </a:solidFill>
                          <a:effectLst/>
                        </a:rPr>
                        <a:t>Inciteful</a:t>
                      </a:r>
                      <a:endParaRPr lang="de-DE" sz="900" b="0" dirty="0">
                        <a:solidFill>
                          <a:srgbClr val="004F8F"/>
                        </a:solidFill>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solidFill>
                      <a:srgbClr val="E7E9EE"/>
                    </a:solidFill>
                  </a:tcPr>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extLst>
                  <a:ext uri="{0D108BD9-81ED-4DB2-BD59-A6C34878D82A}">
                    <a16:rowId xmlns:a16="http://schemas.microsoft.com/office/drawing/2014/main" val="1102344385"/>
                  </a:ext>
                </a:extLst>
              </a:tr>
              <a:tr h="183548">
                <a:tc>
                  <a:txBody>
                    <a:bodyPr/>
                    <a:lstStyle/>
                    <a:p>
                      <a:pPr>
                        <a:lnSpc>
                          <a:spcPct val="107000"/>
                        </a:lnSpc>
                        <a:spcAft>
                          <a:spcPts val="0"/>
                        </a:spcAft>
                      </a:pPr>
                      <a:r>
                        <a:rPr lang="de-DE" sz="900" b="0" dirty="0" err="1">
                          <a:solidFill>
                            <a:srgbClr val="004F8F"/>
                          </a:solidFill>
                          <a:effectLst/>
                        </a:rPr>
                        <a:t>Litmaps</a:t>
                      </a:r>
                      <a:endParaRPr lang="de-DE" sz="900" b="0" dirty="0">
                        <a:solidFill>
                          <a:srgbClr val="004F8F"/>
                        </a:solidFill>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solidFill>
                      <a:srgbClr val="CBD0DB"/>
                    </a:solidFill>
                  </a:tcPr>
                </a:tc>
                <a:tc>
                  <a:txBody>
                    <a:bodyPr/>
                    <a:lstStyle/>
                    <a:p>
                      <a:pPr>
                        <a:lnSpc>
                          <a:spcPct val="107000"/>
                        </a:lnSpc>
                        <a:spcAft>
                          <a:spcPts val="0"/>
                        </a:spcAft>
                      </a:pPr>
                      <a:r>
                        <a:rPr lang="de-DE" sz="900" dirty="0">
                          <a:effectLst/>
                        </a:rPr>
                        <a:t> </a:t>
                      </a:r>
                      <a:r>
                        <a:rPr lang="de-DE" sz="900" dirty="0" err="1">
                          <a:effectLst/>
                        </a:rPr>
                        <a:t>Litmaps</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a:effectLst/>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a:effectLst/>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a:effectLst/>
                        </a:rPr>
                        <a:t> </a:t>
                      </a:r>
                      <a:r>
                        <a:rPr lang="de-DE" sz="900" dirty="0" err="1">
                          <a:effectLst/>
                        </a:rPr>
                        <a:t>Litmaps</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a:effectLst/>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1000" dirty="0" err="1">
                          <a:effectLst/>
                          <a:latin typeface="Arial Narrow" panose="020B0606020202030204" pitchFamily="34" charset="0"/>
                          <a:ea typeface="Calibri" panose="020F0502020204030204" pitchFamily="34" charset="0"/>
                          <a:cs typeface="Calibri" panose="020F0502020204030204" pitchFamily="34" charset="0"/>
                        </a:rPr>
                        <a:t>Litmaps</a:t>
                      </a:r>
                      <a:endParaRPr lang="de-DE" sz="1000" dirty="0">
                        <a:effectLst/>
                        <a:latin typeface="Arial Narrow" panose="020B0606020202030204" pitchFamily="34" charset="0"/>
                        <a:ea typeface="Calibri" panose="020F0502020204030204" pitchFamily="34" charset="0"/>
                        <a:cs typeface="Calibri" panose="020F0502020204030204" pitchFamily="34" charset="0"/>
                      </a:endParaRPr>
                    </a:p>
                  </a:txBody>
                  <a:tcPr marL="58875" marR="58875" marT="0" marB="0"/>
                </a:tc>
                <a:extLst>
                  <a:ext uri="{0D108BD9-81ED-4DB2-BD59-A6C34878D82A}">
                    <a16:rowId xmlns:a16="http://schemas.microsoft.com/office/drawing/2014/main" val="1500144867"/>
                  </a:ext>
                </a:extLst>
              </a:tr>
            </a:tbl>
          </a:graphicData>
        </a:graphic>
      </p:graphicFrame>
      <p:sp>
        <p:nvSpPr>
          <p:cNvPr id="3" name="Fußzeilenplatzhalter 2">
            <a:extLst>
              <a:ext uri="{FF2B5EF4-FFF2-40B4-BE49-F238E27FC236}">
                <a16:creationId xmlns:a16="http://schemas.microsoft.com/office/drawing/2014/main" id="{614D42F2-A841-468B-A74C-47CCA400A0D9}"/>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3299751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CA0A3A-8E8A-49F2-8094-4687AAD381C7}"/>
              </a:ext>
            </a:extLst>
          </p:cNvPr>
          <p:cNvSpPr>
            <a:spLocks noGrp="1"/>
          </p:cNvSpPr>
          <p:nvPr>
            <p:ph type="title"/>
          </p:nvPr>
        </p:nvSpPr>
        <p:spPr/>
        <p:txBody>
          <a:bodyPr/>
          <a:lstStyle/>
          <a:p>
            <a:r>
              <a:rPr lang="de-DE" dirty="0"/>
              <a:t>Direkte und indirekte Nutzung von KI-Tools</a:t>
            </a:r>
          </a:p>
        </p:txBody>
      </p:sp>
      <p:sp>
        <p:nvSpPr>
          <p:cNvPr id="3" name="Inhaltsplatzhalter 2">
            <a:extLst>
              <a:ext uri="{FF2B5EF4-FFF2-40B4-BE49-F238E27FC236}">
                <a16:creationId xmlns:a16="http://schemas.microsoft.com/office/drawing/2014/main" id="{FBA68E8D-05A1-44E6-8C4B-A902A7CDC991}"/>
              </a:ext>
            </a:extLst>
          </p:cNvPr>
          <p:cNvSpPr>
            <a:spLocks noGrp="1"/>
          </p:cNvSpPr>
          <p:nvPr>
            <p:ph idx="1"/>
          </p:nvPr>
        </p:nvSpPr>
        <p:spPr>
          <a:xfrm>
            <a:off x="628650" y="1484784"/>
            <a:ext cx="8119814" cy="4464495"/>
          </a:xfrm>
        </p:spPr>
        <p:txBody>
          <a:bodyPr/>
          <a:lstStyle/>
          <a:p>
            <a:r>
              <a:rPr lang="de-DE" b="1" dirty="0"/>
              <a:t>Direkte Nutzung von KI-Tools</a:t>
            </a:r>
            <a:r>
              <a:rPr lang="de-DE" dirty="0"/>
              <a:t>:</a:t>
            </a:r>
          </a:p>
          <a:p>
            <a:endParaRPr lang="de-DE" dirty="0"/>
          </a:p>
          <a:p>
            <a:pPr>
              <a:buFont typeface="Wingdings" panose="05000000000000000000" pitchFamily="2" charset="2"/>
              <a:buChar char="§"/>
            </a:pPr>
            <a:r>
              <a:rPr lang="de-DE" dirty="0"/>
              <a:t>Im jeweiligen Tool recherchieren</a:t>
            </a:r>
          </a:p>
          <a:p>
            <a:pPr>
              <a:buFont typeface="Wingdings" panose="05000000000000000000" pitchFamily="2" charset="2"/>
              <a:buChar char="§"/>
            </a:pPr>
            <a:endParaRPr lang="de-DE" dirty="0"/>
          </a:p>
          <a:p>
            <a:pPr>
              <a:buFont typeface="Wingdings" panose="05000000000000000000" pitchFamily="2" charset="2"/>
              <a:buChar char="§"/>
            </a:pPr>
            <a:endParaRPr lang="de-DE" dirty="0"/>
          </a:p>
          <a:p>
            <a:pPr marL="0" indent="0"/>
            <a:r>
              <a:rPr lang="de-DE" b="1" dirty="0"/>
              <a:t>Indirekte Nutzung von KI-Tools:</a:t>
            </a:r>
          </a:p>
          <a:p>
            <a:pPr marL="0" indent="0"/>
            <a:endParaRPr lang="de-DE" b="1" dirty="0"/>
          </a:p>
          <a:p>
            <a:pPr marL="285750" indent="-285750">
              <a:buFont typeface="Wingdings" panose="05000000000000000000" pitchFamily="2" charset="2"/>
              <a:buChar char="§"/>
            </a:pPr>
            <a:r>
              <a:rPr lang="de-DE" dirty="0"/>
              <a:t>Zur Vorbereitung einer Recherche in Bibliothekskatalogen oder Datenbanken und in weiteren KI-Tools:</a:t>
            </a:r>
          </a:p>
          <a:p>
            <a:pPr marL="285750" indent="-285750">
              <a:buFont typeface="Wingdings" panose="05000000000000000000" pitchFamily="2" charset="2"/>
              <a:buChar char="§"/>
            </a:pPr>
            <a:endParaRPr lang="de-DE" dirty="0"/>
          </a:p>
          <a:p>
            <a:pPr marL="630238" lvl="2" indent="-285750">
              <a:buFont typeface="Wingdings" panose="05000000000000000000" pitchFamily="2" charset="2"/>
              <a:buChar char="Ø"/>
            </a:pPr>
            <a:r>
              <a:rPr lang="de-DE" dirty="0"/>
              <a:t>Einstieg in ein neues Thema finden</a:t>
            </a:r>
          </a:p>
          <a:p>
            <a:pPr marL="630238" lvl="2" indent="-285750">
              <a:buFont typeface="Wingdings" panose="05000000000000000000" pitchFamily="2" charset="2"/>
              <a:buChar char="Ø"/>
            </a:pPr>
            <a:r>
              <a:rPr lang="de-DE" dirty="0"/>
              <a:t>Groben Überblick in ein Thema verschaffen</a:t>
            </a:r>
          </a:p>
          <a:p>
            <a:pPr marL="630238" lvl="2" indent="-285750">
              <a:buFont typeface="Wingdings" panose="05000000000000000000" pitchFamily="2" charset="2"/>
              <a:buChar char="Ø"/>
            </a:pPr>
            <a:r>
              <a:rPr lang="de-DE" dirty="0"/>
              <a:t>Suchbegriffe generieren</a:t>
            </a:r>
          </a:p>
          <a:p>
            <a:pPr marL="630238" lvl="2" indent="-285750">
              <a:buFont typeface="Wingdings" panose="05000000000000000000" pitchFamily="2" charset="2"/>
              <a:buChar char="Ø"/>
            </a:pPr>
            <a:r>
              <a:rPr lang="de-DE" dirty="0"/>
              <a:t>Synonyme herausfinden</a:t>
            </a:r>
          </a:p>
          <a:p>
            <a:pPr marL="630238" lvl="2" indent="-285750">
              <a:buFont typeface="Symbol" panose="05050102010706020507" pitchFamily="18" charset="2"/>
              <a:buChar char="-"/>
            </a:pPr>
            <a:endParaRPr lang="de-DE" dirty="0"/>
          </a:p>
          <a:p>
            <a:pPr marL="0" indent="0"/>
            <a:r>
              <a:rPr lang="de-DE" dirty="0"/>
              <a:t>	</a:t>
            </a:r>
            <a:endParaRPr lang="de-DE" b="1" dirty="0"/>
          </a:p>
        </p:txBody>
      </p:sp>
      <p:sp>
        <p:nvSpPr>
          <p:cNvPr id="4" name="Fußzeilenplatzhalter 3">
            <a:extLst>
              <a:ext uri="{FF2B5EF4-FFF2-40B4-BE49-F238E27FC236}">
                <a16:creationId xmlns:a16="http://schemas.microsoft.com/office/drawing/2014/main" id="{4D68B684-6D97-4A0C-9F88-4A80F3C3FDF9}"/>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1286791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239589-66F4-4F8D-9881-0B306A0A2423}"/>
              </a:ext>
            </a:extLst>
          </p:cNvPr>
          <p:cNvSpPr>
            <a:spLocks noGrp="1"/>
          </p:cNvSpPr>
          <p:nvPr>
            <p:ph type="title"/>
          </p:nvPr>
        </p:nvSpPr>
        <p:spPr/>
        <p:txBody>
          <a:bodyPr/>
          <a:lstStyle/>
          <a:p>
            <a:r>
              <a:rPr lang="de-DE" dirty="0"/>
              <a:t>Was ist unter KI zu verstehen?</a:t>
            </a:r>
          </a:p>
        </p:txBody>
      </p:sp>
      <p:sp>
        <p:nvSpPr>
          <p:cNvPr id="3" name="Inhaltsplatzhalter 2">
            <a:extLst>
              <a:ext uri="{FF2B5EF4-FFF2-40B4-BE49-F238E27FC236}">
                <a16:creationId xmlns:a16="http://schemas.microsoft.com/office/drawing/2014/main" id="{9302D67C-A0C2-42C4-A993-71697D1371A0}"/>
              </a:ext>
            </a:extLst>
          </p:cNvPr>
          <p:cNvSpPr>
            <a:spLocks noGrp="1"/>
          </p:cNvSpPr>
          <p:nvPr>
            <p:ph idx="1"/>
          </p:nvPr>
        </p:nvSpPr>
        <p:spPr/>
        <p:txBody>
          <a:bodyPr/>
          <a:lstStyle/>
          <a:p>
            <a:r>
              <a:rPr lang="de-DE" b="1" dirty="0"/>
              <a:t>	</a:t>
            </a:r>
          </a:p>
          <a:p>
            <a:r>
              <a:rPr lang="de-DE" b="1" dirty="0"/>
              <a:t>	Es existiert keine offizielle Definition.</a:t>
            </a:r>
          </a:p>
          <a:p>
            <a:endParaRPr lang="de-DE" b="1" dirty="0"/>
          </a:p>
          <a:p>
            <a:r>
              <a:rPr lang="de-DE" dirty="0"/>
              <a:t>	Selbst KI-Forscher können KI nicht exakt definieren. </a:t>
            </a:r>
          </a:p>
          <a:p>
            <a:endParaRPr lang="de-DE" dirty="0"/>
          </a:p>
          <a:p>
            <a:r>
              <a:rPr lang="de-DE" dirty="0"/>
              <a:t>	Das Gebiet befindet sich vielmehr in einem permanenten Definitionsprozess – </a:t>
            </a:r>
          </a:p>
          <a:p>
            <a:r>
              <a:rPr lang="de-DE" dirty="0"/>
              <a:t>	zum Beispiel wenn Themen als Nicht-KI eingestuft werden oder </a:t>
            </a:r>
          </a:p>
          <a:p>
            <a:r>
              <a:rPr lang="de-DE" dirty="0"/>
              <a:t>	sich neue KI-Thematiken entwickeln. </a:t>
            </a:r>
          </a:p>
          <a:p>
            <a:endParaRPr lang="de-DE" dirty="0"/>
          </a:p>
        </p:txBody>
      </p:sp>
      <p:sp>
        <p:nvSpPr>
          <p:cNvPr id="4" name="Fußzeilenplatzhalter 3">
            <a:extLst>
              <a:ext uri="{FF2B5EF4-FFF2-40B4-BE49-F238E27FC236}">
                <a16:creationId xmlns:a16="http://schemas.microsoft.com/office/drawing/2014/main" id="{2447675E-7416-431C-B8B9-3A25DF94191B}"/>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2148802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12893D-7C56-484A-B192-38E51AADF77D}"/>
              </a:ext>
            </a:extLst>
          </p:cNvPr>
          <p:cNvSpPr>
            <a:spLocks noGrp="1"/>
          </p:cNvSpPr>
          <p:nvPr>
            <p:ph type="title"/>
          </p:nvPr>
        </p:nvSpPr>
        <p:spPr/>
        <p:txBody>
          <a:bodyPr/>
          <a:lstStyle/>
          <a:p>
            <a:r>
              <a:rPr lang="de-DE" dirty="0"/>
              <a:t>Was ist ein guter Prompt?</a:t>
            </a:r>
          </a:p>
        </p:txBody>
      </p:sp>
      <p:sp>
        <p:nvSpPr>
          <p:cNvPr id="3" name="Inhaltsplatzhalter 2">
            <a:extLst>
              <a:ext uri="{FF2B5EF4-FFF2-40B4-BE49-F238E27FC236}">
                <a16:creationId xmlns:a16="http://schemas.microsoft.com/office/drawing/2014/main" id="{8E84134E-FE69-43BA-AE93-A2B07390304D}"/>
              </a:ext>
            </a:extLst>
          </p:cNvPr>
          <p:cNvSpPr>
            <a:spLocks noGrp="1"/>
          </p:cNvSpPr>
          <p:nvPr>
            <p:ph idx="1"/>
          </p:nvPr>
        </p:nvSpPr>
        <p:spPr/>
        <p:txBody>
          <a:bodyPr/>
          <a:lstStyle/>
          <a:p>
            <a:r>
              <a:rPr lang="de-DE" b="1" dirty="0"/>
              <a:t>Ein Prompt ist der Eingabetext in der Suchzeile.</a:t>
            </a:r>
          </a:p>
          <a:p>
            <a:r>
              <a:rPr lang="de-DE" b="1" dirty="0"/>
              <a:t>Die Qualität der Antwort hängt von einem guten Prompt ab.</a:t>
            </a:r>
          </a:p>
          <a:p>
            <a:endParaRPr lang="de-DE" b="1" dirty="0"/>
          </a:p>
          <a:p>
            <a:r>
              <a:rPr lang="de-DE" b="1" dirty="0"/>
              <a:t>Tipps:</a:t>
            </a:r>
          </a:p>
          <a:p>
            <a:endParaRPr lang="de-DE" dirty="0"/>
          </a:p>
          <a:p>
            <a:pPr marL="285750" indent="-285750">
              <a:buFont typeface="Wingdings" panose="05000000000000000000" pitchFamily="2" charset="2"/>
              <a:buChar char="§"/>
            </a:pPr>
            <a:r>
              <a:rPr lang="de-DE" dirty="0"/>
              <a:t>Eine Rolle definieren</a:t>
            </a:r>
          </a:p>
          <a:p>
            <a:pPr marL="285750" indent="-285750">
              <a:buFont typeface="Wingdings" panose="05000000000000000000" pitchFamily="2" charset="2"/>
              <a:buChar char="§"/>
            </a:pPr>
            <a:r>
              <a:rPr lang="de-DE" dirty="0"/>
              <a:t>Komplexe Anfragen in mehrere Einzelanfragen zerlegen</a:t>
            </a:r>
          </a:p>
          <a:p>
            <a:pPr marL="285750" indent="-285750">
              <a:buFont typeface="Wingdings" panose="05000000000000000000" pitchFamily="2" charset="2"/>
              <a:buChar char="§"/>
            </a:pPr>
            <a:r>
              <a:rPr lang="de-DE" dirty="0"/>
              <a:t>Die Antwort begründen lassen</a:t>
            </a:r>
          </a:p>
          <a:p>
            <a:endParaRPr lang="de-DE" b="1" dirty="0"/>
          </a:p>
          <a:p>
            <a:r>
              <a:rPr lang="de-DE" b="1" dirty="0"/>
              <a:t>Gleiche Formulierungen bringen unterschiedliche Treffer.</a:t>
            </a:r>
          </a:p>
          <a:p>
            <a:r>
              <a:rPr lang="de-DE" b="1" dirty="0"/>
              <a:t>Die Antworten sind nicht reproduzierbar.</a:t>
            </a:r>
          </a:p>
          <a:p>
            <a:endParaRPr lang="de-DE" b="1" dirty="0"/>
          </a:p>
          <a:p>
            <a:r>
              <a:rPr lang="de-DE" dirty="0"/>
              <a:t>Hilfe bei der Erstellung von Prompts: http://www.prompt-creator.ai/</a:t>
            </a:r>
          </a:p>
          <a:p>
            <a:endParaRPr lang="en-DE"/>
          </a:p>
          <a:p>
            <a:endParaRPr lang="en-DE" dirty="0"/>
          </a:p>
          <a:p>
            <a:endParaRPr lang="de-DE" dirty="0"/>
          </a:p>
        </p:txBody>
      </p:sp>
      <p:sp>
        <p:nvSpPr>
          <p:cNvPr id="4" name="Fußzeilenplatzhalter 3">
            <a:extLst>
              <a:ext uri="{FF2B5EF4-FFF2-40B4-BE49-F238E27FC236}">
                <a16:creationId xmlns:a16="http://schemas.microsoft.com/office/drawing/2014/main" id="{6CDEF99F-8AE1-4C8C-9A5A-A5A03AC6712C}"/>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2538737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B97DA-BBB4-499B-809F-E0A8A3C5E023}"/>
              </a:ext>
            </a:extLst>
          </p:cNvPr>
          <p:cNvSpPr>
            <a:spLocks noGrp="1"/>
          </p:cNvSpPr>
          <p:nvPr>
            <p:ph type="title"/>
          </p:nvPr>
        </p:nvSpPr>
        <p:spPr/>
        <p:txBody>
          <a:bodyPr/>
          <a:lstStyle/>
          <a:p>
            <a:r>
              <a:rPr lang="de-DE" dirty="0"/>
              <a:t>Erstellung einer Suchmatrix mit Hilfe von </a:t>
            </a:r>
            <a:r>
              <a:rPr lang="de-DE" dirty="0" err="1"/>
              <a:t>ChatGPT</a:t>
            </a:r>
            <a:endParaRPr lang="de-DE" dirty="0"/>
          </a:p>
        </p:txBody>
      </p:sp>
      <p:sp>
        <p:nvSpPr>
          <p:cNvPr id="3" name="Inhaltsplatzhalter 2">
            <a:extLst>
              <a:ext uri="{FF2B5EF4-FFF2-40B4-BE49-F238E27FC236}">
                <a16:creationId xmlns:a16="http://schemas.microsoft.com/office/drawing/2014/main" id="{80C008AA-3F18-4D20-BD73-BF9095034EFE}"/>
              </a:ext>
            </a:extLst>
          </p:cNvPr>
          <p:cNvSpPr>
            <a:spLocks noGrp="1"/>
          </p:cNvSpPr>
          <p:nvPr>
            <p:ph idx="1"/>
          </p:nvPr>
        </p:nvSpPr>
        <p:spPr/>
        <p:txBody>
          <a:bodyPr/>
          <a:lstStyle/>
          <a:p>
            <a:pPr marL="285750" indent="-285750">
              <a:buFont typeface="Wingdings" panose="05000000000000000000" pitchFamily="2" charset="2"/>
              <a:buChar char="§"/>
            </a:pPr>
            <a:r>
              <a:rPr lang="de-DE" dirty="0"/>
              <a:t>Eine Suchmatrix ist eine Methode zur Recherche und Strukturierung von Informationen</a:t>
            </a:r>
          </a:p>
          <a:p>
            <a:pPr marL="285750" indent="-285750">
              <a:buFont typeface="Wingdings" panose="05000000000000000000" pitchFamily="2" charset="2"/>
              <a:buChar char="§"/>
            </a:pPr>
            <a:endParaRPr lang="de-DE" dirty="0"/>
          </a:p>
          <a:p>
            <a:pPr marL="285750" indent="-285750">
              <a:buFont typeface="Wingdings" panose="05000000000000000000" pitchFamily="2" charset="2"/>
              <a:buChar char="§"/>
            </a:pPr>
            <a:r>
              <a:rPr lang="de-DE" dirty="0"/>
              <a:t>Relevante Suchbegriffe werden ermittelt und in einer Liste oder Tabelle organisiert um gezielt nach wissenschaftlicher Literatur zu suchen </a:t>
            </a:r>
          </a:p>
          <a:p>
            <a:pPr marL="285750" indent="-285750">
              <a:buFont typeface="Wingdings" panose="05000000000000000000" pitchFamily="2" charset="2"/>
              <a:buChar char="§"/>
            </a:pPr>
            <a:endParaRPr lang="de-DE" dirty="0"/>
          </a:p>
          <a:p>
            <a:pPr marL="285750" indent="-285750">
              <a:buFont typeface="Wingdings" panose="05000000000000000000" pitchFamily="2" charset="2"/>
              <a:buChar char="§"/>
            </a:pPr>
            <a:r>
              <a:rPr lang="de-DE" dirty="0"/>
              <a:t>Die strukturierten Begriffe können bei der Recherche in Datenbanken, Bibliothekskatalogen oder anderen Informationsquellen helfen</a:t>
            </a:r>
          </a:p>
          <a:p>
            <a:pPr marL="285750" indent="-285750">
              <a:buFont typeface="Wingdings" panose="05000000000000000000" pitchFamily="2" charset="2"/>
              <a:buChar char="§"/>
            </a:pPr>
            <a:endParaRPr lang="de-DE" dirty="0"/>
          </a:p>
          <a:p>
            <a:pPr marL="285750" indent="-285750">
              <a:buFont typeface="Wingdings" panose="05000000000000000000" pitchFamily="2" charset="2"/>
              <a:buChar char="§"/>
            </a:pPr>
            <a:r>
              <a:rPr lang="de-DE" dirty="0"/>
              <a:t>Eine gut geplante und strukturierte Suchmatrix ist entscheidend für den Erfolg der Literaturrecherche in vielen akademischen Disziplinen. (Quelle: </a:t>
            </a:r>
            <a:r>
              <a:rPr lang="de-DE" dirty="0" err="1"/>
              <a:t>ChatGPT</a:t>
            </a:r>
            <a:r>
              <a:rPr lang="de-DE" dirty="0"/>
              <a:t>)</a:t>
            </a:r>
          </a:p>
          <a:p>
            <a:pPr marL="0" indent="0"/>
            <a:endParaRPr lang="de-DE" dirty="0"/>
          </a:p>
          <a:p>
            <a:pPr marL="0" indent="0"/>
            <a:endParaRPr lang="de-DE" dirty="0"/>
          </a:p>
          <a:p>
            <a:pPr marL="630238" lvl="2" indent="-285750">
              <a:buFont typeface="Wingdings" panose="05000000000000000000" pitchFamily="2" charset="2"/>
              <a:buChar char="Ø"/>
            </a:pPr>
            <a:r>
              <a:rPr lang="de-DE" dirty="0" err="1">
                <a:hlinkClick r:id="rId2"/>
              </a:rPr>
              <a:t>ChatGPT</a:t>
            </a:r>
            <a:r>
              <a:rPr lang="de-DE" dirty="0"/>
              <a:t> kann genutzt werden um sich eine Suchmatrix zu erstellen</a:t>
            </a:r>
          </a:p>
          <a:p>
            <a:endParaRPr lang="de-DE" dirty="0"/>
          </a:p>
          <a:p>
            <a:endParaRPr lang="de-DE" dirty="0"/>
          </a:p>
          <a:p>
            <a:endParaRPr lang="de-DE" dirty="0"/>
          </a:p>
        </p:txBody>
      </p:sp>
      <p:sp>
        <p:nvSpPr>
          <p:cNvPr id="4" name="Fußzeilenplatzhalter 3">
            <a:extLst>
              <a:ext uri="{FF2B5EF4-FFF2-40B4-BE49-F238E27FC236}">
                <a16:creationId xmlns:a16="http://schemas.microsoft.com/office/drawing/2014/main" id="{F47A6F02-DCB6-432C-8506-25AD38FCA98E}"/>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1881205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4C40F1-6E9A-4351-B1A8-33E90FA7E1AD}"/>
              </a:ext>
            </a:extLst>
          </p:cNvPr>
          <p:cNvSpPr>
            <a:spLocks noGrp="1"/>
          </p:cNvSpPr>
          <p:nvPr>
            <p:ph type="title"/>
          </p:nvPr>
        </p:nvSpPr>
        <p:spPr/>
        <p:txBody>
          <a:bodyPr/>
          <a:lstStyle/>
          <a:p>
            <a:r>
              <a:rPr lang="de-DE" dirty="0"/>
              <a:t>Erstellung einer Suchmatrix mit Hilfe von </a:t>
            </a:r>
            <a:r>
              <a:rPr lang="de-DE" dirty="0" err="1"/>
              <a:t>ChatGPT</a:t>
            </a:r>
            <a:endParaRPr lang="de-DE" dirty="0"/>
          </a:p>
        </p:txBody>
      </p:sp>
      <p:sp>
        <p:nvSpPr>
          <p:cNvPr id="3" name="Inhaltsplatzhalter 2">
            <a:extLst>
              <a:ext uri="{FF2B5EF4-FFF2-40B4-BE49-F238E27FC236}">
                <a16:creationId xmlns:a16="http://schemas.microsoft.com/office/drawing/2014/main" id="{DB2E4D23-4900-4195-AE57-8E3952F58869}"/>
              </a:ext>
            </a:extLst>
          </p:cNvPr>
          <p:cNvSpPr>
            <a:spLocks noGrp="1"/>
          </p:cNvSpPr>
          <p:nvPr>
            <p:ph idx="1"/>
          </p:nvPr>
        </p:nvSpPr>
        <p:spPr>
          <a:xfrm>
            <a:off x="637442" y="1340768"/>
            <a:ext cx="8119814" cy="4692179"/>
          </a:xfrm>
        </p:spPr>
        <p:txBody>
          <a:bodyPr/>
          <a:lstStyle/>
          <a:p>
            <a:pPr>
              <a:buFont typeface="Wingdings" panose="05000000000000000000" pitchFamily="2" charset="2"/>
              <a:buChar char="§"/>
            </a:pPr>
            <a:r>
              <a:rPr lang="de-DE" dirty="0"/>
              <a:t>Die Suchmatrix kann folgende Elemente enthalten:</a:t>
            </a:r>
          </a:p>
          <a:p>
            <a:endParaRPr lang="de-DE" dirty="0"/>
          </a:p>
          <a:p>
            <a:pPr>
              <a:buAutoNum type="arabicPeriod"/>
            </a:pPr>
            <a:r>
              <a:rPr lang="de-DE" dirty="0"/>
              <a:t>Suchbegriffe</a:t>
            </a:r>
          </a:p>
          <a:p>
            <a:pPr>
              <a:buAutoNum type="arabicPeriod"/>
            </a:pPr>
            <a:r>
              <a:rPr lang="de-DE" dirty="0"/>
              <a:t>Boolesche Operatoren</a:t>
            </a:r>
          </a:p>
          <a:p>
            <a:pPr>
              <a:buAutoNum type="arabicPeriod"/>
            </a:pPr>
            <a:r>
              <a:rPr lang="de-DE" dirty="0"/>
              <a:t>Kriterien und Filter</a:t>
            </a:r>
          </a:p>
          <a:p>
            <a:pPr>
              <a:buAutoNum type="arabicPeriod"/>
            </a:pPr>
            <a:r>
              <a:rPr lang="de-DE" dirty="0"/>
              <a:t>Suchstrategie</a:t>
            </a:r>
          </a:p>
          <a:p>
            <a:pPr marL="0" indent="0"/>
            <a:endParaRPr lang="de-DE" dirty="0"/>
          </a:p>
          <a:p>
            <a:pPr marL="285750" indent="-285750">
              <a:buFont typeface="Wingdings" panose="05000000000000000000" pitchFamily="2" charset="2"/>
              <a:buChar char="§"/>
            </a:pPr>
            <a:r>
              <a:rPr lang="de-DE" dirty="0"/>
              <a:t>Man kann </a:t>
            </a:r>
            <a:r>
              <a:rPr lang="de-DE" dirty="0" err="1">
                <a:hlinkClick r:id="rId2"/>
              </a:rPr>
              <a:t>ChatGPT</a:t>
            </a:r>
            <a:r>
              <a:rPr lang="de-DE" dirty="0"/>
              <a:t> mit bestimmten Formulierungen auf eine Herangehensweise „spezialisieren“ </a:t>
            </a:r>
            <a:r>
              <a:rPr lang="de-DE" dirty="0" err="1"/>
              <a:t>zB</a:t>
            </a:r>
            <a:r>
              <a:rPr lang="de-DE" dirty="0"/>
              <a:t>.:</a:t>
            </a:r>
          </a:p>
          <a:p>
            <a:pPr marL="0" indent="0"/>
            <a:endParaRPr lang="de-DE" dirty="0"/>
          </a:p>
          <a:p>
            <a:pPr marL="630238" lvl="2" indent="-285750">
              <a:buFont typeface="Wingdings" panose="05000000000000000000" pitchFamily="2" charset="2"/>
              <a:buChar char="Ø"/>
            </a:pPr>
            <a:r>
              <a:rPr lang="de-DE" i="1" dirty="0">
                <a:solidFill>
                  <a:schemeClr val="accent5">
                    <a:lumMod val="75000"/>
                  </a:schemeClr>
                </a:solidFill>
              </a:rPr>
              <a:t>„Du bist Wissenschaftler und möchtest eine Literaturrecherche zum Thema xxx durchführen.“</a:t>
            </a:r>
          </a:p>
          <a:p>
            <a:pPr marL="630238" lvl="2" indent="-285750">
              <a:buFont typeface="Wingdings" panose="05000000000000000000" pitchFamily="2" charset="2"/>
              <a:buChar char="Ø"/>
            </a:pPr>
            <a:r>
              <a:rPr lang="de-DE" i="1" dirty="0">
                <a:solidFill>
                  <a:schemeClr val="accent5">
                    <a:lumMod val="75000"/>
                  </a:schemeClr>
                </a:solidFill>
              </a:rPr>
              <a:t>„Gib für jeden der Begriffe X1, X2, X3 jeweils 3 Synonyme an und gib sie in einer Tabelle aus.“</a:t>
            </a:r>
          </a:p>
          <a:p>
            <a:pPr marL="630238" lvl="2" indent="-285750">
              <a:buFont typeface="Wingdings" panose="05000000000000000000" pitchFamily="2" charset="2"/>
              <a:buChar char="Ø"/>
            </a:pPr>
            <a:r>
              <a:rPr lang="de-DE" i="1" dirty="0">
                <a:solidFill>
                  <a:schemeClr val="accent5">
                    <a:lumMod val="75000"/>
                  </a:schemeClr>
                </a:solidFill>
              </a:rPr>
              <a:t>„Trunkiere die Begriffe.“</a:t>
            </a:r>
          </a:p>
          <a:p>
            <a:pPr marL="0" indent="0"/>
            <a:endParaRPr lang="de-DE" dirty="0"/>
          </a:p>
          <a:p>
            <a:pPr marL="0" indent="0"/>
            <a:r>
              <a:rPr lang="de-DE" dirty="0"/>
              <a:t>	</a:t>
            </a:r>
          </a:p>
          <a:p>
            <a:pPr marL="0" indent="0"/>
            <a:endParaRPr lang="de-DE" dirty="0"/>
          </a:p>
        </p:txBody>
      </p:sp>
      <p:sp>
        <p:nvSpPr>
          <p:cNvPr id="4" name="Fußzeilenplatzhalter 3">
            <a:extLst>
              <a:ext uri="{FF2B5EF4-FFF2-40B4-BE49-F238E27FC236}">
                <a16:creationId xmlns:a16="http://schemas.microsoft.com/office/drawing/2014/main" id="{9E9B6403-78EA-4726-96AE-06C31FD4300B}"/>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158278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B80FB-182A-4309-A96A-B000F66972A8}"/>
              </a:ext>
            </a:extLst>
          </p:cNvPr>
          <p:cNvSpPr>
            <a:spLocks noGrp="1"/>
          </p:cNvSpPr>
          <p:nvPr>
            <p:ph type="title"/>
          </p:nvPr>
        </p:nvSpPr>
        <p:spPr/>
        <p:txBody>
          <a:bodyPr/>
          <a:lstStyle/>
          <a:p>
            <a:r>
              <a:rPr lang="de-DE" dirty="0" err="1"/>
              <a:t>ChatGPT</a:t>
            </a:r>
            <a:r>
              <a:rPr lang="de-DE" dirty="0"/>
              <a:t> als Hilfe zur Blockbildung </a:t>
            </a:r>
          </a:p>
        </p:txBody>
      </p:sp>
      <p:sp>
        <p:nvSpPr>
          <p:cNvPr id="3" name="Inhaltsplatzhalter 2">
            <a:extLst>
              <a:ext uri="{FF2B5EF4-FFF2-40B4-BE49-F238E27FC236}">
                <a16:creationId xmlns:a16="http://schemas.microsoft.com/office/drawing/2014/main" id="{3409DB23-507F-4519-892D-EF3B312779CB}"/>
              </a:ext>
            </a:extLst>
          </p:cNvPr>
          <p:cNvSpPr>
            <a:spLocks noGrp="1"/>
          </p:cNvSpPr>
          <p:nvPr>
            <p:ph idx="1"/>
          </p:nvPr>
        </p:nvSpPr>
        <p:spPr>
          <a:xfrm>
            <a:off x="467544" y="1484784"/>
            <a:ext cx="8280920" cy="4824536"/>
          </a:xfrm>
        </p:spPr>
        <p:txBody>
          <a:bodyPr/>
          <a:lstStyle/>
          <a:p>
            <a:pPr lvl="1">
              <a:buFont typeface="Wingdings" panose="05000000000000000000" pitchFamily="2" charset="2"/>
              <a:buChar char="§"/>
            </a:pPr>
            <a:r>
              <a:rPr lang="de-DE" dirty="0"/>
              <a:t>Die Blockbildung oder Building Blocks-Strategie ist eine Methode, bei der Sie Ihre Recherche in "Blöcke" oder Kategorien aufteilen, um relevante Informationen systematisch zu sammeln und zu organisieren. </a:t>
            </a:r>
          </a:p>
          <a:p>
            <a:pPr lvl="1">
              <a:buFont typeface="Wingdings" panose="05000000000000000000" pitchFamily="2" charset="2"/>
              <a:buChar char="§"/>
            </a:pPr>
            <a:endParaRPr lang="de-DE" dirty="0"/>
          </a:p>
          <a:p>
            <a:pPr lvl="1">
              <a:buFont typeface="Wingdings" panose="05000000000000000000" pitchFamily="2" charset="2"/>
              <a:buChar char="§"/>
            </a:pPr>
            <a:r>
              <a:rPr lang="de-DE" dirty="0"/>
              <a:t>Sie kann nützlich sein, um nach einer umfangreichen Menge an Informationen zu suchen und diese in sinnvolle Abschnitte zu unterteilen</a:t>
            </a:r>
          </a:p>
          <a:p>
            <a:pPr lvl="1">
              <a:buFont typeface="Wingdings" panose="05000000000000000000" pitchFamily="2" charset="2"/>
              <a:buChar char="§"/>
            </a:pPr>
            <a:endParaRPr lang="de-DE" dirty="0"/>
          </a:p>
          <a:p>
            <a:pPr lvl="1">
              <a:buFont typeface="Wingdings" panose="05000000000000000000" pitchFamily="2" charset="2"/>
              <a:buChar char="§"/>
            </a:pPr>
            <a:r>
              <a:rPr lang="de-DE" dirty="0"/>
              <a:t>Die Ergebnisse können für den Einstieg in ein Thema und zur weiterführenden Recherche in Datenbanken und Katalogen genutzt werden</a:t>
            </a:r>
          </a:p>
          <a:p>
            <a:pPr lvl="1">
              <a:buFont typeface="Wingdings" panose="05000000000000000000" pitchFamily="2" charset="2"/>
              <a:buChar char="§"/>
            </a:pPr>
            <a:endParaRPr lang="de-DE" dirty="0"/>
          </a:p>
          <a:p>
            <a:pPr lvl="1">
              <a:buFont typeface="Wingdings" panose="05000000000000000000" pitchFamily="2" charset="2"/>
              <a:buChar char="§"/>
            </a:pPr>
            <a:r>
              <a:rPr lang="de-DE" dirty="0"/>
              <a:t>Man kann </a:t>
            </a:r>
            <a:r>
              <a:rPr lang="de-DE" dirty="0" err="1"/>
              <a:t>ChatGPT</a:t>
            </a:r>
            <a:r>
              <a:rPr lang="de-DE" dirty="0"/>
              <a:t> in einem ersten Schritt nutzen, um sich die Blockbildung erklären zu lassen und eine Schritt-für-Schritt-Anleitung zu erhalten:</a:t>
            </a:r>
          </a:p>
          <a:p>
            <a:pPr marL="180975" lvl="1" indent="0">
              <a:buNone/>
            </a:pPr>
            <a:endParaRPr lang="de-DE" dirty="0"/>
          </a:p>
          <a:p>
            <a:pPr lvl="1">
              <a:buFont typeface="Wingdings" panose="05000000000000000000" pitchFamily="2" charset="2"/>
              <a:buChar char="Ø"/>
            </a:pPr>
            <a:r>
              <a:rPr lang="de-DE" i="1" dirty="0">
                <a:solidFill>
                  <a:schemeClr val="accent5">
                    <a:lumMod val="75000"/>
                  </a:schemeClr>
                </a:solidFill>
              </a:rPr>
              <a:t>„Ich möchte eine Literaturrecherche durchführen und dabei die Recherchestrategie Blockbildung durchführen. Wie funktioniert die Blockbildung bzw. Building Blocks bei der Recherche?“</a:t>
            </a:r>
          </a:p>
          <a:p>
            <a:pPr marL="180975" lvl="1" indent="0">
              <a:buNone/>
            </a:pPr>
            <a:endParaRPr lang="de-DE" dirty="0"/>
          </a:p>
          <a:p>
            <a:pPr marL="180975" lvl="1" indent="0">
              <a:buNone/>
            </a:pPr>
            <a:endParaRPr lang="de-DE" dirty="0"/>
          </a:p>
          <a:p>
            <a:pPr marL="180975" lvl="1" indent="0">
              <a:buNone/>
            </a:pPr>
            <a:endParaRPr lang="de-DE" dirty="0"/>
          </a:p>
          <a:p>
            <a:pPr marL="180975" lvl="1" indent="0">
              <a:buNone/>
            </a:pPr>
            <a:endParaRPr lang="de-DE" dirty="0"/>
          </a:p>
          <a:p>
            <a:endParaRPr lang="de-DE" dirty="0"/>
          </a:p>
          <a:p>
            <a:endParaRPr lang="de-DE" dirty="0"/>
          </a:p>
          <a:p>
            <a:endParaRPr lang="de-DE" dirty="0"/>
          </a:p>
          <a:p>
            <a:endParaRPr lang="de-DE" dirty="0"/>
          </a:p>
        </p:txBody>
      </p:sp>
      <p:sp>
        <p:nvSpPr>
          <p:cNvPr id="4" name="Fußzeilenplatzhalter 3">
            <a:extLst>
              <a:ext uri="{FF2B5EF4-FFF2-40B4-BE49-F238E27FC236}">
                <a16:creationId xmlns:a16="http://schemas.microsoft.com/office/drawing/2014/main" id="{6CDB096E-5CB1-40D8-B67F-C0E326920AE0}"/>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2256692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A53F8-A562-4F03-9C4E-DF90AED26943}"/>
              </a:ext>
            </a:extLst>
          </p:cNvPr>
          <p:cNvSpPr>
            <a:spLocks noGrp="1"/>
          </p:cNvSpPr>
          <p:nvPr>
            <p:ph type="title"/>
          </p:nvPr>
        </p:nvSpPr>
        <p:spPr/>
        <p:txBody>
          <a:bodyPr/>
          <a:lstStyle/>
          <a:p>
            <a:r>
              <a:rPr lang="de-DE" dirty="0"/>
              <a:t>Schritt-für-Schritt-Anleitung zur Blockbildung 1 – 5 (Antwort von </a:t>
            </a:r>
            <a:r>
              <a:rPr lang="de-DE" dirty="0" err="1"/>
              <a:t>ChatGPT</a:t>
            </a:r>
            <a:r>
              <a:rPr lang="de-DE" dirty="0"/>
              <a:t>)</a:t>
            </a:r>
          </a:p>
        </p:txBody>
      </p:sp>
      <p:sp>
        <p:nvSpPr>
          <p:cNvPr id="3" name="Inhaltsplatzhalter 2">
            <a:extLst>
              <a:ext uri="{FF2B5EF4-FFF2-40B4-BE49-F238E27FC236}">
                <a16:creationId xmlns:a16="http://schemas.microsoft.com/office/drawing/2014/main" id="{1450B204-F757-4299-8CFC-25A33C02A6F4}"/>
              </a:ext>
            </a:extLst>
          </p:cNvPr>
          <p:cNvSpPr>
            <a:spLocks noGrp="1"/>
          </p:cNvSpPr>
          <p:nvPr>
            <p:ph idx="1"/>
          </p:nvPr>
        </p:nvSpPr>
        <p:spPr/>
        <p:txBody>
          <a:bodyPr/>
          <a:lstStyle/>
          <a:p>
            <a:pPr marL="519113" lvl="1" indent="-342900">
              <a:buAutoNum type="arabicPeriod"/>
            </a:pPr>
            <a:r>
              <a:rPr lang="de-DE" b="1" dirty="0"/>
              <a:t>Thema festlegen</a:t>
            </a:r>
            <a:r>
              <a:rPr lang="de-DE" dirty="0"/>
              <a:t>: Definiere klar das Thema deiner Literaturrecherche. Stelle sicher, dass du genau verstehst, welches Wissen du suchen möchtest</a:t>
            </a:r>
          </a:p>
          <a:p>
            <a:pPr marL="519113" lvl="1" indent="-342900">
              <a:buFont typeface="Arial" panose="020B0604020202020204" pitchFamily="34" charset="0"/>
              <a:buAutoNum type="arabicPeriod"/>
            </a:pPr>
            <a:r>
              <a:rPr lang="de-DE" b="1" dirty="0"/>
              <a:t>Begriffe identifizieren</a:t>
            </a:r>
            <a:r>
              <a:rPr lang="de-DE" dirty="0"/>
              <a:t>: Identifiziere Schlüsselbegriffe und Konzepte, die mit deinem Thema in Verbindung stehen. Diese Begriffe werden später die Bausteine deiner Blöcke sein.</a:t>
            </a:r>
          </a:p>
          <a:p>
            <a:pPr marL="519113" lvl="1" indent="-342900">
              <a:buFont typeface="Arial" panose="020B0604020202020204" pitchFamily="34" charset="0"/>
              <a:buAutoNum type="arabicPeriod"/>
            </a:pPr>
            <a:r>
              <a:rPr lang="de-DE" b="1" dirty="0"/>
              <a:t>Begriffe gruppieren</a:t>
            </a:r>
            <a:r>
              <a:rPr lang="de-DE" dirty="0"/>
              <a:t>: Ordne die identifizierten Begriffe in thematischen Gruppen oder Blöcken an. Diese Gruppen sollten logisch miteinander verbunden sein und verschiedene Aspekte deines Themas abdecken.</a:t>
            </a:r>
          </a:p>
          <a:p>
            <a:pPr marL="519113" lvl="1" indent="-342900">
              <a:buAutoNum type="arabicPeriod"/>
            </a:pPr>
            <a:r>
              <a:rPr lang="de-DE" b="1" dirty="0"/>
              <a:t>Synonyme und verwandte Begriffe hinzufügen</a:t>
            </a:r>
            <a:r>
              <a:rPr lang="de-DE" dirty="0"/>
              <a:t>: Füge zu jedem Block Synonyme, verwandte Begriffe und alternative Schreibweisen hinzu. Dies erweitert deine Suchstrategie und erhöht die Wahrscheinlichkeit, relevante Literatur zu finden.</a:t>
            </a:r>
          </a:p>
          <a:p>
            <a:pPr marL="519113" lvl="1" indent="-342900">
              <a:buFont typeface="Arial" panose="020B0604020202020204" pitchFamily="34" charset="0"/>
              <a:buAutoNum type="arabicPeriod"/>
            </a:pPr>
            <a:r>
              <a:rPr lang="de-DE" b="1" dirty="0"/>
              <a:t>Suchstrategie entwickeln</a:t>
            </a:r>
            <a:r>
              <a:rPr lang="de-DE" dirty="0"/>
              <a:t>: Für jeden Block entwickelst du eine Suchstrategie, indem du die Schlüsselbegriffe innerhalb des Blocks mit Booleschen Operatoren (UND, ODER, NICHT) kombinierst. Dies hilft dir, deine Suche zu verfeinern und gezielte Ergebnisse zu erzielen.</a:t>
            </a:r>
          </a:p>
          <a:p>
            <a:pPr marL="176213" lvl="1" indent="0">
              <a:buNone/>
            </a:pPr>
            <a:endParaRPr lang="de-DE" dirty="0"/>
          </a:p>
          <a:p>
            <a:pPr lvl="3"/>
            <a:endParaRPr lang="de-DE" dirty="0"/>
          </a:p>
          <a:p>
            <a:endParaRPr lang="de-DE" dirty="0"/>
          </a:p>
          <a:p>
            <a:endParaRPr lang="de-DE" dirty="0"/>
          </a:p>
        </p:txBody>
      </p:sp>
      <p:sp>
        <p:nvSpPr>
          <p:cNvPr id="4" name="Fußzeilenplatzhalter 3">
            <a:extLst>
              <a:ext uri="{FF2B5EF4-FFF2-40B4-BE49-F238E27FC236}">
                <a16:creationId xmlns:a16="http://schemas.microsoft.com/office/drawing/2014/main" id="{41BB9614-955F-4636-9479-0E3E3FC6F545}"/>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3137266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B97DA-BBB4-499B-809F-E0A8A3C5E023}"/>
              </a:ext>
            </a:extLst>
          </p:cNvPr>
          <p:cNvSpPr>
            <a:spLocks noGrp="1"/>
          </p:cNvSpPr>
          <p:nvPr>
            <p:ph type="title"/>
          </p:nvPr>
        </p:nvSpPr>
        <p:spPr/>
        <p:txBody>
          <a:bodyPr/>
          <a:lstStyle/>
          <a:p>
            <a:r>
              <a:rPr lang="de-DE" dirty="0"/>
              <a:t>Anwendung der Schritte auf das eigene Recherchethema</a:t>
            </a:r>
          </a:p>
        </p:txBody>
      </p:sp>
      <p:sp>
        <p:nvSpPr>
          <p:cNvPr id="3" name="Inhaltsplatzhalter 2">
            <a:extLst>
              <a:ext uri="{FF2B5EF4-FFF2-40B4-BE49-F238E27FC236}">
                <a16:creationId xmlns:a16="http://schemas.microsoft.com/office/drawing/2014/main" id="{80C008AA-3F18-4D20-BD73-BF9095034EFE}"/>
              </a:ext>
            </a:extLst>
          </p:cNvPr>
          <p:cNvSpPr>
            <a:spLocks noGrp="1"/>
          </p:cNvSpPr>
          <p:nvPr>
            <p:ph idx="1"/>
          </p:nvPr>
        </p:nvSpPr>
        <p:spPr/>
        <p:txBody>
          <a:bodyPr/>
          <a:lstStyle/>
          <a:p>
            <a:pPr lvl="1">
              <a:buFont typeface="Wingdings" panose="05000000000000000000" pitchFamily="2" charset="2"/>
              <a:buChar char="§"/>
            </a:pPr>
            <a:r>
              <a:rPr lang="de-DE" dirty="0"/>
              <a:t>Als nächstes kann man </a:t>
            </a:r>
            <a:r>
              <a:rPr lang="de-DE" dirty="0" err="1">
                <a:hlinkClick r:id="rId2"/>
              </a:rPr>
              <a:t>ChatGPT</a:t>
            </a:r>
            <a:r>
              <a:rPr lang="de-DE" dirty="0"/>
              <a:t> bitten, die einzelnen Schritte auf das Thema anzuwenden, zu dem man recherchieren möchte:</a:t>
            </a:r>
          </a:p>
          <a:p>
            <a:pPr lvl="2">
              <a:buFont typeface="Wingdings" panose="05000000000000000000" pitchFamily="2" charset="2"/>
              <a:buChar char="Ø"/>
            </a:pPr>
            <a:r>
              <a:rPr lang="de-DE" i="1" dirty="0">
                <a:solidFill>
                  <a:schemeClr val="accent5">
                    <a:lumMod val="75000"/>
                  </a:schemeClr>
                </a:solidFill>
              </a:rPr>
              <a:t>„Führe die Blockbildung zu dem folgenden Thema durch: xxx“.</a:t>
            </a:r>
          </a:p>
          <a:p>
            <a:pPr marL="180975" lvl="1" indent="0">
              <a:buNone/>
            </a:pPr>
            <a:endParaRPr lang="de-DE" dirty="0"/>
          </a:p>
          <a:p>
            <a:pPr lvl="1">
              <a:buFont typeface="Wingdings" panose="05000000000000000000" pitchFamily="2" charset="2"/>
              <a:buChar char="§"/>
            </a:pPr>
            <a:r>
              <a:rPr lang="de-DE" dirty="0" err="1"/>
              <a:t>ChatGPT</a:t>
            </a:r>
            <a:r>
              <a:rPr lang="de-DE" dirty="0"/>
              <a:t> bildet Blöcke mit Begriffen zur weiteren Recherche</a:t>
            </a:r>
          </a:p>
          <a:p>
            <a:pPr marL="446088" lvl="2" indent="0">
              <a:buNone/>
            </a:pPr>
            <a:r>
              <a:rPr lang="de-DE" dirty="0"/>
              <a:t>Durch weitere Suchanfragen, kann man diese spezifizieren:</a:t>
            </a:r>
          </a:p>
          <a:p>
            <a:pPr marL="180975" lvl="1" indent="0">
              <a:buNone/>
            </a:pPr>
            <a:endParaRPr lang="de-DE" dirty="0"/>
          </a:p>
          <a:p>
            <a:pPr lvl="2">
              <a:buFont typeface="Wingdings" panose="05000000000000000000" pitchFamily="2" charset="2"/>
              <a:buChar char="Ø"/>
            </a:pPr>
            <a:r>
              <a:rPr lang="de-DE" i="1" dirty="0">
                <a:solidFill>
                  <a:schemeClr val="accent5">
                    <a:lumMod val="75000"/>
                  </a:schemeClr>
                </a:solidFill>
              </a:rPr>
              <a:t>„Füge jedem Block Synonyme, verwandte Begriffe und alternative Schreibweisen hinzu.“</a:t>
            </a:r>
          </a:p>
          <a:p>
            <a:pPr lvl="1"/>
            <a:endParaRPr lang="de-DE" dirty="0"/>
          </a:p>
          <a:p>
            <a:pPr lvl="2">
              <a:buFont typeface="Wingdings" panose="05000000000000000000" pitchFamily="2" charset="2"/>
              <a:buChar char="Ø"/>
            </a:pPr>
            <a:r>
              <a:rPr lang="de-DE" i="1" dirty="0">
                <a:solidFill>
                  <a:schemeClr val="accent5">
                    <a:lumMod val="75000"/>
                  </a:schemeClr>
                </a:solidFill>
              </a:rPr>
              <a:t>„Kombiniere die Schlüsselbegriffe innerhalb eines Blocks mit den Booleschen Operatoren.“</a:t>
            </a:r>
          </a:p>
          <a:p>
            <a:pPr marL="180975" lvl="1" indent="0">
              <a:buNone/>
            </a:pPr>
            <a:endParaRPr lang="de-DE" dirty="0"/>
          </a:p>
          <a:p>
            <a:pPr lvl="1">
              <a:buFont typeface="Wingdings" panose="05000000000000000000" pitchFamily="2" charset="2"/>
              <a:buChar char="§"/>
            </a:pPr>
            <a:r>
              <a:rPr lang="de-DE" dirty="0"/>
              <a:t>Die mit </a:t>
            </a:r>
            <a:r>
              <a:rPr lang="de-DE" dirty="0" err="1"/>
              <a:t>ChatGPT</a:t>
            </a:r>
            <a:r>
              <a:rPr lang="de-DE" dirty="0"/>
              <a:t> ermittelten Suchbegriffe können im nächsten Schritt für Recherchen in Datenbanken und OPACs genutzt werden (siehe Schritt 6 – 10)</a:t>
            </a:r>
          </a:p>
        </p:txBody>
      </p:sp>
      <p:sp>
        <p:nvSpPr>
          <p:cNvPr id="4" name="Fußzeilenplatzhalter 3">
            <a:extLst>
              <a:ext uri="{FF2B5EF4-FFF2-40B4-BE49-F238E27FC236}">
                <a16:creationId xmlns:a16="http://schemas.microsoft.com/office/drawing/2014/main" id="{F47A6F02-DCB6-432C-8506-25AD38FCA98E}"/>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2247629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C0796-DF04-43BB-9D23-33A3302E0800}"/>
              </a:ext>
            </a:extLst>
          </p:cNvPr>
          <p:cNvSpPr>
            <a:spLocks noGrp="1"/>
          </p:cNvSpPr>
          <p:nvPr>
            <p:ph type="title"/>
          </p:nvPr>
        </p:nvSpPr>
        <p:spPr/>
        <p:txBody>
          <a:bodyPr/>
          <a:lstStyle/>
          <a:p>
            <a:r>
              <a:rPr lang="de-DE" dirty="0"/>
              <a:t>Schritt-für-Schritt-Anleitung zur Blockbildung 6 – 10 (Antwort von </a:t>
            </a:r>
            <a:r>
              <a:rPr lang="de-DE" dirty="0" err="1"/>
              <a:t>ChatGPT</a:t>
            </a:r>
            <a:r>
              <a:rPr lang="de-DE" dirty="0"/>
              <a:t>)</a:t>
            </a:r>
          </a:p>
        </p:txBody>
      </p:sp>
      <p:sp>
        <p:nvSpPr>
          <p:cNvPr id="3" name="Inhaltsplatzhalter 2">
            <a:extLst>
              <a:ext uri="{FF2B5EF4-FFF2-40B4-BE49-F238E27FC236}">
                <a16:creationId xmlns:a16="http://schemas.microsoft.com/office/drawing/2014/main" id="{4D0A4204-C8F2-4E01-B406-DD62E1A1A776}"/>
              </a:ext>
            </a:extLst>
          </p:cNvPr>
          <p:cNvSpPr>
            <a:spLocks noGrp="1"/>
          </p:cNvSpPr>
          <p:nvPr>
            <p:ph idx="1"/>
          </p:nvPr>
        </p:nvSpPr>
        <p:spPr/>
        <p:txBody>
          <a:bodyPr/>
          <a:lstStyle/>
          <a:p>
            <a:pPr marL="523875" lvl="1" indent="-342900">
              <a:buFont typeface="+mj-lt"/>
              <a:buAutoNum type="arabicPeriod" startAt="6"/>
            </a:pPr>
            <a:r>
              <a:rPr lang="de-DE" b="1" dirty="0"/>
              <a:t>Durchführung der Suche</a:t>
            </a:r>
            <a:r>
              <a:rPr lang="de-DE" dirty="0"/>
              <a:t>: Verwende die entwickelte Suchstrategie in Bibliothekskatalogen, wissenschaftlichen Datenbanken, Suchmaschinen und anderen relevanten Quellen, um nach Literatur zu suchen. Notiere dir die gefundenen Quellen</a:t>
            </a:r>
          </a:p>
          <a:p>
            <a:pPr marL="523875" lvl="1" indent="-342900">
              <a:buFont typeface="+mj-lt"/>
              <a:buAutoNum type="arabicPeriod" startAt="6"/>
            </a:pPr>
            <a:r>
              <a:rPr lang="de-DE" b="1" dirty="0"/>
              <a:t>Quellen auswerten</a:t>
            </a:r>
            <a:r>
              <a:rPr lang="de-DE" dirty="0"/>
              <a:t>: Gehe durch die gefundenen Quellen und bewerte ihre Relevanz für deine Forschungsfrage. Nutze Kriterien wie Aktualität, Autorität, Glaubwürdigkeit und Relevanz, um die besten Quellen auszuwählen.</a:t>
            </a:r>
          </a:p>
          <a:p>
            <a:pPr marL="523875" lvl="1" indent="-342900">
              <a:buFont typeface="+mj-lt"/>
              <a:buAutoNum type="arabicPeriod" startAt="6"/>
            </a:pPr>
            <a:r>
              <a:rPr lang="de-DE" b="1" dirty="0"/>
              <a:t>Daten extrahieren</a:t>
            </a:r>
            <a:r>
              <a:rPr lang="de-DE" dirty="0"/>
              <a:t>: Sammle relevante Informationen aus den ausgewählten Quellen, die in deiner Arbeit verwendet werden können. Dies können Zitate, Statistiken, Fakten oder andere unterstützende Informationen sein.</a:t>
            </a:r>
          </a:p>
          <a:p>
            <a:pPr marL="523875" lvl="1" indent="-342900">
              <a:buFont typeface="+mj-lt"/>
              <a:buAutoNum type="arabicPeriod" startAt="6"/>
            </a:pPr>
            <a:r>
              <a:rPr lang="de-DE" b="1" dirty="0"/>
              <a:t>Quellen organisieren</a:t>
            </a:r>
            <a:r>
              <a:rPr lang="de-DE" dirty="0"/>
              <a:t>: Organisiere die gesammelten Informationen nach den vorher festgelegten Blöcken oder Kategorien. Dies erleichtert das spätere Zitieren und Referenzieren.</a:t>
            </a:r>
          </a:p>
          <a:p>
            <a:pPr marL="523875" lvl="1" indent="-342900">
              <a:buFont typeface="+mj-lt"/>
              <a:buAutoNum type="arabicPeriod" startAt="6"/>
            </a:pPr>
            <a:r>
              <a:rPr lang="de-DE" b="1" dirty="0"/>
              <a:t>Literaturüberblick schreiben</a:t>
            </a:r>
            <a:r>
              <a:rPr lang="de-DE" dirty="0"/>
              <a:t>: Verwende die gesammelten Informationen, um einen Literaturüberblick zu schreiben. Strukturiere deinen Text entsprechend den vorher festgelegten Blöcken und verwende die gesammelten Daten, um deine Argumentation zu stützen.</a:t>
            </a:r>
          </a:p>
          <a:p>
            <a:pPr marL="523875" lvl="1" indent="-342900">
              <a:buFont typeface="+mj-lt"/>
              <a:buAutoNum type="arabicPeriod" startAt="6"/>
            </a:pPr>
            <a:endParaRPr lang="de-DE" dirty="0"/>
          </a:p>
        </p:txBody>
      </p:sp>
      <p:sp>
        <p:nvSpPr>
          <p:cNvPr id="4" name="Fußzeilenplatzhalter 3">
            <a:extLst>
              <a:ext uri="{FF2B5EF4-FFF2-40B4-BE49-F238E27FC236}">
                <a16:creationId xmlns:a16="http://schemas.microsoft.com/office/drawing/2014/main" id="{F8E0B824-1C57-4A59-947D-F8D0C5A3505C}"/>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2669118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332CF-68FE-4D27-90AE-8D840D044E06}"/>
              </a:ext>
            </a:extLst>
          </p:cNvPr>
          <p:cNvSpPr>
            <a:spLocks noGrp="1"/>
          </p:cNvSpPr>
          <p:nvPr>
            <p:ph type="ctrTitle"/>
          </p:nvPr>
        </p:nvSpPr>
        <p:spPr/>
        <p:txBody>
          <a:bodyPr/>
          <a:lstStyle/>
          <a:p>
            <a:r>
              <a:rPr lang="de-DE" b="1" dirty="0"/>
              <a:t>Einstieg in die KI gestützte Literaturrecherche</a:t>
            </a:r>
            <a:br>
              <a:rPr lang="de-DE" b="1" dirty="0"/>
            </a:br>
            <a:r>
              <a:rPr lang="de-DE" b="1" dirty="0"/>
              <a:t>Teil 2</a:t>
            </a:r>
            <a:br>
              <a:rPr lang="de-DE" b="1" dirty="0"/>
            </a:br>
            <a:br>
              <a:rPr lang="de-DE" dirty="0"/>
            </a:br>
            <a:br>
              <a:rPr lang="de-DE" dirty="0"/>
            </a:br>
            <a:endParaRPr lang="de-DE" dirty="0"/>
          </a:p>
        </p:txBody>
      </p:sp>
      <p:sp>
        <p:nvSpPr>
          <p:cNvPr id="3" name="Untertitel 2">
            <a:extLst>
              <a:ext uri="{FF2B5EF4-FFF2-40B4-BE49-F238E27FC236}">
                <a16:creationId xmlns:a16="http://schemas.microsoft.com/office/drawing/2014/main" id="{EC36553D-D790-4E54-BC38-859E0944CE57}"/>
              </a:ext>
            </a:extLst>
          </p:cNvPr>
          <p:cNvSpPr>
            <a:spLocks noGrp="1"/>
          </p:cNvSpPr>
          <p:nvPr>
            <p:ph type="subTitle" idx="1"/>
          </p:nvPr>
        </p:nvSpPr>
        <p:spPr/>
        <p:txBody>
          <a:bodyPr/>
          <a:lstStyle/>
          <a:p>
            <a:r>
              <a:rPr lang="de-DE" b="1" dirty="0"/>
              <a:t>Grundlagen und betreutes Ausprobieren</a:t>
            </a:r>
            <a:endParaRPr lang="de-DE" dirty="0"/>
          </a:p>
        </p:txBody>
      </p:sp>
      <p:sp>
        <p:nvSpPr>
          <p:cNvPr id="4" name="Textplatzhalter 3">
            <a:extLst>
              <a:ext uri="{FF2B5EF4-FFF2-40B4-BE49-F238E27FC236}">
                <a16:creationId xmlns:a16="http://schemas.microsoft.com/office/drawing/2014/main" id="{6239089C-A4C2-469D-BCA4-BD978FAAEAD8}"/>
              </a:ext>
            </a:extLst>
          </p:cNvPr>
          <p:cNvSpPr>
            <a:spLocks noGrp="1"/>
          </p:cNvSpPr>
          <p:nvPr>
            <p:ph type="body" sz="quarter" idx="12"/>
          </p:nvPr>
        </p:nvSpPr>
        <p:spPr/>
        <p:txBody>
          <a:bodyPr/>
          <a:lstStyle/>
          <a:p>
            <a:endParaRPr lang="de-DE" dirty="0"/>
          </a:p>
        </p:txBody>
      </p:sp>
      <p:sp>
        <p:nvSpPr>
          <p:cNvPr id="5" name="Fußzeilenplatzhalter 4">
            <a:extLst>
              <a:ext uri="{FF2B5EF4-FFF2-40B4-BE49-F238E27FC236}">
                <a16:creationId xmlns:a16="http://schemas.microsoft.com/office/drawing/2014/main" id="{688F0086-7F06-43E9-BC8E-9B31714EE367}"/>
              </a:ext>
            </a:extLst>
          </p:cNvPr>
          <p:cNvSpPr>
            <a:spLocks noGrp="1"/>
          </p:cNvSpPr>
          <p:nvPr>
            <p:ph type="ftr" sz="quarter" idx="13"/>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1465066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39EBA-10BF-44BD-A2BD-021DBEF29964}"/>
              </a:ext>
            </a:extLst>
          </p:cNvPr>
          <p:cNvSpPr>
            <a:spLocks noGrp="1"/>
          </p:cNvSpPr>
          <p:nvPr>
            <p:ph type="title"/>
          </p:nvPr>
        </p:nvSpPr>
        <p:spPr/>
        <p:txBody>
          <a:bodyPr/>
          <a:lstStyle/>
          <a:p>
            <a:r>
              <a:rPr lang="de-DE" dirty="0"/>
              <a:t>Vorstellung von KI-Tools</a:t>
            </a:r>
          </a:p>
        </p:txBody>
      </p:sp>
      <p:pic>
        <p:nvPicPr>
          <p:cNvPr id="5" name="Inhaltsplatzhalter 4">
            <a:extLst>
              <a:ext uri="{FF2B5EF4-FFF2-40B4-BE49-F238E27FC236}">
                <a16:creationId xmlns:a16="http://schemas.microsoft.com/office/drawing/2014/main" id="{2EC50E09-B173-445E-949D-53D61F7BFA66}"/>
              </a:ext>
            </a:extLst>
          </p:cNvPr>
          <p:cNvPicPr>
            <a:picLocks noGrp="1" noChangeAspect="1"/>
          </p:cNvPicPr>
          <p:nvPr>
            <p:ph idx="1"/>
          </p:nvPr>
        </p:nvPicPr>
        <p:blipFill>
          <a:blip r:embed="rId2"/>
          <a:stretch>
            <a:fillRect/>
          </a:stretch>
        </p:blipFill>
        <p:spPr>
          <a:xfrm>
            <a:off x="3001152" y="2325576"/>
            <a:ext cx="1918334" cy="931074"/>
          </a:xfrm>
          <a:prstGeom prst="rect">
            <a:avLst/>
          </a:prstGeom>
        </p:spPr>
      </p:pic>
      <p:pic>
        <p:nvPicPr>
          <p:cNvPr id="7" name="Grafik 6">
            <a:extLst>
              <a:ext uri="{FF2B5EF4-FFF2-40B4-BE49-F238E27FC236}">
                <a16:creationId xmlns:a16="http://schemas.microsoft.com/office/drawing/2014/main" id="{6A0AEF19-1333-4926-BF6A-DC59E3EF6DDF}"/>
              </a:ext>
            </a:extLst>
          </p:cNvPr>
          <p:cNvPicPr>
            <a:picLocks noChangeAspect="1"/>
          </p:cNvPicPr>
          <p:nvPr/>
        </p:nvPicPr>
        <p:blipFill>
          <a:blip r:embed="rId3"/>
          <a:stretch>
            <a:fillRect/>
          </a:stretch>
        </p:blipFill>
        <p:spPr>
          <a:xfrm>
            <a:off x="5752739" y="3653711"/>
            <a:ext cx="2200582" cy="495369"/>
          </a:xfrm>
          <a:prstGeom prst="rect">
            <a:avLst/>
          </a:prstGeom>
        </p:spPr>
      </p:pic>
      <p:pic>
        <p:nvPicPr>
          <p:cNvPr id="8" name="Grafik 7">
            <a:extLst>
              <a:ext uri="{FF2B5EF4-FFF2-40B4-BE49-F238E27FC236}">
                <a16:creationId xmlns:a16="http://schemas.microsoft.com/office/drawing/2014/main" id="{EBE84145-36ED-4B82-8DBF-076253F4E0C1}"/>
              </a:ext>
            </a:extLst>
          </p:cNvPr>
          <p:cNvPicPr>
            <a:picLocks noChangeAspect="1"/>
          </p:cNvPicPr>
          <p:nvPr/>
        </p:nvPicPr>
        <p:blipFill>
          <a:blip r:embed="rId4"/>
          <a:stretch>
            <a:fillRect/>
          </a:stretch>
        </p:blipFill>
        <p:spPr>
          <a:xfrm>
            <a:off x="652044" y="1387370"/>
            <a:ext cx="3330572" cy="492550"/>
          </a:xfrm>
          <a:prstGeom prst="rect">
            <a:avLst/>
          </a:prstGeom>
        </p:spPr>
      </p:pic>
      <p:pic>
        <p:nvPicPr>
          <p:cNvPr id="9" name="Grafik 8">
            <a:extLst>
              <a:ext uri="{FF2B5EF4-FFF2-40B4-BE49-F238E27FC236}">
                <a16:creationId xmlns:a16="http://schemas.microsoft.com/office/drawing/2014/main" id="{AE24C2EF-5EF2-4237-A0B4-E891F6AC466C}"/>
              </a:ext>
            </a:extLst>
          </p:cNvPr>
          <p:cNvPicPr>
            <a:picLocks noChangeAspect="1"/>
          </p:cNvPicPr>
          <p:nvPr/>
        </p:nvPicPr>
        <p:blipFill>
          <a:blip r:embed="rId5"/>
          <a:stretch>
            <a:fillRect/>
          </a:stretch>
        </p:blipFill>
        <p:spPr>
          <a:xfrm>
            <a:off x="1403648" y="4390012"/>
            <a:ext cx="3667637" cy="676369"/>
          </a:xfrm>
          <a:prstGeom prst="rect">
            <a:avLst/>
          </a:prstGeom>
        </p:spPr>
      </p:pic>
      <p:pic>
        <p:nvPicPr>
          <p:cNvPr id="15" name="Grafik 14">
            <a:extLst>
              <a:ext uri="{FF2B5EF4-FFF2-40B4-BE49-F238E27FC236}">
                <a16:creationId xmlns:a16="http://schemas.microsoft.com/office/drawing/2014/main" id="{AAB8B630-6F97-4608-92FF-C48C9F8912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3704" y="3543598"/>
            <a:ext cx="1667108" cy="533474"/>
          </a:xfrm>
          <a:prstGeom prst="rect">
            <a:avLst/>
          </a:prstGeom>
        </p:spPr>
      </p:pic>
      <p:pic>
        <p:nvPicPr>
          <p:cNvPr id="17" name="Grafik 16">
            <a:extLst>
              <a:ext uri="{FF2B5EF4-FFF2-40B4-BE49-F238E27FC236}">
                <a16:creationId xmlns:a16="http://schemas.microsoft.com/office/drawing/2014/main" id="{C8F1A000-188E-40C4-BA48-D53340E0D1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2966" y="2555842"/>
            <a:ext cx="936104" cy="303345"/>
          </a:xfrm>
          <a:prstGeom prst="rect">
            <a:avLst/>
          </a:prstGeom>
        </p:spPr>
      </p:pic>
      <p:pic>
        <p:nvPicPr>
          <p:cNvPr id="19" name="Grafik 18">
            <a:extLst>
              <a:ext uri="{FF2B5EF4-FFF2-40B4-BE49-F238E27FC236}">
                <a16:creationId xmlns:a16="http://schemas.microsoft.com/office/drawing/2014/main" id="{5E6C0D3F-4BBC-4E76-9B9B-D82EFEA72E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47828" y="5343374"/>
            <a:ext cx="1848108" cy="552527"/>
          </a:xfrm>
          <a:prstGeom prst="rect">
            <a:avLst/>
          </a:prstGeom>
        </p:spPr>
      </p:pic>
      <p:pic>
        <p:nvPicPr>
          <p:cNvPr id="20" name="Grafik 19">
            <a:extLst>
              <a:ext uri="{FF2B5EF4-FFF2-40B4-BE49-F238E27FC236}">
                <a16:creationId xmlns:a16="http://schemas.microsoft.com/office/drawing/2014/main" id="{1C69D597-490B-4307-B768-0217740DCFB8}"/>
              </a:ext>
            </a:extLst>
          </p:cNvPr>
          <p:cNvPicPr>
            <a:picLocks noChangeAspect="1"/>
          </p:cNvPicPr>
          <p:nvPr/>
        </p:nvPicPr>
        <p:blipFill>
          <a:blip r:embed="rId9"/>
          <a:stretch>
            <a:fillRect/>
          </a:stretch>
        </p:blipFill>
        <p:spPr>
          <a:xfrm>
            <a:off x="5098978" y="1273632"/>
            <a:ext cx="1562100" cy="561975"/>
          </a:xfrm>
          <a:prstGeom prst="rect">
            <a:avLst/>
          </a:prstGeom>
        </p:spPr>
      </p:pic>
      <p:sp>
        <p:nvSpPr>
          <p:cNvPr id="3" name="Fußzeilenplatzhalter 2">
            <a:extLst>
              <a:ext uri="{FF2B5EF4-FFF2-40B4-BE49-F238E27FC236}">
                <a16:creationId xmlns:a16="http://schemas.microsoft.com/office/drawing/2014/main" id="{001B1943-F19D-4269-99EA-5F079F7FB84E}"/>
              </a:ext>
            </a:extLst>
          </p:cNvPr>
          <p:cNvSpPr>
            <a:spLocks noGrp="1"/>
          </p:cNvSpPr>
          <p:nvPr>
            <p:ph type="ftr" sz="quarter" idx="10"/>
          </p:nvPr>
        </p:nvSpPr>
        <p:spPr/>
        <p:txBody>
          <a:bodyPr/>
          <a:lstStyle/>
          <a:p>
            <a:pPr>
              <a:defRPr/>
            </a:pPr>
            <a:r>
              <a:rPr lang="de-DE"/>
              <a:t>UB Frankfurt - Abt. Lernorte und Wissenschaftsunterstützung (LWU) - DH </a:t>
            </a:r>
          </a:p>
        </p:txBody>
      </p:sp>
      <p:sp>
        <p:nvSpPr>
          <p:cNvPr id="4" name="Textfeld 3">
            <a:extLst>
              <a:ext uri="{FF2B5EF4-FFF2-40B4-BE49-F238E27FC236}">
                <a16:creationId xmlns:a16="http://schemas.microsoft.com/office/drawing/2014/main" id="{EBEAEF1D-60A6-48A0-96D2-273F64D6890B}"/>
              </a:ext>
            </a:extLst>
          </p:cNvPr>
          <p:cNvSpPr txBox="1"/>
          <p:nvPr/>
        </p:nvSpPr>
        <p:spPr>
          <a:xfrm>
            <a:off x="1331640" y="1898838"/>
            <a:ext cx="2827713" cy="307777"/>
          </a:xfrm>
          <a:prstGeom prst="rect">
            <a:avLst/>
          </a:prstGeom>
          <a:noFill/>
        </p:spPr>
        <p:txBody>
          <a:bodyPr wrap="square" rtlCol="0">
            <a:spAutoFit/>
          </a:bodyPr>
          <a:lstStyle/>
          <a:p>
            <a:r>
              <a:rPr lang="de-DE" dirty="0">
                <a:solidFill>
                  <a:srgbClr val="000000"/>
                </a:solidFill>
                <a:latin typeface="+mn-lt"/>
              </a:rPr>
              <a:t>https://www.semanticscholar.org/</a:t>
            </a:r>
          </a:p>
        </p:txBody>
      </p:sp>
      <p:sp>
        <p:nvSpPr>
          <p:cNvPr id="11" name="Textfeld 10">
            <a:extLst>
              <a:ext uri="{FF2B5EF4-FFF2-40B4-BE49-F238E27FC236}">
                <a16:creationId xmlns:a16="http://schemas.microsoft.com/office/drawing/2014/main" id="{F75385D5-7391-49B0-A9D8-0AC662149554}"/>
              </a:ext>
            </a:extLst>
          </p:cNvPr>
          <p:cNvSpPr txBox="1"/>
          <p:nvPr/>
        </p:nvSpPr>
        <p:spPr>
          <a:xfrm>
            <a:off x="2249470" y="5877763"/>
            <a:ext cx="1848108" cy="307777"/>
          </a:xfrm>
          <a:prstGeom prst="rect">
            <a:avLst/>
          </a:prstGeom>
          <a:noFill/>
        </p:spPr>
        <p:txBody>
          <a:bodyPr wrap="square" rtlCol="0">
            <a:spAutoFit/>
          </a:bodyPr>
          <a:lstStyle/>
          <a:p>
            <a:r>
              <a:rPr lang="de-DE" dirty="0">
                <a:solidFill>
                  <a:srgbClr val="000000"/>
                </a:solidFill>
                <a:latin typeface="+mn-lt"/>
              </a:rPr>
              <a:t>https://absclust.com/</a:t>
            </a:r>
          </a:p>
        </p:txBody>
      </p:sp>
      <p:pic>
        <p:nvPicPr>
          <p:cNvPr id="13" name="Grafik 12">
            <a:extLst>
              <a:ext uri="{FF2B5EF4-FFF2-40B4-BE49-F238E27FC236}">
                <a16:creationId xmlns:a16="http://schemas.microsoft.com/office/drawing/2014/main" id="{586CB019-81D3-40CB-BDEC-F37130A1C8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06939" y="5343374"/>
            <a:ext cx="906827" cy="906827"/>
          </a:xfrm>
          <a:prstGeom prst="rect">
            <a:avLst/>
          </a:prstGeom>
        </p:spPr>
      </p:pic>
      <p:pic>
        <p:nvPicPr>
          <p:cNvPr id="16" name="Grafik 15">
            <a:extLst>
              <a:ext uri="{FF2B5EF4-FFF2-40B4-BE49-F238E27FC236}">
                <a16:creationId xmlns:a16="http://schemas.microsoft.com/office/drawing/2014/main" id="{F4014F50-9F2A-4768-B944-75E527144B8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95936" y="1334000"/>
            <a:ext cx="923550" cy="923550"/>
          </a:xfrm>
          <a:prstGeom prst="rect">
            <a:avLst/>
          </a:prstGeom>
        </p:spPr>
      </p:pic>
      <p:sp>
        <p:nvSpPr>
          <p:cNvPr id="18" name="Textfeld 17">
            <a:extLst>
              <a:ext uri="{FF2B5EF4-FFF2-40B4-BE49-F238E27FC236}">
                <a16:creationId xmlns:a16="http://schemas.microsoft.com/office/drawing/2014/main" id="{9CEC6812-4357-4026-B291-4A0586D98C91}"/>
              </a:ext>
            </a:extLst>
          </p:cNvPr>
          <p:cNvSpPr txBox="1"/>
          <p:nvPr/>
        </p:nvSpPr>
        <p:spPr>
          <a:xfrm>
            <a:off x="2357998" y="3027066"/>
            <a:ext cx="2574084" cy="307777"/>
          </a:xfrm>
          <a:prstGeom prst="rect">
            <a:avLst/>
          </a:prstGeom>
          <a:noFill/>
        </p:spPr>
        <p:txBody>
          <a:bodyPr wrap="square" rtlCol="0">
            <a:spAutoFit/>
          </a:bodyPr>
          <a:lstStyle/>
          <a:p>
            <a:r>
              <a:rPr lang="de-DE" dirty="0">
                <a:solidFill>
                  <a:srgbClr val="000000"/>
                </a:solidFill>
                <a:latin typeface="+mn-lt"/>
              </a:rPr>
              <a:t>https://www.researchrabbit.ai/</a:t>
            </a:r>
          </a:p>
        </p:txBody>
      </p:sp>
      <p:pic>
        <p:nvPicPr>
          <p:cNvPr id="22" name="Grafik 21">
            <a:extLst>
              <a:ext uri="{FF2B5EF4-FFF2-40B4-BE49-F238E27FC236}">
                <a16:creationId xmlns:a16="http://schemas.microsoft.com/office/drawing/2014/main" id="{8CB0E2E5-8FCD-4C2E-8EE3-801842A5E90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47664" y="2442539"/>
            <a:ext cx="942134" cy="942134"/>
          </a:xfrm>
          <a:prstGeom prst="rect">
            <a:avLst/>
          </a:prstGeom>
        </p:spPr>
      </p:pic>
      <p:sp>
        <p:nvSpPr>
          <p:cNvPr id="23" name="Textfeld 22">
            <a:extLst>
              <a:ext uri="{FF2B5EF4-FFF2-40B4-BE49-F238E27FC236}">
                <a16:creationId xmlns:a16="http://schemas.microsoft.com/office/drawing/2014/main" id="{FF653C28-0C1B-4424-8396-C36645CBB643}"/>
              </a:ext>
            </a:extLst>
          </p:cNvPr>
          <p:cNvSpPr txBox="1"/>
          <p:nvPr/>
        </p:nvSpPr>
        <p:spPr>
          <a:xfrm>
            <a:off x="2537163" y="3841303"/>
            <a:ext cx="1553634" cy="307777"/>
          </a:xfrm>
          <a:prstGeom prst="rect">
            <a:avLst/>
          </a:prstGeom>
          <a:noFill/>
        </p:spPr>
        <p:txBody>
          <a:bodyPr wrap="square" rtlCol="0">
            <a:spAutoFit/>
          </a:bodyPr>
          <a:lstStyle/>
          <a:p>
            <a:r>
              <a:rPr lang="de-DE" dirty="0">
                <a:solidFill>
                  <a:srgbClr val="000000"/>
                </a:solidFill>
                <a:latin typeface="+mn-lt"/>
              </a:rPr>
              <a:t>https://typeset.io/</a:t>
            </a:r>
          </a:p>
        </p:txBody>
      </p:sp>
      <p:pic>
        <p:nvPicPr>
          <p:cNvPr id="25" name="Grafik 24">
            <a:extLst>
              <a:ext uri="{FF2B5EF4-FFF2-40B4-BE49-F238E27FC236}">
                <a16:creationId xmlns:a16="http://schemas.microsoft.com/office/drawing/2014/main" id="{15AEDABE-F3FC-43D8-B525-81D7826057C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11769" y="3530285"/>
            <a:ext cx="906827" cy="906827"/>
          </a:xfrm>
          <a:prstGeom prst="rect">
            <a:avLst/>
          </a:prstGeom>
        </p:spPr>
      </p:pic>
      <p:sp>
        <p:nvSpPr>
          <p:cNvPr id="26" name="Textfeld 25">
            <a:extLst>
              <a:ext uri="{FF2B5EF4-FFF2-40B4-BE49-F238E27FC236}">
                <a16:creationId xmlns:a16="http://schemas.microsoft.com/office/drawing/2014/main" id="{4E83A480-448F-4179-A8C7-D704F41B8A5C}"/>
              </a:ext>
            </a:extLst>
          </p:cNvPr>
          <p:cNvSpPr txBox="1"/>
          <p:nvPr/>
        </p:nvSpPr>
        <p:spPr>
          <a:xfrm>
            <a:off x="1450084" y="4918274"/>
            <a:ext cx="2682569" cy="307777"/>
          </a:xfrm>
          <a:prstGeom prst="rect">
            <a:avLst/>
          </a:prstGeom>
          <a:noFill/>
        </p:spPr>
        <p:txBody>
          <a:bodyPr wrap="square" rtlCol="0">
            <a:spAutoFit/>
          </a:bodyPr>
          <a:lstStyle/>
          <a:p>
            <a:r>
              <a:rPr lang="de-D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https://openknowledgemaps.org/</a:t>
            </a:r>
          </a:p>
        </p:txBody>
      </p:sp>
      <p:pic>
        <p:nvPicPr>
          <p:cNvPr id="28" name="Grafik 27">
            <a:extLst>
              <a:ext uri="{FF2B5EF4-FFF2-40B4-BE49-F238E27FC236}">
                <a16:creationId xmlns:a16="http://schemas.microsoft.com/office/drawing/2014/main" id="{91339594-06E9-4AC7-910B-F764D61029D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9552" y="4320861"/>
            <a:ext cx="967281" cy="967281"/>
          </a:xfrm>
          <a:prstGeom prst="rect">
            <a:avLst/>
          </a:prstGeom>
        </p:spPr>
      </p:pic>
      <p:sp>
        <p:nvSpPr>
          <p:cNvPr id="29" name="Textfeld 28">
            <a:extLst>
              <a:ext uri="{FF2B5EF4-FFF2-40B4-BE49-F238E27FC236}">
                <a16:creationId xmlns:a16="http://schemas.microsoft.com/office/drawing/2014/main" id="{810FA15D-F2F8-4884-86D2-579BD6D4FD52}"/>
              </a:ext>
            </a:extLst>
          </p:cNvPr>
          <p:cNvSpPr txBox="1"/>
          <p:nvPr/>
        </p:nvSpPr>
        <p:spPr>
          <a:xfrm>
            <a:off x="5132846" y="4063113"/>
            <a:ext cx="3096344" cy="307777"/>
          </a:xfrm>
          <a:prstGeom prst="rect">
            <a:avLst/>
          </a:prstGeom>
          <a:noFill/>
        </p:spPr>
        <p:txBody>
          <a:bodyPr wrap="square" rtlCol="0">
            <a:spAutoFit/>
          </a:bodyPr>
          <a:lstStyle/>
          <a:p>
            <a:r>
              <a:rPr lang="de-DE" dirty="0">
                <a:solidFill>
                  <a:srgbClr val="000000"/>
                </a:solidFill>
                <a:latin typeface="+mn-lt"/>
              </a:rPr>
              <a:t>https://www.connectedpapers.com/</a:t>
            </a:r>
          </a:p>
        </p:txBody>
      </p:sp>
      <p:pic>
        <p:nvPicPr>
          <p:cNvPr id="31" name="Grafik 30">
            <a:extLst>
              <a:ext uri="{FF2B5EF4-FFF2-40B4-BE49-F238E27FC236}">
                <a16:creationId xmlns:a16="http://schemas.microsoft.com/office/drawing/2014/main" id="{D349C006-7749-442F-ABE9-C283E1A20C4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53321" y="3578482"/>
            <a:ext cx="906827" cy="906827"/>
          </a:xfrm>
          <a:prstGeom prst="rect">
            <a:avLst/>
          </a:prstGeom>
        </p:spPr>
      </p:pic>
      <p:pic>
        <p:nvPicPr>
          <p:cNvPr id="33" name="Grafik 32">
            <a:extLst>
              <a:ext uri="{FF2B5EF4-FFF2-40B4-BE49-F238E27FC236}">
                <a16:creationId xmlns:a16="http://schemas.microsoft.com/office/drawing/2014/main" id="{F4253ACB-9895-4609-8256-6A83A5D95810}"/>
              </a:ext>
            </a:extLst>
          </p:cNvPr>
          <p:cNvPicPr>
            <a:picLocks noChangeAspect="1"/>
          </p:cNvPicPr>
          <p:nvPr/>
        </p:nvPicPr>
        <p:blipFill>
          <a:blip r:embed="rId16"/>
          <a:stretch>
            <a:fillRect/>
          </a:stretch>
        </p:blipFill>
        <p:spPr>
          <a:xfrm>
            <a:off x="5339377" y="4816419"/>
            <a:ext cx="1781424" cy="409632"/>
          </a:xfrm>
          <a:prstGeom prst="rect">
            <a:avLst/>
          </a:prstGeom>
        </p:spPr>
      </p:pic>
      <p:sp>
        <p:nvSpPr>
          <p:cNvPr id="34" name="Textfeld 33">
            <a:extLst>
              <a:ext uri="{FF2B5EF4-FFF2-40B4-BE49-F238E27FC236}">
                <a16:creationId xmlns:a16="http://schemas.microsoft.com/office/drawing/2014/main" id="{B4D1ED7D-14B1-4579-90F8-7ED35A90E405}"/>
              </a:ext>
            </a:extLst>
          </p:cNvPr>
          <p:cNvSpPr txBox="1"/>
          <p:nvPr/>
        </p:nvSpPr>
        <p:spPr>
          <a:xfrm>
            <a:off x="5220072" y="5131959"/>
            <a:ext cx="2016224" cy="307777"/>
          </a:xfrm>
          <a:prstGeom prst="rect">
            <a:avLst/>
          </a:prstGeom>
          <a:noFill/>
        </p:spPr>
        <p:txBody>
          <a:bodyPr wrap="square" rtlCol="0">
            <a:spAutoFit/>
          </a:bodyPr>
          <a:lstStyle/>
          <a:p>
            <a:r>
              <a:rPr lang="de-DE" dirty="0">
                <a:solidFill>
                  <a:srgbClr val="000000"/>
                </a:solidFill>
                <a:latin typeface="+mn-lt"/>
              </a:rPr>
              <a:t>https://consensus.app/</a:t>
            </a:r>
          </a:p>
        </p:txBody>
      </p:sp>
      <p:pic>
        <p:nvPicPr>
          <p:cNvPr id="36" name="Grafik 35">
            <a:extLst>
              <a:ext uri="{FF2B5EF4-FFF2-40B4-BE49-F238E27FC236}">
                <a16:creationId xmlns:a16="http://schemas.microsoft.com/office/drawing/2014/main" id="{28B92586-DD1A-48E7-9258-4D0233D022C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120801" y="4804687"/>
            <a:ext cx="936104" cy="936104"/>
          </a:xfrm>
          <a:prstGeom prst="rect">
            <a:avLst/>
          </a:prstGeom>
        </p:spPr>
      </p:pic>
      <p:sp>
        <p:nvSpPr>
          <p:cNvPr id="37" name="Textfeld 36">
            <a:extLst>
              <a:ext uri="{FF2B5EF4-FFF2-40B4-BE49-F238E27FC236}">
                <a16:creationId xmlns:a16="http://schemas.microsoft.com/office/drawing/2014/main" id="{D0839DC6-184A-4EFB-BF85-825D06F3501D}"/>
              </a:ext>
            </a:extLst>
          </p:cNvPr>
          <p:cNvSpPr txBox="1"/>
          <p:nvPr/>
        </p:nvSpPr>
        <p:spPr>
          <a:xfrm>
            <a:off x="6107789" y="2916078"/>
            <a:ext cx="1441005" cy="307777"/>
          </a:xfrm>
          <a:prstGeom prst="rect">
            <a:avLst/>
          </a:prstGeom>
          <a:noFill/>
        </p:spPr>
        <p:txBody>
          <a:bodyPr wrap="square" rtlCol="0">
            <a:spAutoFit/>
          </a:bodyPr>
          <a:lstStyle/>
          <a:p>
            <a:r>
              <a:rPr lang="de-DE" dirty="0">
                <a:solidFill>
                  <a:srgbClr val="000000"/>
                </a:solidFill>
                <a:latin typeface="+mn-lt"/>
              </a:rPr>
              <a:t>https://scite.ai/</a:t>
            </a:r>
          </a:p>
        </p:txBody>
      </p:sp>
      <p:pic>
        <p:nvPicPr>
          <p:cNvPr id="39" name="Grafik 38">
            <a:extLst>
              <a:ext uri="{FF2B5EF4-FFF2-40B4-BE49-F238E27FC236}">
                <a16:creationId xmlns:a16="http://schemas.microsoft.com/office/drawing/2014/main" id="{0E9327AC-E069-41FD-A6DE-640B78A24B0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02007" y="2495064"/>
            <a:ext cx="877241" cy="877241"/>
          </a:xfrm>
          <a:prstGeom prst="rect">
            <a:avLst/>
          </a:prstGeom>
        </p:spPr>
      </p:pic>
      <p:sp>
        <p:nvSpPr>
          <p:cNvPr id="40" name="Textfeld 39">
            <a:extLst>
              <a:ext uri="{FF2B5EF4-FFF2-40B4-BE49-F238E27FC236}">
                <a16:creationId xmlns:a16="http://schemas.microsoft.com/office/drawing/2014/main" id="{09854C67-DEE4-423E-BA60-A051C0464C3A}"/>
              </a:ext>
            </a:extLst>
          </p:cNvPr>
          <p:cNvSpPr txBox="1"/>
          <p:nvPr/>
        </p:nvSpPr>
        <p:spPr>
          <a:xfrm>
            <a:off x="5132846" y="1702656"/>
            <a:ext cx="2160240" cy="307777"/>
          </a:xfrm>
          <a:prstGeom prst="rect">
            <a:avLst/>
          </a:prstGeom>
          <a:noFill/>
        </p:spPr>
        <p:txBody>
          <a:bodyPr wrap="square" rtlCol="0">
            <a:spAutoFit/>
          </a:bodyPr>
          <a:lstStyle/>
          <a:p>
            <a:r>
              <a:rPr lang="de-DE" dirty="0">
                <a:solidFill>
                  <a:srgbClr val="000000"/>
                </a:solidFill>
                <a:latin typeface="+mn-lt"/>
              </a:rPr>
              <a:t>https://www.perplexity.ai/</a:t>
            </a:r>
          </a:p>
        </p:txBody>
      </p:sp>
      <p:pic>
        <p:nvPicPr>
          <p:cNvPr id="42" name="Grafik 41">
            <a:extLst>
              <a:ext uri="{FF2B5EF4-FFF2-40B4-BE49-F238E27FC236}">
                <a16:creationId xmlns:a16="http://schemas.microsoft.com/office/drawing/2014/main" id="{D22E2EB4-7144-4531-AC6A-AF7761FF6FD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84816" y="1300542"/>
            <a:ext cx="865522" cy="865522"/>
          </a:xfrm>
          <a:prstGeom prst="rect">
            <a:avLst/>
          </a:prstGeom>
        </p:spPr>
      </p:pic>
    </p:spTree>
    <p:extLst>
      <p:ext uri="{BB962C8B-B14F-4D97-AF65-F5344CB8AC3E}">
        <p14:creationId xmlns:p14="http://schemas.microsoft.com/office/powerpoint/2010/main" val="2541994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D42385-7CAA-4999-9F9B-45C13BC795FA}"/>
              </a:ext>
            </a:extLst>
          </p:cNvPr>
          <p:cNvSpPr>
            <a:spLocks noGrp="1"/>
          </p:cNvSpPr>
          <p:nvPr>
            <p:ph type="title"/>
          </p:nvPr>
        </p:nvSpPr>
        <p:spPr/>
        <p:txBody>
          <a:bodyPr/>
          <a:lstStyle/>
          <a:p>
            <a:r>
              <a:rPr lang="de-DE" dirty="0"/>
              <a:t>Kontakt</a:t>
            </a:r>
          </a:p>
        </p:txBody>
      </p:sp>
      <p:pic>
        <p:nvPicPr>
          <p:cNvPr id="6" name="Inhaltsplatzhalter 5">
            <a:extLst>
              <a:ext uri="{FF2B5EF4-FFF2-40B4-BE49-F238E27FC236}">
                <a16:creationId xmlns:a16="http://schemas.microsoft.com/office/drawing/2014/main" id="{2A34D107-1821-4710-955A-40B58C06DCDC}"/>
              </a:ext>
            </a:extLst>
          </p:cNvPr>
          <p:cNvPicPr>
            <a:picLocks noGrp="1" noChangeAspect="1"/>
          </p:cNvPicPr>
          <p:nvPr>
            <p:ph idx="1"/>
          </p:nvPr>
        </p:nvPicPr>
        <p:blipFill>
          <a:blip r:embed="rId2"/>
          <a:stretch>
            <a:fillRect/>
          </a:stretch>
        </p:blipFill>
        <p:spPr>
          <a:xfrm>
            <a:off x="3707904" y="3374796"/>
            <a:ext cx="3600400" cy="2542528"/>
          </a:xfrm>
        </p:spPr>
      </p:pic>
      <p:sp>
        <p:nvSpPr>
          <p:cNvPr id="4" name="Fußzeilenplatzhalter 3">
            <a:extLst>
              <a:ext uri="{FF2B5EF4-FFF2-40B4-BE49-F238E27FC236}">
                <a16:creationId xmlns:a16="http://schemas.microsoft.com/office/drawing/2014/main" id="{1373A3D7-6082-43BC-977B-DBD3DDB17B51}"/>
              </a:ext>
            </a:extLst>
          </p:cNvPr>
          <p:cNvSpPr>
            <a:spLocks noGrp="1"/>
          </p:cNvSpPr>
          <p:nvPr>
            <p:ph type="ftr" sz="quarter" idx="10"/>
          </p:nvPr>
        </p:nvSpPr>
        <p:spPr/>
        <p:txBody>
          <a:bodyPr/>
          <a:lstStyle/>
          <a:p>
            <a:pPr>
              <a:defRPr/>
            </a:pPr>
            <a:r>
              <a:rPr lang="de-DE"/>
              <a:t>UB Frankfurt - Abt. Lernorte und Wissenschaftsunterstützung (LWU) - DH </a:t>
            </a:r>
          </a:p>
        </p:txBody>
      </p:sp>
      <p:pic>
        <p:nvPicPr>
          <p:cNvPr id="8" name="Grafik 7">
            <a:extLst>
              <a:ext uri="{FF2B5EF4-FFF2-40B4-BE49-F238E27FC236}">
                <a16:creationId xmlns:a16="http://schemas.microsoft.com/office/drawing/2014/main" id="{09D61DFD-1A84-4B6C-9049-058726B3B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117" y="1052736"/>
            <a:ext cx="2543476" cy="2543476"/>
          </a:xfrm>
          <a:prstGeom prst="rect">
            <a:avLst/>
          </a:prstGeom>
        </p:spPr>
      </p:pic>
      <p:pic>
        <p:nvPicPr>
          <p:cNvPr id="10" name="Grafik 9">
            <a:extLst>
              <a:ext uri="{FF2B5EF4-FFF2-40B4-BE49-F238E27FC236}">
                <a16:creationId xmlns:a16="http://schemas.microsoft.com/office/drawing/2014/main" id="{604AB31F-2A61-4D6C-BB57-5E553D6A7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026" y="2629433"/>
            <a:ext cx="1419452" cy="1419452"/>
          </a:xfrm>
          <a:prstGeom prst="rect">
            <a:avLst/>
          </a:prstGeom>
        </p:spPr>
      </p:pic>
      <p:graphicFrame>
        <p:nvGraphicFramePr>
          <p:cNvPr id="12" name="Tabelle 11">
            <a:extLst>
              <a:ext uri="{FF2B5EF4-FFF2-40B4-BE49-F238E27FC236}">
                <a16:creationId xmlns:a16="http://schemas.microsoft.com/office/drawing/2014/main" id="{1C828030-B4DC-40EB-AEF4-ADEE3570FFFB}"/>
              </a:ext>
            </a:extLst>
          </p:cNvPr>
          <p:cNvGraphicFramePr>
            <a:graphicFrameLocks noGrp="1"/>
          </p:cNvGraphicFramePr>
          <p:nvPr/>
        </p:nvGraphicFramePr>
        <p:xfrm>
          <a:off x="4067944" y="2074557"/>
          <a:ext cx="4176464" cy="396240"/>
        </p:xfrm>
        <a:graphic>
          <a:graphicData uri="http://schemas.openxmlformats.org/drawingml/2006/table">
            <a:tbl>
              <a:tblPr/>
              <a:tblGrid>
                <a:gridCol w="4176464">
                  <a:extLst>
                    <a:ext uri="{9D8B030D-6E8A-4147-A177-3AD203B41FA5}">
                      <a16:colId xmlns:a16="http://schemas.microsoft.com/office/drawing/2014/main" val="288429929"/>
                    </a:ext>
                  </a:extLst>
                </a:gridCol>
              </a:tblGrid>
              <a:tr h="0">
                <a:tc>
                  <a:txBody>
                    <a:bodyPr/>
                    <a:lstStyle/>
                    <a:p>
                      <a:r>
                        <a:rPr lang="de-DE" sz="2000" b="1" dirty="0">
                          <a:solidFill>
                            <a:srgbClr val="000000"/>
                          </a:solidFill>
                          <a:effectLst/>
                          <a:hlinkClick r:id="rId5">
                            <a:extLst>
                              <a:ext uri="{A12FA001-AC4F-418D-AE19-62706E023703}">
                                <ahyp:hlinkClr xmlns:ahyp="http://schemas.microsoft.com/office/drawing/2018/hyperlinkcolor" val="tx"/>
                              </a:ext>
                            </a:extLst>
                          </a:hlinkClick>
                        </a:rPr>
                        <a:t>dighum@ub.uni-frankfurt.de</a:t>
                      </a:r>
                      <a:r>
                        <a:rPr lang="de-DE" sz="2000" b="1" dirty="0">
                          <a:solidFill>
                            <a:srgbClr val="000000"/>
                          </a:solidFill>
                          <a:effectLst/>
                        </a:rPr>
                        <a:t> </a:t>
                      </a:r>
                    </a:p>
                  </a:txBody>
                  <a:tcPr>
                    <a:lnL>
                      <a:noFill/>
                    </a:lnL>
                    <a:lnR>
                      <a:noFill/>
                    </a:lnR>
                    <a:lnT>
                      <a:noFill/>
                    </a:lnT>
                    <a:lnB>
                      <a:noFill/>
                    </a:lnB>
                  </a:tcPr>
                </a:tc>
                <a:extLst>
                  <a:ext uri="{0D108BD9-81ED-4DB2-BD59-A6C34878D82A}">
                    <a16:rowId xmlns:a16="http://schemas.microsoft.com/office/drawing/2014/main" val="3459355357"/>
                  </a:ext>
                </a:extLst>
              </a:tr>
            </a:tbl>
          </a:graphicData>
        </a:graphic>
      </p:graphicFrame>
    </p:spTree>
    <p:extLst>
      <p:ext uri="{BB962C8B-B14F-4D97-AF65-F5344CB8AC3E}">
        <p14:creationId xmlns:p14="http://schemas.microsoft.com/office/powerpoint/2010/main" val="805950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115B34-9CD7-4D18-9871-785BC2C7F2C2}"/>
              </a:ext>
            </a:extLst>
          </p:cNvPr>
          <p:cNvSpPr>
            <a:spLocks noGrp="1"/>
          </p:cNvSpPr>
          <p:nvPr>
            <p:ph type="title"/>
          </p:nvPr>
        </p:nvSpPr>
        <p:spPr/>
        <p:txBody>
          <a:bodyPr/>
          <a:lstStyle/>
          <a:p>
            <a:r>
              <a:rPr lang="de-DE" dirty="0"/>
              <a:t>Woher stammt der Begriff „Künstliche Intelligenz“</a:t>
            </a:r>
          </a:p>
        </p:txBody>
      </p:sp>
      <p:sp>
        <p:nvSpPr>
          <p:cNvPr id="3" name="Inhaltsplatzhalter 2">
            <a:extLst>
              <a:ext uri="{FF2B5EF4-FFF2-40B4-BE49-F238E27FC236}">
                <a16:creationId xmlns:a16="http://schemas.microsoft.com/office/drawing/2014/main" id="{74B37009-606C-4CFA-A700-9E87CBD691C8}"/>
              </a:ext>
            </a:extLst>
          </p:cNvPr>
          <p:cNvSpPr>
            <a:spLocks noGrp="1"/>
          </p:cNvSpPr>
          <p:nvPr>
            <p:ph idx="1"/>
          </p:nvPr>
        </p:nvSpPr>
        <p:spPr>
          <a:xfrm>
            <a:off x="637442" y="1412776"/>
            <a:ext cx="8119814" cy="4302894"/>
          </a:xfrm>
        </p:spPr>
        <p:txBody>
          <a:bodyPr/>
          <a:lstStyle/>
          <a:p>
            <a:pPr marL="285750" indent="-285750">
              <a:buFont typeface="Wingdings" panose="05000000000000000000" pitchFamily="2" charset="2"/>
              <a:buChar char="§"/>
            </a:pPr>
            <a:r>
              <a:rPr lang="de-DE" sz="1800" kern="1200" dirty="0">
                <a:solidFill>
                  <a:srgbClr val="000000"/>
                </a:solidFill>
                <a:effectLst/>
                <a:ea typeface="Times New Roman" panose="02020603050405020304" pitchFamily="18" charset="0"/>
              </a:rPr>
              <a:t>Der Begriff „</a:t>
            </a:r>
            <a:r>
              <a:rPr lang="de-DE" sz="1800" kern="1200" dirty="0" err="1">
                <a:solidFill>
                  <a:srgbClr val="000000"/>
                </a:solidFill>
                <a:effectLst/>
                <a:ea typeface="Times New Roman" panose="02020603050405020304" pitchFamily="18" charset="0"/>
              </a:rPr>
              <a:t>Artificial</a:t>
            </a:r>
            <a:r>
              <a:rPr lang="de-DE" sz="1800" kern="1200" dirty="0">
                <a:solidFill>
                  <a:srgbClr val="000000"/>
                </a:solidFill>
                <a:effectLst/>
                <a:ea typeface="Times New Roman" panose="02020603050405020304" pitchFamily="18" charset="0"/>
              </a:rPr>
              <a:t> </a:t>
            </a:r>
            <a:r>
              <a:rPr lang="de-DE" sz="1800" kern="1200" dirty="0" err="1">
                <a:solidFill>
                  <a:srgbClr val="000000"/>
                </a:solidFill>
                <a:effectLst/>
                <a:ea typeface="Times New Roman" panose="02020603050405020304" pitchFamily="18" charset="0"/>
              </a:rPr>
              <a:t>Intelligence</a:t>
            </a:r>
            <a:r>
              <a:rPr lang="de-DE" sz="1800" kern="1200" dirty="0">
                <a:solidFill>
                  <a:srgbClr val="000000"/>
                </a:solidFill>
                <a:effectLst/>
                <a:ea typeface="Times New Roman" panose="02020603050405020304" pitchFamily="18" charset="0"/>
              </a:rPr>
              <a:t>“ wurde in einem Projektantrag zu einer Studie in der US-amerikanischen Stadt Dartmouth im Jahr 1954 erstmals erwähnt. Die Studie sollte von der Annahme ausgehen, dass „</a:t>
            </a:r>
            <a:r>
              <a:rPr lang="de-DE" sz="1800" kern="1200" dirty="0">
                <a:solidFill>
                  <a:srgbClr val="000000"/>
                </a:solidFill>
                <a:effectLst/>
                <a:highlight>
                  <a:srgbClr val="FFFF00"/>
                </a:highlight>
                <a:ea typeface="Times New Roman" panose="02020603050405020304" pitchFamily="18" charset="0"/>
              </a:rPr>
              <a:t>grundsätzlich alle Aspekte des Lernens und anderer Merkmale der Intelligenz so genau beschrieben werden können, dass eine Maschine zur Simulation dieser Vorgänge gebaut werden kann. Es soll versucht werden, herauszufinden, wie Maschinen dazu gebracht werden können, Sprache zu benutzen, Abstraktionen vorzunehmen und Konzepte zu entwickeln, Probleme von der Art, die zurzeit dem Menschen vorbehalten sind, zu lösen und sich selbst weiter zu verbessern</a:t>
            </a:r>
            <a:r>
              <a:rPr lang="de-DE" sz="1800" kern="1200" dirty="0">
                <a:solidFill>
                  <a:srgbClr val="000000"/>
                </a:solidFill>
                <a:effectLst/>
                <a:ea typeface="Times New Roman" panose="02020603050405020304" pitchFamily="18" charset="0"/>
              </a:rPr>
              <a:t>.“ </a:t>
            </a:r>
          </a:p>
          <a:p>
            <a:pPr marL="630238" lvl="2" indent="-285750">
              <a:buFont typeface="Wingdings" panose="05000000000000000000" pitchFamily="2" charset="2"/>
              <a:buChar char="§"/>
            </a:pPr>
            <a:r>
              <a:rPr lang="de-DE" dirty="0">
                <a:ea typeface="Times New Roman" panose="02020603050405020304" pitchFamily="18" charset="0"/>
              </a:rPr>
              <a:t>McCarthy u.a.: Förderantrag, 1955, S.1</a:t>
            </a:r>
            <a:endParaRPr lang="de-DE" dirty="0">
              <a:effectLst/>
              <a:ea typeface="Times New Roman" panose="02020603050405020304" pitchFamily="18" charset="0"/>
            </a:endParaRPr>
          </a:p>
          <a:p>
            <a:pPr marL="0" indent="0"/>
            <a:endParaRPr lang="de-DE" dirty="0"/>
          </a:p>
          <a:p>
            <a:pPr marL="285750" indent="-285750">
              <a:buFont typeface="Wingdings" panose="05000000000000000000" pitchFamily="2" charset="2"/>
              <a:buChar char="§"/>
            </a:pPr>
            <a:r>
              <a:rPr lang="de-DE" dirty="0"/>
              <a:t>Der Wissenschaftler Marvin </a:t>
            </a:r>
            <a:r>
              <a:rPr lang="de-DE" dirty="0" err="1"/>
              <a:t>Minsky</a:t>
            </a:r>
            <a:r>
              <a:rPr lang="de-DE" dirty="0"/>
              <a:t>, der als einer der Gründungsväter der KI gilt, definierte den Begriff im Jahr 1966 wie folgt:</a:t>
            </a:r>
          </a:p>
          <a:p>
            <a:pPr marL="0" indent="0"/>
            <a:endParaRPr lang="de-DE" dirty="0"/>
          </a:p>
          <a:p>
            <a:pPr marL="0" indent="0"/>
            <a:r>
              <a:rPr lang="de-DE" b="1" i="1" dirty="0"/>
              <a:t>„</a:t>
            </a:r>
            <a:r>
              <a:rPr lang="de-DE" b="1" i="1" dirty="0">
                <a:highlight>
                  <a:srgbClr val="FFFF00"/>
                </a:highlight>
              </a:rPr>
              <a:t>Künstliche Intelligenz liegt dann vor, wenn Maschinen Dinge tun, für deren Ausführung man beim Menschen Intelligenz unterstellt.“</a:t>
            </a:r>
          </a:p>
          <a:p>
            <a:endParaRPr lang="de-DE" dirty="0"/>
          </a:p>
        </p:txBody>
      </p:sp>
      <p:sp>
        <p:nvSpPr>
          <p:cNvPr id="4" name="Fußzeilenplatzhalter 3">
            <a:extLst>
              <a:ext uri="{FF2B5EF4-FFF2-40B4-BE49-F238E27FC236}">
                <a16:creationId xmlns:a16="http://schemas.microsoft.com/office/drawing/2014/main" id="{EF1F1E04-E95C-44A7-B7DC-51D8C2B2B4B6}"/>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3480226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39EBA-10BF-44BD-A2BD-021DBEF29964}"/>
              </a:ext>
            </a:extLst>
          </p:cNvPr>
          <p:cNvSpPr>
            <a:spLocks noGrp="1"/>
          </p:cNvSpPr>
          <p:nvPr>
            <p:ph type="title"/>
          </p:nvPr>
        </p:nvSpPr>
        <p:spPr/>
        <p:txBody>
          <a:bodyPr/>
          <a:lstStyle/>
          <a:p>
            <a:r>
              <a:rPr lang="de-DE" dirty="0"/>
              <a:t>Vorstellung von KI-Tools</a:t>
            </a:r>
          </a:p>
        </p:txBody>
      </p:sp>
      <p:pic>
        <p:nvPicPr>
          <p:cNvPr id="5" name="Inhaltsplatzhalter 4">
            <a:extLst>
              <a:ext uri="{FF2B5EF4-FFF2-40B4-BE49-F238E27FC236}">
                <a16:creationId xmlns:a16="http://schemas.microsoft.com/office/drawing/2014/main" id="{2EC50E09-B173-445E-949D-53D61F7BFA66}"/>
              </a:ext>
            </a:extLst>
          </p:cNvPr>
          <p:cNvPicPr>
            <a:picLocks noGrp="1" noChangeAspect="1"/>
          </p:cNvPicPr>
          <p:nvPr>
            <p:ph idx="1"/>
          </p:nvPr>
        </p:nvPicPr>
        <p:blipFill>
          <a:blip r:embed="rId2"/>
          <a:stretch>
            <a:fillRect/>
          </a:stretch>
        </p:blipFill>
        <p:spPr>
          <a:xfrm>
            <a:off x="1116013" y="3335955"/>
            <a:ext cx="1918334" cy="931074"/>
          </a:xfrm>
          <a:prstGeom prst="rect">
            <a:avLst/>
          </a:prstGeom>
        </p:spPr>
      </p:pic>
      <p:sp>
        <p:nvSpPr>
          <p:cNvPr id="4" name="Fußzeilenplatzhalter 3">
            <a:extLst>
              <a:ext uri="{FF2B5EF4-FFF2-40B4-BE49-F238E27FC236}">
                <a16:creationId xmlns:a16="http://schemas.microsoft.com/office/drawing/2014/main" id="{C2984DCC-E6E0-4784-8999-DEA7AD67FBAA}"/>
              </a:ext>
            </a:extLst>
          </p:cNvPr>
          <p:cNvSpPr>
            <a:spLocks noGrp="1"/>
          </p:cNvSpPr>
          <p:nvPr>
            <p:ph type="ftr" sz="quarter" idx="10"/>
          </p:nvPr>
        </p:nvSpPr>
        <p:spPr/>
        <p:txBody>
          <a:bodyPr/>
          <a:lstStyle/>
          <a:p>
            <a:pPr algn="r">
              <a:defRPr/>
            </a:pPr>
            <a:r>
              <a:rPr lang="de-DE" dirty="0"/>
              <a:t>UB Frankfurt - Abt. Lernorte und Wissenschaftsunterstützung (LWU) - DH  </a:t>
            </a:r>
          </a:p>
        </p:txBody>
      </p:sp>
      <p:pic>
        <p:nvPicPr>
          <p:cNvPr id="7" name="Grafik 6">
            <a:extLst>
              <a:ext uri="{FF2B5EF4-FFF2-40B4-BE49-F238E27FC236}">
                <a16:creationId xmlns:a16="http://schemas.microsoft.com/office/drawing/2014/main" id="{6A0AEF19-1333-4926-BF6A-DC59E3EF6DDF}"/>
              </a:ext>
            </a:extLst>
          </p:cNvPr>
          <p:cNvPicPr>
            <a:picLocks noChangeAspect="1"/>
          </p:cNvPicPr>
          <p:nvPr/>
        </p:nvPicPr>
        <p:blipFill>
          <a:blip r:embed="rId3"/>
          <a:stretch>
            <a:fillRect/>
          </a:stretch>
        </p:blipFill>
        <p:spPr>
          <a:xfrm>
            <a:off x="592159" y="4617524"/>
            <a:ext cx="2200582" cy="495369"/>
          </a:xfrm>
          <a:prstGeom prst="rect">
            <a:avLst/>
          </a:prstGeom>
        </p:spPr>
      </p:pic>
      <p:pic>
        <p:nvPicPr>
          <p:cNvPr id="8" name="Grafik 7">
            <a:extLst>
              <a:ext uri="{FF2B5EF4-FFF2-40B4-BE49-F238E27FC236}">
                <a16:creationId xmlns:a16="http://schemas.microsoft.com/office/drawing/2014/main" id="{EBE84145-36ED-4B82-8DBF-076253F4E0C1}"/>
              </a:ext>
            </a:extLst>
          </p:cNvPr>
          <p:cNvPicPr>
            <a:picLocks noChangeAspect="1"/>
          </p:cNvPicPr>
          <p:nvPr/>
        </p:nvPicPr>
        <p:blipFill>
          <a:blip r:embed="rId4"/>
          <a:stretch>
            <a:fillRect/>
          </a:stretch>
        </p:blipFill>
        <p:spPr>
          <a:xfrm>
            <a:off x="624069" y="2128405"/>
            <a:ext cx="3384376" cy="500507"/>
          </a:xfrm>
          <a:prstGeom prst="rect">
            <a:avLst/>
          </a:prstGeom>
        </p:spPr>
      </p:pic>
      <p:pic>
        <p:nvPicPr>
          <p:cNvPr id="9" name="Grafik 8">
            <a:extLst>
              <a:ext uri="{FF2B5EF4-FFF2-40B4-BE49-F238E27FC236}">
                <a16:creationId xmlns:a16="http://schemas.microsoft.com/office/drawing/2014/main" id="{AE24C2EF-5EF2-4237-A0B4-E891F6AC466C}"/>
              </a:ext>
            </a:extLst>
          </p:cNvPr>
          <p:cNvPicPr>
            <a:picLocks noChangeAspect="1"/>
          </p:cNvPicPr>
          <p:nvPr/>
        </p:nvPicPr>
        <p:blipFill>
          <a:blip r:embed="rId5"/>
          <a:stretch>
            <a:fillRect/>
          </a:stretch>
        </p:blipFill>
        <p:spPr>
          <a:xfrm>
            <a:off x="5135556" y="2415013"/>
            <a:ext cx="3667637" cy="676369"/>
          </a:xfrm>
          <a:prstGeom prst="rect">
            <a:avLst/>
          </a:prstGeom>
        </p:spPr>
      </p:pic>
      <p:pic>
        <p:nvPicPr>
          <p:cNvPr id="15" name="Grafik 14">
            <a:extLst>
              <a:ext uri="{FF2B5EF4-FFF2-40B4-BE49-F238E27FC236}">
                <a16:creationId xmlns:a16="http://schemas.microsoft.com/office/drawing/2014/main" id="{AAB8B630-6F97-4608-92FF-C48C9F8912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8446" y="4165714"/>
            <a:ext cx="1667108" cy="533474"/>
          </a:xfrm>
          <a:prstGeom prst="rect">
            <a:avLst/>
          </a:prstGeom>
        </p:spPr>
      </p:pic>
      <p:pic>
        <p:nvPicPr>
          <p:cNvPr id="17" name="Grafik 16">
            <a:extLst>
              <a:ext uri="{FF2B5EF4-FFF2-40B4-BE49-F238E27FC236}">
                <a16:creationId xmlns:a16="http://schemas.microsoft.com/office/drawing/2014/main" id="{C8F1A000-188E-40C4-BA48-D53340E0D1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2804" y="5548599"/>
            <a:ext cx="936104" cy="303345"/>
          </a:xfrm>
          <a:prstGeom prst="rect">
            <a:avLst/>
          </a:prstGeom>
        </p:spPr>
      </p:pic>
      <p:pic>
        <p:nvPicPr>
          <p:cNvPr id="19" name="Grafik 18">
            <a:extLst>
              <a:ext uri="{FF2B5EF4-FFF2-40B4-BE49-F238E27FC236}">
                <a16:creationId xmlns:a16="http://schemas.microsoft.com/office/drawing/2014/main" id="{5E6C0D3F-4BBC-4E76-9B9B-D82EFEA72E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24128" y="3525228"/>
            <a:ext cx="1848108" cy="552527"/>
          </a:xfrm>
          <a:prstGeom prst="rect">
            <a:avLst/>
          </a:prstGeom>
        </p:spPr>
      </p:pic>
      <p:pic>
        <p:nvPicPr>
          <p:cNvPr id="20" name="Grafik 19">
            <a:extLst>
              <a:ext uri="{FF2B5EF4-FFF2-40B4-BE49-F238E27FC236}">
                <a16:creationId xmlns:a16="http://schemas.microsoft.com/office/drawing/2014/main" id="{1C69D597-490B-4307-B768-0217740DCFB8}"/>
              </a:ext>
            </a:extLst>
          </p:cNvPr>
          <p:cNvPicPr>
            <a:picLocks noChangeAspect="1"/>
          </p:cNvPicPr>
          <p:nvPr/>
        </p:nvPicPr>
        <p:blipFill>
          <a:blip r:embed="rId9"/>
          <a:stretch>
            <a:fillRect/>
          </a:stretch>
        </p:blipFill>
        <p:spPr>
          <a:xfrm>
            <a:off x="5408694" y="5166083"/>
            <a:ext cx="1562100" cy="561975"/>
          </a:xfrm>
          <a:prstGeom prst="rect">
            <a:avLst/>
          </a:prstGeom>
        </p:spPr>
      </p:pic>
    </p:spTree>
    <p:extLst>
      <p:ext uri="{BB962C8B-B14F-4D97-AF65-F5344CB8AC3E}">
        <p14:creationId xmlns:p14="http://schemas.microsoft.com/office/powerpoint/2010/main" val="2396717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47385-DB1F-4B04-BE73-68F518A70629}"/>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Definition des Begriffs Intelligenz (</a:t>
            </a:r>
            <a:r>
              <a:rPr lang="de-DE" dirty="0" err="1">
                <a:latin typeface="Arial" panose="020B0604020202020204" pitchFamily="34" charset="0"/>
                <a:cs typeface="Arial" panose="020B0604020202020204" pitchFamily="34" charset="0"/>
              </a:rPr>
              <a:t>ChatGPT</a:t>
            </a:r>
            <a:r>
              <a:rPr lang="de-DE" dirty="0">
                <a:latin typeface="Arial" panose="020B0604020202020204" pitchFamily="34" charset="0"/>
                <a:cs typeface="Arial" panose="020B0604020202020204" pitchFamily="34" charset="0"/>
              </a:rPr>
              <a:t>)</a:t>
            </a:r>
            <a:endParaRPr lang="de-DE" dirty="0"/>
          </a:p>
        </p:txBody>
      </p:sp>
      <p:sp>
        <p:nvSpPr>
          <p:cNvPr id="3" name="Inhaltsplatzhalter 2">
            <a:extLst>
              <a:ext uri="{FF2B5EF4-FFF2-40B4-BE49-F238E27FC236}">
                <a16:creationId xmlns:a16="http://schemas.microsoft.com/office/drawing/2014/main" id="{63DECA7E-C0A5-4ADB-B1ED-29E0E41D8393}"/>
              </a:ext>
            </a:extLst>
          </p:cNvPr>
          <p:cNvSpPr>
            <a:spLocks noGrp="1"/>
          </p:cNvSpPr>
          <p:nvPr>
            <p:ph idx="1"/>
          </p:nvPr>
        </p:nvSpPr>
        <p:spPr>
          <a:xfrm>
            <a:off x="628650" y="1484785"/>
            <a:ext cx="8119814" cy="4176464"/>
          </a:xfrm>
        </p:spPr>
        <p:txBody>
          <a:bodyPr/>
          <a:lstStyle/>
          <a:p>
            <a:pPr>
              <a:buFont typeface="Wingdings" panose="05000000000000000000" pitchFamily="2" charset="2"/>
              <a:buChar char="§"/>
            </a:pPr>
            <a:r>
              <a:rPr lang="de-DE" dirty="0"/>
              <a:t>Intelligenz ist ein komplexes und vielschichtiges Konzept, das schwer in eine präzise Definition zu fassen ist, da es verschiedene Facetten umfasst. Allgemein kann Intelligenz als die Fähigkeit definiert werden, Informationen zu verstehen, zu verarbeiten, zu lernen, anzuwenden, zu speichern und abzurufen, um Probleme zu lösen, Entscheidungen zu treffen, Schlüsse zu ziehen und sich an neue Situationen anzupassen.</a:t>
            </a:r>
          </a:p>
          <a:p>
            <a:endParaRPr lang="de-DE" dirty="0"/>
          </a:p>
          <a:p>
            <a:endParaRPr lang="de-DE" dirty="0"/>
          </a:p>
          <a:p>
            <a:pPr>
              <a:buFont typeface="Wingdings" panose="05000000000000000000" pitchFamily="2" charset="2"/>
              <a:buChar char="§"/>
            </a:pPr>
            <a:r>
              <a:rPr lang="de-DE" dirty="0"/>
              <a:t>Es ist wichtig zu betonen, dass Intelligenz multidimensional ist und nicht nur durch einen       einzigen Faktor gemessen werden kann. Verschiedene Intelligenztests wie der IQ-Test versuchen, bestimmte Aspekte der kognitiven Intelligenz zu messen, aber sie erfassen nicht die gesamte Bandbreite der menschlichen Intelligenz.</a:t>
            </a:r>
          </a:p>
          <a:p>
            <a:endParaRPr lang="de-DE" dirty="0"/>
          </a:p>
        </p:txBody>
      </p:sp>
      <p:sp>
        <p:nvSpPr>
          <p:cNvPr id="4" name="Fußzeilenplatzhalter 3">
            <a:extLst>
              <a:ext uri="{FF2B5EF4-FFF2-40B4-BE49-F238E27FC236}">
                <a16:creationId xmlns:a16="http://schemas.microsoft.com/office/drawing/2014/main" id="{F0D5FD04-71AE-4FC6-BDC8-2E0B94B2C0E5}"/>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3918544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2372B0-8885-49E9-B197-DCC8CE4B48E7}"/>
              </a:ext>
            </a:extLst>
          </p:cNvPr>
          <p:cNvSpPr>
            <a:spLocks noGrp="1"/>
          </p:cNvSpPr>
          <p:nvPr>
            <p:ph type="title"/>
          </p:nvPr>
        </p:nvSpPr>
        <p:spPr/>
        <p:txBody>
          <a:bodyPr/>
          <a:lstStyle/>
          <a:p>
            <a:r>
              <a:rPr lang="de-DE" dirty="0"/>
              <a:t>Arten von Intelligenz</a:t>
            </a:r>
          </a:p>
        </p:txBody>
      </p:sp>
      <p:sp>
        <p:nvSpPr>
          <p:cNvPr id="3" name="Inhaltsplatzhalter 2">
            <a:extLst>
              <a:ext uri="{FF2B5EF4-FFF2-40B4-BE49-F238E27FC236}">
                <a16:creationId xmlns:a16="http://schemas.microsoft.com/office/drawing/2014/main" id="{153A62AA-A2A2-418F-93CD-5581BD46B0A3}"/>
              </a:ext>
            </a:extLst>
          </p:cNvPr>
          <p:cNvSpPr>
            <a:spLocks noGrp="1"/>
          </p:cNvSpPr>
          <p:nvPr>
            <p:ph idx="1"/>
          </p:nvPr>
        </p:nvSpPr>
        <p:spPr>
          <a:xfrm>
            <a:off x="637442" y="1266266"/>
            <a:ext cx="8119814" cy="4752527"/>
          </a:xfrm>
        </p:spPr>
        <p:txBody>
          <a:bodyPr/>
          <a:lstStyle/>
          <a:p>
            <a:pPr marL="342900" marR="0" lvl="0" indent="-342900" algn="l" defTabSz="914400" rtl="0" eaLnBrk="0" fontAlgn="base" latinLnBrk="0" hangingPunct="0">
              <a:lnSpc>
                <a:spcPct val="100000"/>
              </a:lnSpc>
              <a:spcBef>
                <a:spcPts val="30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panose="020B0604020202020204" pitchFamily="34" charset="0"/>
              </a:rPr>
              <a:t>Es gibt mehrere Ansätze zur Beschreibung von Intelligenz, darunter:</a:t>
            </a:r>
          </a:p>
          <a:p>
            <a:pPr marL="342900" marR="0" lvl="0" indent="-342900" algn="l" defTabSz="914400" rtl="0" eaLnBrk="0" fontAlgn="base" latinLnBrk="0" hangingPunct="0">
              <a:lnSpc>
                <a:spcPct val="100000"/>
              </a:lnSpc>
              <a:spcBef>
                <a:spcPts val="300"/>
              </a:spcBef>
              <a:spcAft>
                <a:spcPct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panose="020B0604020202020204" pitchFamily="34" charset="0"/>
            </a:endParaRPr>
          </a:p>
          <a:p>
            <a:pPr marL="342900" marR="0" lvl="0" indent="-342900" algn="l" defTabSz="914400" rtl="0" eaLnBrk="0" fontAlgn="base" latinLnBrk="0" hangingPunct="0">
              <a:lnSpc>
                <a:spcPct val="100000"/>
              </a:lnSpc>
              <a:spcBef>
                <a:spcPts val="300"/>
              </a:spcBef>
              <a:spcAft>
                <a:spcPct val="0"/>
              </a:spcAft>
              <a:buClrTx/>
              <a:buSzTx/>
              <a:buFont typeface="+mj-lt"/>
              <a:buAutoNum type="arabicPeriod"/>
              <a:tabLst/>
              <a:defRPr/>
            </a:pPr>
            <a:r>
              <a:rPr kumimoji="0" lang="de-DE"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panose="020B0604020202020204" pitchFamily="34" charset="0"/>
              </a:rPr>
              <a:t>Kognitive Intelligenz:</a:t>
            </a:r>
            <a:r>
              <a:rPr kumimoji="0" lang="de-DE"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panose="020B0604020202020204" pitchFamily="34" charset="0"/>
              </a:rPr>
              <a:t> Dieser Aspekt bezieht sich auf die Fähigkeit, logisches Denken, Problemlösungsfähigkeiten, analytisches Denken, Abstraktionsvermögen und andere intellektuelle Fähigkeiten zu nutzen.</a:t>
            </a:r>
          </a:p>
          <a:p>
            <a:pPr marL="342900" marR="0" lvl="0" indent="-342900" algn="l" defTabSz="914400" rtl="0" eaLnBrk="0" fontAlgn="base" latinLnBrk="0" hangingPunct="0">
              <a:lnSpc>
                <a:spcPct val="100000"/>
              </a:lnSpc>
              <a:spcBef>
                <a:spcPts val="300"/>
              </a:spcBef>
              <a:spcAft>
                <a:spcPct val="0"/>
              </a:spcAft>
              <a:buClrTx/>
              <a:buSzTx/>
              <a:buFont typeface="+mj-lt"/>
              <a:buAutoNum type="arabicPeriod"/>
              <a:tabLst/>
              <a:defRPr/>
            </a:pPr>
            <a:r>
              <a:rPr kumimoji="0" lang="de-DE"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panose="020B0604020202020204" pitchFamily="34" charset="0"/>
              </a:rPr>
              <a:t>Soziale Intelligenz:</a:t>
            </a:r>
            <a:r>
              <a:rPr kumimoji="0" lang="de-DE"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panose="020B0604020202020204" pitchFamily="34" charset="0"/>
              </a:rPr>
              <a:t> Dies bezieht sich auf die Fähigkeit, effektiv mit anderen Menschen zu interagieren, Empathie zu zeigen, zwischenmenschliche Beziehungen zu verstehen und zu verwalten.</a:t>
            </a:r>
          </a:p>
          <a:p>
            <a:pPr marL="342900" marR="0" lvl="0" indent="-342900" algn="l" defTabSz="914400" rtl="0" eaLnBrk="0" fontAlgn="base" latinLnBrk="0" hangingPunct="0">
              <a:lnSpc>
                <a:spcPct val="100000"/>
              </a:lnSpc>
              <a:spcBef>
                <a:spcPts val="300"/>
              </a:spcBef>
              <a:spcAft>
                <a:spcPct val="0"/>
              </a:spcAft>
              <a:buClrTx/>
              <a:buSzTx/>
              <a:buFont typeface="+mj-lt"/>
              <a:buAutoNum type="arabicPeriod"/>
              <a:tabLst/>
              <a:defRPr/>
            </a:pPr>
            <a:r>
              <a:rPr kumimoji="0" lang="de-DE"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panose="020B0604020202020204" pitchFamily="34" charset="0"/>
              </a:rPr>
              <a:t>Emotionale Intelligenz:</a:t>
            </a:r>
            <a:r>
              <a:rPr kumimoji="0" lang="de-DE"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panose="020B0604020202020204" pitchFamily="34" charset="0"/>
              </a:rPr>
              <a:t> Dies umfasst die Fähigkeit, die eigenen Emotionen zu erkennen, zu verstehen, zu kontrollieren und zu nutzen sowie die Emotionen anderer zu erkennen und in zwischenmenschlichen Beziehungen sinnvoll zu nutzen.</a:t>
            </a:r>
          </a:p>
          <a:p>
            <a:pPr marL="342900" marR="0" lvl="0" indent="-342900" algn="l" defTabSz="914400" rtl="0" eaLnBrk="0" fontAlgn="base" latinLnBrk="0" hangingPunct="0">
              <a:lnSpc>
                <a:spcPct val="100000"/>
              </a:lnSpc>
              <a:spcBef>
                <a:spcPts val="300"/>
              </a:spcBef>
              <a:spcAft>
                <a:spcPct val="0"/>
              </a:spcAft>
              <a:buClrTx/>
              <a:buSzTx/>
              <a:buFont typeface="+mj-lt"/>
              <a:buAutoNum type="arabicPeriod"/>
              <a:tabLst/>
              <a:defRPr/>
            </a:pPr>
            <a:r>
              <a:rPr kumimoji="0" lang="de-DE"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panose="020B0604020202020204" pitchFamily="34" charset="0"/>
              </a:rPr>
              <a:t>Kreative Intelligenz:</a:t>
            </a:r>
            <a:r>
              <a:rPr kumimoji="0" lang="de-DE"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panose="020B0604020202020204" pitchFamily="34" charset="0"/>
              </a:rPr>
              <a:t> Dies bezieht sich auf die Fähigkeit, neue Ideen zu generieren, originelle Lösungen zu finden, Kunst und Innovation zu schaffen.</a:t>
            </a:r>
          </a:p>
          <a:p>
            <a:pPr marL="342900" marR="0" lvl="0" indent="-342900" algn="l" defTabSz="914400" rtl="0" eaLnBrk="0" fontAlgn="base" latinLnBrk="0" hangingPunct="0">
              <a:lnSpc>
                <a:spcPct val="100000"/>
              </a:lnSpc>
              <a:spcBef>
                <a:spcPts val="300"/>
              </a:spcBef>
              <a:spcAft>
                <a:spcPct val="0"/>
              </a:spcAft>
              <a:buClrTx/>
              <a:buSzTx/>
              <a:buFont typeface="+mj-lt"/>
              <a:buAutoNum type="arabicPeriod"/>
              <a:tabLst/>
              <a:defRPr/>
            </a:pPr>
            <a:r>
              <a:rPr kumimoji="0" lang="de-DE"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panose="020B0604020202020204" pitchFamily="34" charset="0"/>
              </a:rPr>
              <a:t>Praktische Intelligenz:</a:t>
            </a:r>
            <a:r>
              <a:rPr kumimoji="0" lang="de-DE"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panose="020B0604020202020204" pitchFamily="34" charset="0"/>
              </a:rPr>
              <a:t> Dies bezieht sich auf die Fähigkeit, sich effektiv im Alltag zurechtzufinden, praktische Probleme zu lösen und in realen Situationen erfolgreich zu agieren.</a:t>
            </a:r>
          </a:p>
          <a:p>
            <a:endParaRPr lang="de-DE" dirty="0"/>
          </a:p>
        </p:txBody>
      </p:sp>
      <p:sp>
        <p:nvSpPr>
          <p:cNvPr id="4" name="Fußzeilenplatzhalter 3">
            <a:extLst>
              <a:ext uri="{FF2B5EF4-FFF2-40B4-BE49-F238E27FC236}">
                <a16:creationId xmlns:a16="http://schemas.microsoft.com/office/drawing/2014/main" id="{A6C4DCD1-BE0D-4809-9987-8E9EA9929770}"/>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2264255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5945D-4038-430D-B924-764A14AADDF0}"/>
              </a:ext>
            </a:extLst>
          </p:cNvPr>
          <p:cNvSpPr>
            <a:spLocks noGrp="1"/>
          </p:cNvSpPr>
          <p:nvPr>
            <p:ph type="title"/>
          </p:nvPr>
        </p:nvSpPr>
        <p:spPr/>
        <p:txBody>
          <a:bodyPr/>
          <a:lstStyle/>
          <a:p>
            <a:r>
              <a:rPr lang="de-DE" dirty="0" err="1"/>
              <a:t>ChatGPT</a:t>
            </a:r>
            <a:r>
              <a:rPr lang="de-DE" dirty="0"/>
              <a:t>, bist du intelligent?</a:t>
            </a:r>
          </a:p>
        </p:txBody>
      </p:sp>
      <p:sp>
        <p:nvSpPr>
          <p:cNvPr id="3" name="Inhaltsplatzhalter 2">
            <a:extLst>
              <a:ext uri="{FF2B5EF4-FFF2-40B4-BE49-F238E27FC236}">
                <a16:creationId xmlns:a16="http://schemas.microsoft.com/office/drawing/2014/main" id="{A4195415-57A3-474F-931B-2FAA5AB6F795}"/>
              </a:ext>
            </a:extLst>
          </p:cNvPr>
          <p:cNvSpPr>
            <a:spLocks noGrp="1"/>
          </p:cNvSpPr>
          <p:nvPr>
            <p:ph idx="1"/>
          </p:nvPr>
        </p:nvSpPr>
        <p:spPr>
          <a:xfrm>
            <a:off x="628650" y="1484785"/>
            <a:ext cx="8119814" cy="403244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b="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Ich bin ein Computerprogramm, das auf </a:t>
            </a:r>
            <a:r>
              <a:rPr kumimoji="0" lang="de-DE" b="0" i="0" u="none" strike="noStrike" kern="1200" cap="none" spc="0" normalizeH="0" baseline="0" noProof="0" dirty="0">
                <a:ln>
                  <a:noFill/>
                </a:ln>
                <a:solidFill>
                  <a:prstClr val="black"/>
                </a:solidFill>
                <a:effectLst/>
                <a:highlight>
                  <a:srgbClr val="FFFF00"/>
                </a:highlight>
                <a:uLnTx/>
                <a:uFillTx/>
              </a:rPr>
              <a:t>Algorithmen und vorherigem Training </a:t>
            </a:r>
            <a:r>
              <a:rPr kumimoji="0" lang="de-DE" b="0" i="0" u="none" strike="noStrike" kern="1200" cap="none" spc="0" normalizeH="0" baseline="0" noProof="0" dirty="0">
                <a:ln>
                  <a:noFill/>
                </a:ln>
                <a:solidFill>
                  <a:prstClr val="black"/>
                </a:solidFill>
                <a:effectLst/>
                <a:uLnTx/>
                <a:uFillTx/>
              </a:rPr>
              <a:t>basiert.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Ich besitze keine Intelligenz im menschlichen Sinne.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Meine Fähigkeiten bestehen darin, auf eine breite Palette von Texten zuzugreifen und auf Anfragen in natürlicher Sprache zu antworten, basierend auf dem, was ich gelernt habe.</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Meine "Intelligenz" beruht auf Mustern und Informationen, die in den Daten vorhanden sind, auf denen ich trainiert wurde.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Es ist wichtig zu verstehen, dass dies eine simulierte oder symbolische Form von Intelligenz ist und nicht mit menschlicher Intelligenz vergleichbar ist.</a:t>
            </a:r>
          </a:p>
          <a:p>
            <a:endParaRPr lang="de-DE" dirty="0"/>
          </a:p>
        </p:txBody>
      </p:sp>
      <p:sp>
        <p:nvSpPr>
          <p:cNvPr id="4" name="Fußzeilenplatzhalter 3">
            <a:extLst>
              <a:ext uri="{FF2B5EF4-FFF2-40B4-BE49-F238E27FC236}">
                <a16:creationId xmlns:a16="http://schemas.microsoft.com/office/drawing/2014/main" id="{266BB84A-F0B2-4D89-81EA-B2F8728931DC}"/>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2046671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97E8D6-F4AF-497E-9B24-AA95E7199929}"/>
              </a:ext>
            </a:extLst>
          </p:cNvPr>
          <p:cNvSpPr>
            <a:spLocks noGrp="1"/>
          </p:cNvSpPr>
          <p:nvPr>
            <p:ph type="title"/>
          </p:nvPr>
        </p:nvSpPr>
        <p:spPr/>
        <p:txBody>
          <a:bodyPr/>
          <a:lstStyle/>
          <a:p>
            <a:r>
              <a:rPr lang="de-DE" dirty="0"/>
              <a:t>KI Anwendungsgebiete</a:t>
            </a:r>
          </a:p>
        </p:txBody>
      </p:sp>
      <p:sp>
        <p:nvSpPr>
          <p:cNvPr id="3" name="Inhaltsplatzhalter 2">
            <a:extLst>
              <a:ext uri="{FF2B5EF4-FFF2-40B4-BE49-F238E27FC236}">
                <a16:creationId xmlns:a16="http://schemas.microsoft.com/office/drawing/2014/main" id="{2FD327BA-E01C-4037-9964-4FAB2B92DA69}"/>
              </a:ext>
            </a:extLst>
          </p:cNvPr>
          <p:cNvSpPr>
            <a:spLocks noGrp="1"/>
          </p:cNvSpPr>
          <p:nvPr>
            <p:ph idx="1"/>
          </p:nvPr>
        </p:nvSpPr>
        <p:spPr>
          <a:xfrm>
            <a:off x="628650" y="1484785"/>
            <a:ext cx="8119814" cy="4104456"/>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b="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Personalauswahl</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Beantwortung von Kundenanfragen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Verwaltung von Vermögen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Lagerverwaltung</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Vorbereitung von Gerichtsfällen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Entwicklung neuer Medikamente</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Entwicklung und Umsetzung selbstfahrender Autos</a:t>
            </a:r>
          </a:p>
          <a:p>
            <a:endParaRPr lang="de-DE" dirty="0"/>
          </a:p>
        </p:txBody>
      </p:sp>
      <p:sp>
        <p:nvSpPr>
          <p:cNvPr id="4" name="Fußzeilenplatzhalter 3">
            <a:extLst>
              <a:ext uri="{FF2B5EF4-FFF2-40B4-BE49-F238E27FC236}">
                <a16:creationId xmlns:a16="http://schemas.microsoft.com/office/drawing/2014/main" id="{4CD93033-AED3-4173-B287-988B85403B13}"/>
              </a:ext>
            </a:extLst>
          </p:cNvPr>
          <p:cNvSpPr>
            <a:spLocks noGrp="1"/>
          </p:cNvSpPr>
          <p:nvPr>
            <p:ph type="ftr" sz="quarter" idx="10"/>
          </p:nvPr>
        </p:nvSpPr>
        <p:spPr/>
        <p:txBody>
          <a:bodyPr/>
          <a:lstStyle/>
          <a:p>
            <a:pPr algn="r">
              <a:defRPr/>
            </a:pPr>
            <a:r>
              <a:rPr lang="de-DE" dirty="0"/>
              <a:t>UB Frankfurt - Abt. Lernorte und Wissenschaftsunterstützung (LWU) - DH  </a:t>
            </a:r>
          </a:p>
        </p:txBody>
      </p:sp>
    </p:spTree>
    <p:extLst>
      <p:ext uri="{BB962C8B-B14F-4D97-AF65-F5344CB8AC3E}">
        <p14:creationId xmlns:p14="http://schemas.microsoft.com/office/powerpoint/2010/main" val="1778734231"/>
      </p:ext>
    </p:extLst>
  </p:cSld>
  <p:clrMapOvr>
    <a:masterClrMapping/>
  </p:clrMapOvr>
</p:sld>
</file>

<file path=ppt/theme/theme1.xml><?xml version="1.0" encoding="utf-8"?>
<a:theme xmlns:a="http://schemas.openxmlformats.org/drawingml/2006/main" name="GU Design ohne Fußleist">
  <a:themeElements>
    <a:clrScheme name="GU Design">
      <a:dk1>
        <a:srgbClr val="004F8F"/>
      </a:dk1>
      <a:lt1>
        <a:srgbClr val="FFFFFF"/>
      </a:lt1>
      <a:dk2>
        <a:srgbClr val="4D4B46"/>
      </a:dk2>
      <a:lt2>
        <a:srgbClr val="F8F6F5"/>
      </a:lt2>
      <a:accent1>
        <a:srgbClr val="004F8F"/>
      </a:accent1>
      <a:accent2>
        <a:srgbClr val="E4E3DD"/>
      </a:accent2>
      <a:accent3>
        <a:srgbClr val="A5AB52"/>
      </a:accent3>
      <a:accent4>
        <a:srgbClr val="4D4B46"/>
      </a:accent4>
      <a:accent5>
        <a:srgbClr val="B3062C"/>
      </a:accent5>
      <a:accent6>
        <a:srgbClr val="C96215"/>
      </a:accent6>
      <a:hlink>
        <a:srgbClr val="48A9DA"/>
      </a:hlink>
      <a:folHlink>
        <a:srgbClr val="004F8F"/>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de-DE" altLang="de-DE" sz="1400" b="0" i="0" u="none" strike="noStrike" cap="none" normalizeH="0" baseline="0"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defPPr>
      </a:lstStyle>
    </a:spDef>
    <a:lnDef>
      <a:spPr bwMode="auto">
        <a:xfrm>
          <a:off x="0" y="0"/>
          <a:ext cx="1" cy="1"/>
        </a:xfrm>
        <a:custGeom>
          <a:avLst/>
          <a:gdLst/>
          <a:ahLst/>
          <a:cxnLst/>
          <a:rect l="0" t="0" r="0" b="0"/>
          <a:pathLst/>
        </a:custGeom>
        <a:solidFill>
          <a:srgbClr val="FFFFFF"/>
        </a:solidFill>
        <a:ln w="254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de-DE" altLang="de-DE" sz="1400" b="0" i="0" u="none" strike="noStrike" cap="none" normalizeH="0" baseline="0"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defPPr>
      </a:lstStyle>
    </a:lnDef>
    <a:txDef>
      <a:spPr>
        <a:noFill/>
      </a:spPr>
      <a:bodyPr wrap="square" rtlCol="0">
        <a:spAutoFit/>
      </a:bodyPr>
      <a:lstStyle>
        <a:defPPr>
          <a:defRPr sz="1800" dirty="0" smtClean="0">
            <a:solidFill>
              <a:srgbClr val="000000"/>
            </a:solidFill>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A7A7A7"/>
      </a:dk2>
      <a:lt2>
        <a:srgbClr val="535353"/>
      </a:lt2>
      <a:accent1>
        <a:srgbClr val="004F8F"/>
      </a:accent1>
      <a:accent2>
        <a:srgbClr val="E4E3DD"/>
      </a:accent2>
      <a:accent3>
        <a:srgbClr val="FFFFFF"/>
      </a:accent3>
      <a:accent4>
        <a:srgbClr val="000000"/>
      </a:accent4>
      <a:accent5>
        <a:srgbClr val="AAB2C6"/>
      </a:accent5>
      <a:accent6>
        <a:srgbClr val="CFCEC8"/>
      </a:accent6>
      <a:hlink>
        <a:srgbClr val="0000FF"/>
      </a:hlink>
      <a:folHlink>
        <a:srgbClr val="FF00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3978</Words>
  <Application>Microsoft Office PowerPoint</Application>
  <PresentationFormat>Bildschirmpräsentation (4:3)</PresentationFormat>
  <Paragraphs>522</Paragraphs>
  <Slides>50</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50</vt:i4>
      </vt:variant>
    </vt:vector>
  </HeadingPairs>
  <TitlesOfParts>
    <vt:vector size="58" baseType="lpstr">
      <vt:lpstr>Arial</vt:lpstr>
      <vt:lpstr>Arial Narrow</vt:lpstr>
      <vt:lpstr>Avenir Roman</vt:lpstr>
      <vt:lpstr>Calibri</vt:lpstr>
      <vt:lpstr>Georgia</vt:lpstr>
      <vt:lpstr>Symbol</vt:lpstr>
      <vt:lpstr>Wingdings</vt:lpstr>
      <vt:lpstr>GU Design ohne Fußleist</vt:lpstr>
      <vt:lpstr>Einstieg in die KI gestützte Literaturrecherche  </vt:lpstr>
      <vt:lpstr>PowerPoint-Präsentation</vt:lpstr>
      <vt:lpstr>Überblick</vt:lpstr>
      <vt:lpstr>Was ist unter KI zu verstehen?</vt:lpstr>
      <vt:lpstr>Woher stammt der Begriff „Künstliche Intelligenz“</vt:lpstr>
      <vt:lpstr>Definition des Begriffs Intelligenz (ChatGPT)</vt:lpstr>
      <vt:lpstr>Arten von Intelligenz</vt:lpstr>
      <vt:lpstr>ChatGPT, bist du intelligent?</vt:lpstr>
      <vt:lpstr>KI Anwendungsgebiete</vt:lpstr>
      <vt:lpstr>Der Begriff KI</vt:lpstr>
      <vt:lpstr>Diskriminative KI</vt:lpstr>
      <vt:lpstr>Generative KI</vt:lpstr>
      <vt:lpstr>Was ist ein Algorithmus?</vt:lpstr>
      <vt:lpstr>Künstliche neuronale Netze</vt:lpstr>
      <vt:lpstr>PowerPoint-Präsentation</vt:lpstr>
      <vt:lpstr>Deep Learning</vt:lpstr>
      <vt:lpstr>Large Language Models</vt:lpstr>
      <vt:lpstr>Large Language Models</vt:lpstr>
      <vt:lpstr>Funktionsweise</vt:lpstr>
      <vt:lpstr>PowerPoint-Präsentation</vt:lpstr>
      <vt:lpstr>Aufmerksamkeitsmechanismus</vt:lpstr>
      <vt:lpstr>Beispiel</vt:lpstr>
      <vt:lpstr>Halluzinieren</vt:lpstr>
      <vt:lpstr>Datenschutz</vt:lpstr>
      <vt:lpstr>KI im wissenschaftlichen Forschungsprozess</vt:lpstr>
      <vt:lpstr>KI im wissenschaftlichen Forschungsprozess</vt:lpstr>
      <vt:lpstr>   Themenfindung / Eingrenzung: Welche Tools können hilfreich sein?</vt:lpstr>
      <vt:lpstr>Recherche: KI-Tools und ihre Möglichkeiten im Überblick</vt:lpstr>
      <vt:lpstr>Datenverarbeitung / Visualisierung der Ergebnisse: welche Tools können hier hilfreich sein?</vt:lpstr>
      <vt:lpstr>Textarbeiten: wie kann KI den Schreibprozess unterstützen?</vt:lpstr>
      <vt:lpstr>Angebote vom Schreibzentrum „Schreiben mit KI“</vt:lpstr>
      <vt:lpstr>Feedback / Korrektur: welche Möglichkeiten bietet KI hier?</vt:lpstr>
      <vt:lpstr>Weiterführende Links</vt:lpstr>
      <vt:lpstr>Darf ich KI benutzen?</vt:lpstr>
      <vt:lpstr>Suchstrategien mit ChatGPT entwickeln</vt:lpstr>
      <vt:lpstr>Textgenerierende KI-Tools</vt:lpstr>
      <vt:lpstr>Datenbasis</vt:lpstr>
      <vt:lpstr>Datenbasis Research-Assistant-Tools</vt:lpstr>
      <vt:lpstr>Direkte und indirekte Nutzung von KI-Tools</vt:lpstr>
      <vt:lpstr>Was ist ein guter Prompt?</vt:lpstr>
      <vt:lpstr>Erstellung einer Suchmatrix mit Hilfe von ChatGPT</vt:lpstr>
      <vt:lpstr>Erstellung einer Suchmatrix mit Hilfe von ChatGPT</vt:lpstr>
      <vt:lpstr>ChatGPT als Hilfe zur Blockbildung </vt:lpstr>
      <vt:lpstr>Schritt-für-Schritt-Anleitung zur Blockbildung 1 – 5 (Antwort von ChatGPT)</vt:lpstr>
      <vt:lpstr>Anwendung der Schritte auf das eigene Recherchethema</vt:lpstr>
      <vt:lpstr>Schritt-für-Schritt-Anleitung zur Blockbildung 6 – 10 (Antwort von ChatGPT)</vt:lpstr>
      <vt:lpstr>Einstieg in die KI gestützte Literaturrecherche Teil 2   </vt:lpstr>
      <vt:lpstr>Vorstellung von KI-Tools</vt:lpstr>
      <vt:lpstr>Kontakt</vt:lpstr>
      <vt:lpstr>Vorstellung von KI-Tools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Goethe-Universität</dc:creator>
  <cp:lastModifiedBy>Lenger, Christine</cp:lastModifiedBy>
  <cp:revision>176</cp:revision>
  <dcterms:modified xsi:type="dcterms:W3CDTF">2024-11-28T07:42:41Z</dcterms:modified>
</cp:coreProperties>
</file>