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2" r:id="rId4"/>
    <p:sldId id="261" r:id="rId5"/>
    <p:sldId id="257" r:id="rId6"/>
    <p:sldId id="265" r:id="rId7"/>
    <p:sldId id="259" r:id="rId8"/>
    <p:sldId id="258" r:id="rId9"/>
    <p:sldId id="267" r:id="rId10"/>
    <p:sldId id="266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0000"/>
    <a:srgbClr val="FFC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60" y="5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BEA0-4DAB-4EE8-9C55-FF21AD4FEF8B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486-5E4B-43B8-8339-46C92FE002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0535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BEA0-4DAB-4EE8-9C55-FF21AD4FEF8B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486-5E4B-43B8-8339-46C92FE002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2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BEA0-4DAB-4EE8-9C55-FF21AD4FEF8B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486-5E4B-43B8-8339-46C92FE002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773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BEA0-4DAB-4EE8-9C55-FF21AD4FEF8B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486-5E4B-43B8-8339-46C92FE002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3603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BEA0-4DAB-4EE8-9C55-FF21AD4FEF8B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486-5E4B-43B8-8339-46C92FE002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348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BEA0-4DAB-4EE8-9C55-FF21AD4FEF8B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486-5E4B-43B8-8339-46C92FE002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929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BEA0-4DAB-4EE8-9C55-FF21AD4FEF8B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486-5E4B-43B8-8339-46C92FE002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9068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BEA0-4DAB-4EE8-9C55-FF21AD4FEF8B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486-5E4B-43B8-8339-46C92FE002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713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BEA0-4DAB-4EE8-9C55-FF21AD4FEF8B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486-5E4B-43B8-8339-46C92FE002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4264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BEA0-4DAB-4EE8-9C55-FF21AD4FEF8B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486-5E4B-43B8-8339-46C92FE002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8219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BEA0-4DAB-4EE8-9C55-FF21AD4FEF8B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486-5E4B-43B8-8339-46C92FE002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019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FBEA0-4DAB-4EE8-9C55-FF21AD4FEF8B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CE486-5E4B-43B8-8339-46C92FE002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46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d7_BAaeEU1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4E98B87-CE75-4DD7-B720-271E0281F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401"/>
            <a:ext cx="12192000" cy="91827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E29DF28-9392-468E-BA83-62F7FE27D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3267" y="2235200"/>
            <a:ext cx="9144000" cy="1655762"/>
          </a:xfrm>
        </p:spPr>
        <p:txBody>
          <a:bodyPr>
            <a:normAutofit fontScale="90000"/>
          </a:bodyPr>
          <a:lstStyle/>
          <a:p>
            <a:r>
              <a:rPr lang="de-DE" b="1" dirty="0">
                <a:latin typeface="Bembo" panose="02020502050201020203" pitchFamily="18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Antike Götterdarstellungen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43ACEF0-F104-4B63-B37E-CD4C9C509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3267" y="3890962"/>
            <a:ext cx="9144000" cy="1121305"/>
          </a:xfrm>
        </p:spPr>
        <p:txBody>
          <a:bodyPr>
            <a:normAutofit/>
          </a:bodyPr>
          <a:lstStyle/>
          <a:p>
            <a:r>
              <a:rPr lang="de-DE" sz="4400" b="1" dirty="0">
                <a:latin typeface="Bembo" panose="02020502050201020203" pitchFamily="18" charset="0"/>
              </a:rPr>
              <a:t>-Aphrodite-</a:t>
            </a:r>
          </a:p>
        </p:txBody>
      </p:sp>
    </p:spTree>
    <p:extLst>
      <p:ext uri="{BB962C8B-B14F-4D97-AF65-F5344CB8AC3E}">
        <p14:creationId xmlns:p14="http://schemas.microsoft.com/office/powerpoint/2010/main" val="2944441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rgbClr val="C00000"/>
            </a:gs>
            <a:gs pos="100000">
              <a:srgbClr val="860000"/>
            </a:gs>
            <a:gs pos="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E4BA30B2-C390-4558-83A6-E68C6EDB425A}"/>
              </a:ext>
            </a:extLst>
          </p:cNvPr>
          <p:cNvSpPr txBox="1"/>
          <p:nvPr/>
        </p:nvSpPr>
        <p:spPr>
          <a:xfrm>
            <a:off x="2080803" y="5357727"/>
            <a:ext cx="80303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Bembo" panose="02020502050201020203" pitchFamily="18" charset="0"/>
              </a:rPr>
              <a:t>Die Göttin Venus im Film „Asterix erobert Rom“ (1976)</a:t>
            </a:r>
          </a:p>
          <a:p>
            <a:pPr algn="ctr"/>
            <a:endParaRPr lang="de-DE" dirty="0">
              <a:solidFill>
                <a:schemeClr val="bg1"/>
              </a:solidFill>
              <a:latin typeface="Bembo" panose="02020502050201020203" pitchFamily="18" charset="0"/>
            </a:endParaRPr>
          </a:p>
          <a:p>
            <a:pPr algn="ctr"/>
            <a:r>
              <a:rPr lang="de-DE" dirty="0">
                <a:solidFill>
                  <a:schemeClr val="bg1"/>
                </a:solidFill>
                <a:latin typeface="Bembo" panose="020205020502010202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https://www.youtube.com/watch?v=d7_BAaeEU10</a:t>
            </a:r>
            <a:endParaRPr lang="de-DE" dirty="0">
              <a:solidFill>
                <a:schemeClr val="bg1"/>
              </a:solidFill>
              <a:latin typeface="Bembo" panose="02020502050201020203" pitchFamily="18" charset="0"/>
            </a:endParaRPr>
          </a:p>
          <a:p>
            <a:pPr algn="ctr"/>
            <a:r>
              <a:rPr lang="de-DE" dirty="0">
                <a:solidFill>
                  <a:schemeClr val="bg1"/>
                </a:solidFill>
                <a:latin typeface="Bembo" panose="02020502050201020203" pitchFamily="18" charset="0"/>
              </a:rPr>
              <a:t>(1:00:12 – 1:02:00)</a:t>
            </a:r>
          </a:p>
        </p:txBody>
      </p:sp>
      <p:pic>
        <p:nvPicPr>
          <p:cNvPr id="3074" name="Picture 2" descr="Venus | The Asterix Project | Fandom">
            <a:extLst>
              <a:ext uri="{FF2B5EF4-FFF2-40B4-BE49-F238E27FC236}">
                <a16:creationId xmlns:a16="http://schemas.microsoft.com/office/drawing/2014/main" id="{D42EE66C-3E74-4624-8CD9-7F02EF7A0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808" y="2044178"/>
            <a:ext cx="4506383" cy="253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938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rgbClr val="C00000"/>
            </a:gs>
            <a:gs pos="100000">
              <a:srgbClr val="860000"/>
            </a:gs>
            <a:gs pos="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E4BA30B2-C390-4558-83A6-E68C6EDB425A}"/>
              </a:ext>
            </a:extLst>
          </p:cNvPr>
          <p:cNvSpPr txBox="1"/>
          <p:nvPr/>
        </p:nvSpPr>
        <p:spPr>
          <a:xfrm>
            <a:off x="6547628" y="6121805"/>
            <a:ext cx="47602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Bembo" panose="02020502050201020203" pitchFamily="18" charset="0"/>
              </a:rPr>
              <a:t>Lindsay Rapp, Venus (2020)</a:t>
            </a:r>
          </a:p>
          <a:p>
            <a:pPr algn="ctr"/>
            <a:r>
              <a:rPr lang="de-DE" sz="1200" dirty="0" err="1">
                <a:solidFill>
                  <a:schemeClr val="bg1"/>
                </a:solidFill>
                <a:latin typeface="Bembo" panose="02020502050201020203" pitchFamily="18" charset="0"/>
              </a:rPr>
              <a:t>Youtube.com</a:t>
            </a:r>
            <a:endParaRPr lang="de-DE" sz="1200" dirty="0">
              <a:solidFill>
                <a:schemeClr val="bg1"/>
              </a:solidFill>
              <a:latin typeface="Bembo" panose="02020502050201020203" pitchFamily="18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ABF3438-7171-4DE5-92A1-342ED9DF3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197" y="366863"/>
            <a:ext cx="3987803" cy="551081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F0EA50A-09CA-4019-A8AB-EAA812B1D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384" y="366863"/>
            <a:ext cx="4622312" cy="551081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499E233-C5E5-459A-B976-4DD10FE7B714}"/>
              </a:ext>
            </a:extLst>
          </p:cNvPr>
          <p:cNvSpPr txBox="1"/>
          <p:nvPr/>
        </p:nvSpPr>
        <p:spPr>
          <a:xfrm>
            <a:off x="1110409" y="6121805"/>
            <a:ext cx="47602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Bembo" panose="02020502050201020203" pitchFamily="18" charset="0"/>
              </a:rPr>
              <a:t>Andrea Dechant „</a:t>
            </a:r>
            <a:r>
              <a:rPr lang="de-DE" dirty="0" err="1">
                <a:solidFill>
                  <a:schemeClr val="bg1"/>
                </a:solidFill>
                <a:latin typeface="Bembo" panose="02020502050201020203" pitchFamily="18" charset="0"/>
              </a:rPr>
              <a:t>artedea</a:t>
            </a:r>
            <a:r>
              <a:rPr lang="de-DE" dirty="0">
                <a:solidFill>
                  <a:schemeClr val="bg1"/>
                </a:solidFill>
                <a:latin typeface="Bembo" panose="02020502050201020203" pitchFamily="18" charset="0"/>
              </a:rPr>
              <a:t>“, Aphrodite (2014)</a:t>
            </a:r>
          </a:p>
          <a:p>
            <a:pPr algn="ctr"/>
            <a:r>
              <a:rPr lang="de-DE" sz="1200" dirty="0" err="1">
                <a:solidFill>
                  <a:schemeClr val="bg1"/>
                </a:solidFill>
                <a:latin typeface="Bembo" panose="02020502050201020203" pitchFamily="18" charset="0"/>
              </a:rPr>
              <a:t>artedea.net</a:t>
            </a:r>
            <a:endParaRPr lang="de-DE" sz="1200" dirty="0">
              <a:solidFill>
                <a:schemeClr val="bg1"/>
              </a:solidFill>
              <a:latin typeface="Bembo" panose="02020502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875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rgbClr val="C00000"/>
            </a:gs>
            <a:gs pos="100000">
              <a:srgbClr val="860000"/>
            </a:gs>
            <a:gs pos="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5BB839DF-133F-41C0-A00A-043D9AC99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26320"/>
            <a:ext cx="10515600" cy="7316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1800" dirty="0">
                <a:solidFill>
                  <a:schemeClr val="bg1"/>
                </a:solidFill>
                <a:latin typeface="Bembo" panose="02020502050201020203" pitchFamily="18" charset="0"/>
              </a:rPr>
              <a:t>Aphrodite </a:t>
            </a:r>
            <a:r>
              <a:rPr lang="de-DE" sz="1800" dirty="0" err="1">
                <a:solidFill>
                  <a:schemeClr val="bg1"/>
                </a:solidFill>
                <a:latin typeface="Bembo" panose="02020502050201020203" pitchFamily="18" charset="0"/>
              </a:rPr>
              <a:t>Anadyomene</a:t>
            </a:r>
            <a:r>
              <a:rPr lang="de-DE" sz="1800" dirty="0">
                <a:solidFill>
                  <a:schemeClr val="bg1"/>
                </a:solidFill>
                <a:latin typeface="Bembo" panose="02020502050201020203" pitchFamily="18" charset="0"/>
              </a:rPr>
              <a:t> auf dem </a:t>
            </a:r>
            <a:r>
              <a:rPr lang="de-DE" sz="1800" dirty="0" err="1">
                <a:solidFill>
                  <a:schemeClr val="bg1"/>
                </a:solidFill>
                <a:latin typeface="Bembo" panose="02020502050201020203" pitchFamily="18" charset="0"/>
              </a:rPr>
              <a:t>Ludovisischen</a:t>
            </a:r>
            <a:r>
              <a:rPr lang="de-DE" sz="1800" dirty="0">
                <a:solidFill>
                  <a:schemeClr val="bg1"/>
                </a:solidFill>
                <a:latin typeface="Bembo" panose="02020502050201020203" pitchFamily="18" charset="0"/>
              </a:rPr>
              <a:t> Thron, vermutlich um 460 v. Chr.</a:t>
            </a:r>
          </a:p>
          <a:p>
            <a:pPr marL="0" indent="0" algn="ctr">
              <a:buNone/>
            </a:pPr>
            <a:r>
              <a:rPr lang="de-DE" sz="1200" dirty="0" err="1">
                <a:solidFill>
                  <a:schemeClr val="bg1"/>
                </a:solidFill>
                <a:latin typeface="Bembo" panose="02020502050201020203" pitchFamily="18" charset="0"/>
              </a:rPr>
              <a:t>Museo</a:t>
            </a:r>
            <a:r>
              <a:rPr lang="de-DE" sz="1200" dirty="0">
                <a:solidFill>
                  <a:schemeClr val="bg1"/>
                </a:solidFill>
                <a:latin typeface="Bembo" panose="02020502050201020203" pitchFamily="18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Bembo" panose="02020502050201020203" pitchFamily="18" charset="0"/>
              </a:rPr>
              <a:t>Nazionale</a:t>
            </a:r>
            <a:r>
              <a:rPr lang="de-DE" sz="1200" dirty="0">
                <a:solidFill>
                  <a:schemeClr val="bg1"/>
                </a:solidFill>
                <a:latin typeface="Bembo" panose="02020502050201020203" pitchFamily="18" charset="0"/>
              </a:rPr>
              <a:t>, Rom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36B1EE6-DCE9-434E-A47A-302BD2D61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405" y="335850"/>
            <a:ext cx="8759190" cy="559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14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rgbClr val="C00000"/>
            </a:gs>
            <a:gs pos="100000">
              <a:srgbClr val="860000"/>
            </a:gs>
            <a:gs pos="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5BB839DF-133F-41C0-A00A-043D9AC99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26321"/>
            <a:ext cx="10515600" cy="50768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de-DE" sz="1800" dirty="0">
                <a:solidFill>
                  <a:schemeClr val="bg1"/>
                </a:solidFill>
                <a:latin typeface="Bembo" panose="02020502050201020203" pitchFamily="18" charset="0"/>
              </a:rPr>
              <a:t>Die Geburt der Aphrodite auf einer attisch-</a:t>
            </a:r>
            <a:r>
              <a:rPr lang="de-DE" sz="1800" dirty="0" err="1">
                <a:solidFill>
                  <a:schemeClr val="bg1"/>
                </a:solidFill>
                <a:latin typeface="Bembo" panose="02020502050201020203" pitchFamily="18" charset="0"/>
              </a:rPr>
              <a:t>rotfigurigen</a:t>
            </a:r>
            <a:r>
              <a:rPr lang="de-DE" sz="1800" dirty="0">
                <a:solidFill>
                  <a:schemeClr val="bg1"/>
                </a:solidFill>
                <a:latin typeface="Bembo" panose="02020502050201020203" pitchFamily="18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Bembo" panose="02020502050201020203" pitchFamily="18" charset="0"/>
              </a:rPr>
              <a:t>Pelike</a:t>
            </a:r>
            <a:r>
              <a:rPr lang="de-DE" sz="1800" dirty="0">
                <a:solidFill>
                  <a:schemeClr val="bg1"/>
                </a:solidFill>
                <a:latin typeface="Bembo" panose="02020502050201020203" pitchFamily="18" charset="0"/>
              </a:rPr>
              <a:t>, um 450 v. Chr.</a:t>
            </a:r>
          </a:p>
          <a:p>
            <a:pPr marL="0" indent="0" algn="ctr">
              <a:buNone/>
            </a:pPr>
            <a:r>
              <a:rPr lang="de-DE" sz="1200" dirty="0">
                <a:solidFill>
                  <a:schemeClr val="bg1"/>
                </a:solidFill>
                <a:latin typeface="Bembo" panose="02020502050201020203" pitchFamily="18" charset="0"/>
              </a:rPr>
              <a:t>Archäologisches </a:t>
            </a:r>
            <a:r>
              <a:rPr lang="de-DE" sz="1200" dirty="0" err="1">
                <a:solidFill>
                  <a:schemeClr val="bg1"/>
                </a:solidFill>
                <a:latin typeface="Bembo" panose="02020502050201020203" pitchFamily="18" charset="0"/>
              </a:rPr>
              <a:t>Museuim</a:t>
            </a:r>
            <a:r>
              <a:rPr lang="de-DE" sz="1200" dirty="0">
                <a:solidFill>
                  <a:schemeClr val="bg1"/>
                </a:solidFill>
                <a:latin typeface="Bembo" panose="02020502050201020203" pitchFamily="18" charset="0"/>
              </a:rPr>
              <a:t>, Rhodos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5FEC84E-AEFC-4971-AF8D-4C803C788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89" t="6074" r="1" b="10669"/>
          <a:stretch/>
        </p:blipFill>
        <p:spPr>
          <a:xfrm>
            <a:off x="3480016" y="223997"/>
            <a:ext cx="5231968" cy="570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36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rgbClr val="C00000"/>
            </a:gs>
            <a:gs pos="100000">
              <a:srgbClr val="860000"/>
            </a:gs>
            <a:gs pos="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5BB839DF-133F-41C0-A00A-043D9AC99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26320"/>
            <a:ext cx="10515600" cy="7316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1800" dirty="0">
                <a:solidFill>
                  <a:schemeClr val="bg1"/>
                </a:solidFill>
                <a:latin typeface="Bembo" panose="02020502050201020203" pitchFamily="18" charset="0"/>
              </a:rPr>
              <a:t>Die Aphrodite von Melos, um 120 v. Chr.</a:t>
            </a:r>
          </a:p>
          <a:p>
            <a:pPr marL="0" indent="0" algn="ctr">
              <a:buNone/>
            </a:pPr>
            <a:r>
              <a:rPr lang="de-DE" sz="1800" dirty="0">
                <a:solidFill>
                  <a:schemeClr val="bg1"/>
                </a:solidFill>
                <a:latin typeface="Bembo" panose="02020502050201020203" pitchFamily="18" charset="0"/>
              </a:rPr>
              <a:t>Musée du Louvre, Paris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A4FCAE-A43F-4218-9951-8687420AA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1" t="3790" r="2790" b="2981"/>
          <a:stretch/>
        </p:blipFill>
        <p:spPr bwMode="auto">
          <a:xfrm>
            <a:off x="4676140" y="223997"/>
            <a:ext cx="2839720" cy="585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707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rgbClr val="C00000"/>
            </a:gs>
            <a:gs pos="100000">
              <a:srgbClr val="860000"/>
            </a:gs>
            <a:gs pos="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5BB839DF-133F-41C0-A00A-043D9AC99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26321"/>
            <a:ext cx="10515600" cy="50768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de-DE" sz="1800" dirty="0">
                <a:solidFill>
                  <a:schemeClr val="bg1"/>
                </a:solidFill>
                <a:latin typeface="Bembo" panose="02020502050201020203" pitchFamily="18" charset="0"/>
              </a:rPr>
              <a:t>Fresko aus Pompeij der Aphrodite als </a:t>
            </a:r>
            <a:r>
              <a:rPr lang="de-DE" sz="1800" dirty="0" err="1">
                <a:solidFill>
                  <a:schemeClr val="bg1"/>
                </a:solidFill>
                <a:latin typeface="Bembo" panose="02020502050201020203" pitchFamily="18" charset="0"/>
              </a:rPr>
              <a:t>Anadyomene</a:t>
            </a:r>
            <a:r>
              <a:rPr lang="de-DE" sz="1800" dirty="0">
                <a:solidFill>
                  <a:schemeClr val="bg1"/>
                </a:solidFill>
                <a:latin typeface="Bembo" panose="02020502050201020203" pitchFamily="18" charset="0"/>
              </a:rPr>
              <a:t> (vor 79 v.Chr.)</a:t>
            </a:r>
          </a:p>
          <a:p>
            <a:pPr marL="0" indent="0" algn="ctr">
              <a:buNone/>
            </a:pPr>
            <a:r>
              <a:rPr lang="de-DE" sz="1200" dirty="0">
                <a:solidFill>
                  <a:schemeClr val="bg1"/>
                </a:solidFill>
                <a:latin typeface="Bembo" panose="02020502050201020203" pitchFamily="18" charset="0"/>
              </a:rPr>
              <a:t>Archäologisches Museum Neapel (?)</a:t>
            </a:r>
          </a:p>
          <a:p>
            <a:pPr marL="0" indent="0" algn="ctr">
              <a:buNone/>
            </a:pPr>
            <a:endParaRPr lang="de-DE" sz="1200" dirty="0">
              <a:solidFill>
                <a:schemeClr val="bg1"/>
              </a:solidFill>
              <a:latin typeface="Bembo" panose="02020502050201020203" pitchFamily="18" charset="0"/>
            </a:endParaRPr>
          </a:p>
          <a:p>
            <a:pPr marL="0" indent="0" algn="ctr">
              <a:buNone/>
            </a:pPr>
            <a:endParaRPr lang="de-DE" sz="1200" dirty="0">
              <a:solidFill>
                <a:schemeClr val="bg1"/>
              </a:solidFill>
              <a:latin typeface="Bembo" panose="02020502050201020203" pitchFamily="18" charset="0"/>
            </a:endParaRPr>
          </a:p>
          <a:p>
            <a:pPr marL="0" indent="0" algn="ctr">
              <a:buNone/>
            </a:pPr>
            <a:endParaRPr lang="de-DE" sz="1200" dirty="0">
              <a:solidFill>
                <a:schemeClr val="bg1"/>
              </a:solidFill>
              <a:latin typeface="Bembo" panose="02020502050201020203" pitchFamily="18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C99DDB08-F548-43AE-BCBC-2777874AA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51" y="995680"/>
            <a:ext cx="10047498" cy="443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431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rgbClr val="C00000"/>
            </a:gs>
            <a:gs pos="100000">
              <a:srgbClr val="860000"/>
            </a:gs>
            <a:gs pos="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290953F-2149-43B4-A5D9-3ECB424FCFA6}"/>
              </a:ext>
            </a:extLst>
          </p:cNvPr>
          <p:cNvSpPr txBox="1"/>
          <p:nvPr/>
        </p:nvSpPr>
        <p:spPr>
          <a:xfrm>
            <a:off x="2170973" y="5850018"/>
            <a:ext cx="803039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chemeClr val="bg1"/>
                </a:solidFill>
                <a:latin typeface="Bembo" panose="02020502050201020203" pitchFamily="18" charset="0"/>
              </a:rPr>
              <a:t>Sandro Botticelli , </a:t>
            </a:r>
            <a:r>
              <a:rPr lang="de-DE" dirty="0">
                <a:solidFill>
                  <a:schemeClr val="bg1"/>
                </a:solidFill>
                <a:latin typeface="Bembo" panose="02020502050201020203" pitchFamily="18" charset="0"/>
              </a:rPr>
              <a:t>Venus und Mars (1483)</a:t>
            </a:r>
          </a:p>
          <a:p>
            <a:pPr algn="ctr"/>
            <a:r>
              <a:rPr lang="de-DE" sz="1200" dirty="0">
                <a:solidFill>
                  <a:schemeClr val="bg1"/>
                </a:solidFill>
                <a:latin typeface="Bembo" panose="02020502050201020203" pitchFamily="18" charset="0"/>
              </a:rPr>
              <a:t>National Gallery, London</a:t>
            </a:r>
          </a:p>
        </p:txBody>
      </p:sp>
      <p:pic>
        <p:nvPicPr>
          <p:cNvPr id="2052" name="Picture 4" descr="Venus und Mars von Sandro Botticelli als Kunstdruck (#29422)">
            <a:extLst>
              <a:ext uri="{FF2B5EF4-FFF2-40B4-BE49-F238E27FC236}">
                <a16:creationId xmlns:a16="http://schemas.microsoft.com/office/drawing/2014/main" id="{5F39E8D6-974D-43A3-A655-ED2CEFEC4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16" y="1263616"/>
            <a:ext cx="10231967" cy="408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414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rgbClr val="C00000"/>
            </a:gs>
            <a:gs pos="100000">
              <a:srgbClr val="860000"/>
            </a:gs>
            <a:gs pos="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5BB839DF-133F-41C0-A00A-043D9AC99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26320"/>
            <a:ext cx="10515600" cy="83177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de-DE" sz="1800" dirty="0">
                <a:solidFill>
                  <a:schemeClr val="bg1"/>
                </a:solidFill>
                <a:latin typeface="Bembo" panose="02020502050201020203" pitchFamily="18" charset="0"/>
              </a:rPr>
              <a:t>Sandro Botticelli, Die Geburt der Venus (1485)</a:t>
            </a:r>
          </a:p>
          <a:p>
            <a:pPr marL="0" indent="0" algn="ctr">
              <a:buNone/>
            </a:pPr>
            <a:r>
              <a:rPr lang="de-DE" sz="1800" dirty="0" err="1">
                <a:solidFill>
                  <a:schemeClr val="bg1"/>
                </a:solidFill>
                <a:latin typeface="Bembo" panose="02020502050201020203" pitchFamily="18" charset="0"/>
              </a:rPr>
              <a:t>Uffizien</a:t>
            </a:r>
            <a:r>
              <a:rPr lang="de-DE" sz="1800" dirty="0">
                <a:solidFill>
                  <a:schemeClr val="bg1"/>
                </a:solidFill>
                <a:latin typeface="Bembo" panose="02020502050201020203" pitchFamily="18" charset="0"/>
              </a:rPr>
              <a:t>, Florenz</a:t>
            </a:r>
            <a:endParaRPr lang="de-DE" sz="1200" dirty="0">
              <a:solidFill>
                <a:schemeClr val="bg1"/>
              </a:solidFill>
              <a:latin typeface="Bembo" panose="02020502050201020203" pitchFamily="18" charset="0"/>
            </a:endParaRPr>
          </a:p>
          <a:p>
            <a:pPr marL="0" indent="0" algn="ctr">
              <a:buNone/>
            </a:pPr>
            <a:r>
              <a:rPr lang="de-DE" sz="1200" dirty="0">
                <a:solidFill>
                  <a:schemeClr val="bg1"/>
                </a:solidFill>
                <a:latin typeface="Bembo" panose="02020502050201020203" pitchFamily="18" charset="0"/>
              </a:rPr>
              <a:t> </a:t>
            </a:r>
          </a:p>
          <a:p>
            <a:pPr marL="0" indent="0" algn="ctr">
              <a:buNone/>
            </a:pPr>
            <a:endParaRPr lang="de-DE" sz="1200" dirty="0">
              <a:solidFill>
                <a:schemeClr val="bg1"/>
              </a:solidFill>
              <a:latin typeface="Bembo" panose="02020502050201020203" pitchFamily="18" charset="0"/>
            </a:endParaRPr>
          </a:p>
          <a:p>
            <a:pPr marL="0" indent="0" algn="ctr">
              <a:buNone/>
            </a:pPr>
            <a:endParaRPr lang="de-DE" sz="1200" dirty="0">
              <a:solidFill>
                <a:schemeClr val="bg1"/>
              </a:solidFill>
              <a:latin typeface="Bembo" panose="02020502050201020203" pitchFamily="18" charset="0"/>
            </a:endParaRPr>
          </a:p>
          <a:p>
            <a:pPr marL="0" indent="0" algn="ctr">
              <a:buNone/>
            </a:pPr>
            <a:endParaRPr lang="de-DE" sz="1200" dirty="0">
              <a:solidFill>
                <a:schemeClr val="bg1"/>
              </a:solidFill>
              <a:latin typeface="Bembo" panose="02020502050201020203" pitchFamily="18" charset="0"/>
            </a:endParaRPr>
          </a:p>
          <a:p>
            <a:pPr marL="0" indent="0" algn="ctr">
              <a:buNone/>
            </a:pPr>
            <a:endParaRPr lang="de-DE" sz="1200" dirty="0">
              <a:solidFill>
                <a:schemeClr val="bg1"/>
              </a:solidFill>
              <a:latin typeface="Bembo" panose="02020502050201020203" pitchFamily="18" charset="0"/>
            </a:endParaRPr>
          </a:p>
          <a:p>
            <a:pPr marL="0" indent="0" algn="ctr">
              <a:buNone/>
            </a:pPr>
            <a:endParaRPr lang="de-DE" sz="1800" dirty="0">
              <a:solidFill>
                <a:schemeClr val="bg1"/>
              </a:solidFill>
              <a:latin typeface="Bembo" panose="02020502050201020203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5524BD2-84EA-444D-B2C9-7B91F757C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82" y="477838"/>
            <a:ext cx="8750236" cy="549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7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rgbClr val="C00000"/>
            </a:gs>
            <a:gs pos="100000">
              <a:srgbClr val="860000"/>
            </a:gs>
            <a:gs pos="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ndbild Sandro Botticelli, Die Geburt der Venus 228323">
            <a:extLst>
              <a:ext uri="{FF2B5EF4-FFF2-40B4-BE49-F238E27FC236}">
                <a16:creationId xmlns:a16="http://schemas.microsoft.com/office/drawing/2014/main" id="{A3C6C18A-DB89-4047-9A5D-FED74ABA1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45"/>
          <a:stretch/>
        </p:blipFill>
        <p:spPr bwMode="auto">
          <a:xfrm>
            <a:off x="579120" y="1129432"/>
            <a:ext cx="5005388" cy="410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t Print CAFÉ – Kunstdruck auf Leinwand - Sandro Botticelli, Geburt der  Venus (détail) – 100x70 cm: Amazon.de: Küche &amp; Haushalt">
            <a:extLst>
              <a:ext uri="{FF2B5EF4-FFF2-40B4-BE49-F238E27FC236}">
                <a16:creationId xmlns:a16="http://schemas.microsoft.com/office/drawing/2014/main" id="{DC157673-82E8-49A3-968C-68CAF2925E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" t="2753" r="2660" b="4675"/>
          <a:stretch/>
        </p:blipFill>
        <p:spPr bwMode="auto">
          <a:xfrm>
            <a:off x="6061806" y="1129432"/>
            <a:ext cx="5551074" cy="410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737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rgbClr val="C00000"/>
            </a:gs>
            <a:gs pos="100000">
              <a:srgbClr val="860000"/>
            </a:gs>
            <a:gs pos="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290953F-2149-43B4-A5D9-3ECB424FCFA6}"/>
              </a:ext>
            </a:extLst>
          </p:cNvPr>
          <p:cNvSpPr txBox="1"/>
          <p:nvPr/>
        </p:nvSpPr>
        <p:spPr>
          <a:xfrm>
            <a:off x="250914" y="5960533"/>
            <a:ext cx="5306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Bembo" panose="02020502050201020203" pitchFamily="18" charset="0"/>
              </a:rPr>
              <a:t>Bartholomäus Spranger, Venus, Bacchus und Ceres (1546-1611)</a:t>
            </a:r>
          </a:p>
          <a:p>
            <a:pPr algn="ctr"/>
            <a:r>
              <a:rPr lang="de-DE" sz="1400" dirty="0">
                <a:solidFill>
                  <a:schemeClr val="bg1"/>
                </a:solidFill>
                <a:latin typeface="Bembo" panose="02020502050201020203" pitchFamily="18" charset="0"/>
              </a:rPr>
              <a:t>Universitätsmuseum </a:t>
            </a:r>
            <a:r>
              <a:rPr lang="de-DE" sz="1400" dirty="0" err="1">
                <a:solidFill>
                  <a:schemeClr val="bg1"/>
                </a:solidFill>
                <a:latin typeface="Bembo" panose="02020502050201020203" pitchFamily="18" charset="0"/>
              </a:rPr>
              <a:t>Johanneum</a:t>
            </a:r>
            <a:r>
              <a:rPr lang="de-DE" sz="1400" dirty="0">
                <a:solidFill>
                  <a:schemeClr val="bg1"/>
                </a:solidFill>
                <a:latin typeface="Bembo" panose="02020502050201020203" pitchFamily="18" charset="0"/>
              </a:rPr>
              <a:t>, Graz</a:t>
            </a:r>
          </a:p>
        </p:txBody>
      </p:sp>
      <p:pic>
        <p:nvPicPr>
          <p:cNvPr id="4098" name="Picture 2" descr="Foto: UMJ/N. Lackner">
            <a:extLst>
              <a:ext uri="{FF2B5EF4-FFF2-40B4-BE49-F238E27FC236}">
                <a16:creationId xmlns:a16="http://schemas.microsoft.com/office/drawing/2014/main" id="{552022BD-909C-40AC-B976-743CB81AC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155" y="233593"/>
            <a:ext cx="3447823" cy="563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VENUS Y MARTE, SORPRENDIDOS IN FRAGANTI | Blog Nombres del Universo">
            <a:extLst>
              <a:ext uri="{FF2B5EF4-FFF2-40B4-BE49-F238E27FC236}">
                <a16:creationId xmlns:a16="http://schemas.microsoft.com/office/drawing/2014/main" id="{7BE2E48E-C1BD-4C3C-8157-0D268A478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534" y="233593"/>
            <a:ext cx="4488430" cy="563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DAB790C-03DD-409B-AD37-66BD5BE2BD93}"/>
              </a:ext>
            </a:extLst>
          </p:cNvPr>
          <p:cNvSpPr txBox="1"/>
          <p:nvPr/>
        </p:nvSpPr>
        <p:spPr>
          <a:xfrm>
            <a:off x="6076375" y="5960532"/>
            <a:ext cx="55267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0" i="0" dirty="0">
                <a:solidFill>
                  <a:schemeClr val="bg1"/>
                </a:solidFill>
                <a:effectLst/>
                <a:latin typeface="Bembo" panose="02020502050201020203" pitchFamily="18" charset="0"/>
              </a:rPr>
              <a:t>Alexandre Charles </a:t>
            </a:r>
            <a:r>
              <a:rPr lang="de-DE" sz="1400" b="0" i="0" dirty="0" err="1">
                <a:solidFill>
                  <a:schemeClr val="bg1"/>
                </a:solidFill>
                <a:effectLst/>
                <a:latin typeface="Bembo" panose="02020502050201020203" pitchFamily="18" charset="0"/>
              </a:rPr>
              <a:t>Guillemot</a:t>
            </a:r>
            <a:r>
              <a:rPr lang="de-DE" sz="1400" b="0" i="0" dirty="0">
                <a:solidFill>
                  <a:schemeClr val="bg1"/>
                </a:solidFill>
                <a:effectLst/>
                <a:latin typeface="Bembo" panose="02020502050201020203" pitchFamily="18" charset="0"/>
              </a:rPr>
              <a:t>, Mars und Venus überrascht von Vulcan (1827) </a:t>
            </a:r>
            <a:r>
              <a:rPr lang="de-DE" sz="1100" b="0" i="0" dirty="0">
                <a:solidFill>
                  <a:schemeClr val="bg1"/>
                </a:solidFill>
                <a:effectLst/>
                <a:latin typeface="Bembo" panose="02020502050201020203" pitchFamily="18" charset="0"/>
              </a:rPr>
              <a:t>Indianapolis Museum </a:t>
            </a:r>
            <a:r>
              <a:rPr lang="de-DE" sz="1100" b="0" i="0" dirty="0" err="1">
                <a:solidFill>
                  <a:schemeClr val="bg1"/>
                </a:solidFill>
                <a:effectLst/>
                <a:latin typeface="Bembo" panose="02020502050201020203" pitchFamily="18" charset="0"/>
              </a:rPr>
              <a:t>of</a:t>
            </a:r>
            <a:r>
              <a:rPr lang="de-DE" sz="1100" b="0" i="0" dirty="0">
                <a:solidFill>
                  <a:schemeClr val="bg1"/>
                </a:solidFill>
                <a:effectLst/>
                <a:latin typeface="Bembo" panose="02020502050201020203" pitchFamily="18" charset="0"/>
              </a:rPr>
              <a:t> Art</a:t>
            </a:r>
            <a:endParaRPr lang="de-DE" sz="1400" dirty="0">
              <a:solidFill>
                <a:schemeClr val="bg1"/>
              </a:solidFill>
              <a:latin typeface="Bembo" panose="02020502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339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189</Words>
  <Application>Microsoft Office PowerPoint</Application>
  <PresentationFormat>Breitbild</PresentationFormat>
  <Paragraphs>30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Bembo</vt:lpstr>
      <vt:lpstr>Calibri</vt:lpstr>
      <vt:lpstr>Calibri Light</vt:lpstr>
      <vt:lpstr>Office Theme</vt:lpstr>
      <vt:lpstr>Antike Götterdarstellungen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Antike Götterdarstellungen</dc:title>
  <dc:creator>Nadine Haas</dc:creator>
  <cp:lastModifiedBy>Nadine Haas</cp:lastModifiedBy>
  <cp:revision>37</cp:revision>
  <dcterms:created xsi:type="dcterms:W3CDTF">2020-10-07T20:15:43Z</dcterms:created>
  <dcterms:modified xsi:type="dcterms:W3CDTF">2020-11-12T16:40:46Z</dcterms:modified>
</cp:coreProperties>
</file>