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24" autoAdjust="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FF7CB-C8C6-47B4-8831-25A68E1B109B}" type="datetimeFigureOut">
              <a:rPr lang="de-DE" smtClean="0"/>
              <a:pPr/>
              <a:t>03.05.2021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36EF8-5C4A-442A-964D-F93A1D10A33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FF7CB-C8C6-47B4-8831-25A68E1B109B}" type="datetimeFigureOut">
              <a:rPr lang="de-DE" smtClean="0"/>
              <a:pPr/>
              <a:t>03.05.2021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36EF8-5C4A-442A-964D-F93A1D10A33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FF7CB-C8C6-47B4-8831-25A68E1B109B}" type="datetimeFigureOut">
              <a:rPr lang="de-DE" smtClean="0"/>
              <a:pPr/>
              <a:t>03.05.2021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36EF8-5C4A-442A-964D-F93A1D10A33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FF7CB-C8C6-47B4-8831-25A68E1B109B}" type="datetimeFigureOut">
              <a:rPr lang="de-DE" smtClean="0"/>
              <a:pPr/>
              <a:t>03.05.2021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36EF8-5C4A-442A-964D-F93A1D10A33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FF7CB-C8C6-47B4-8831-25A68E1B109B}" type="datetimeFigureOut">
              <a:rPr lang="de-DE" smtClean="0"/>
              <a:pPr/>
              <a:t>03.05.2021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36EF8-5C4A-442A-964D-F93A1D10A33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FF7CB-C8C6-47B4-8831-25A68E1B109B}" type="datetimeFigureOut">
              <a:rPr lang="de-DE" smtClean="0"/>
              <a:pPr/>
              <a:t>03.05.2021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36EF8-5C4A-442A-964D-F93A1D10A33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FF7CB-C8C6-47B4-8831-25A68E1B109B}" type="datetimeFigureOut">
              <a:rPr lang="de-DE" smtClean="0"/>
              <a:pPr/>
              <a:t>03.05.2021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36EF8-5C4A-442A-964D-F93A1D10A33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FF7CB-C8C6-47B4-8831-25A68E1B109B}" type="datetimeFigureOut">
              <a:rPr lang="de-DE" smtClean="0"/>
              <a:pPr/>
              <a:t>03.05.2021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36EF8-5C4A-442A-964D-F93A1D10A33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FF7CB-C8C6-47B4-8831-25A68E1B109B}" type="datetimeFigureOut">
              <a:rPr lang="de-DE" smtClean="0"/>
              <a:pPr/>
              <a:t>03.05.2021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36EF8-5C4A-442A-964D-F93A1D10A33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FF7CB-C8C6-47B4-8831-25A68E1B109B}" type="datetimeFigureOut">
              <a:rPr lang="de-DE" smtClean="0"/>
              <a:pPr/>
              <a:t>03.05.2021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36EF8-5C4A-442A-964D-F93A1D10A33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FF7CB-C8C6-47B4-8831-25A68E1B109B}" type="datetimeFigureOut">
              <a:rPr lang="de-DE" smtClean="0"/>
              <a:pPr/>
              <a:t>03.05.2021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36EF8-5C4A-442A-964D-F93A1D10A33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FF7CB-C8C6-47B4-8831-25A68E1B109B}" type="datetimeFigureOut">
              <a:rPr lang="de-DE" smtClean="0"/>
              <a:pPr/>
              <a:t>03.05.2021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36EF8-5C4A-442A-964D-F93A1D10A33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U-KLASSE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Nomina und Klassenpräfix (u-)</a:t>
            </a: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Singular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Plural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Übersetzung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w-KE" noProof="0" dirty="0"/>
                        <a:t>ukuta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w-KE" noProof="0"/>
                        <a:t>kuta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Wand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w-KE" noProof="0"/>
                        <a:t>uzi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w-KE" noProof="0"/>
                        <a:t>nyuzi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Faden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w-KE" noProof="0"/>
                        <a:t>ubao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w-KE" noProof="0"/>
                        <a:t>mbao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Brett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w-KE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w-KE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w-KE" noProof="0"/>
                        <a:t>uzuri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w-KE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Schönheit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w-KE" noProof="0"/>
                        <a:t>utoto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w-KE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Kindheit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w-KE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w-KE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w-KE" noProof="0"/>
                        <a:t>ugonjwa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w-KE" noProof="0" dirty="0"/>
                        <a:t>magonjwa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Krankheit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uhusiano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mahusiano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Beziehung, Verhältnis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Adjektive (m-/</a:t>
            </a:r>
            <a:r>
              <a:rPr lang="de-DE" dirty="0" err="1"/>
              <a:t>mw</a:t>
            </a:r>
            <a:r>
              <a:rPr lang="de-DE" dirty="0"/>
              <a:t>)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de-DE" dirty="0"/>
          </a:p>
          <a:p>
            <a:pPr>
              <a:buNone/>
            </a:pPr>
            <a:endParaRPr lang="de-DE" dirty="0"/>
          </a:p>
          <a:p>
            <a:pPr>
              <a:buNone/>
            </a:pPr>
            <a:endParaRPr lang="de-DE" dirty="0"/>
          </a:p>
          <a:p>
            <a:endParaRPr lang="de-DE" dirty="0"/>
          </a:p>
        </p:txBody>
      </p:sp>
      <p:graphicFrame>
        <p:nvGraphicFramePr>
          <p:cNvPr id="5" name="Tabelle 4"/>
          <p:cNvGraphicFramePr>
            <a:graphicFrameLocks noGrp="1"/>
          </p:cNvGraphicFramePr>
          <p:nvPr/>
        </p:nvGraphicFramePr>
        <p:xfrm>
          <a:off x="785786" y="2071678"/>
          <a:ext cx="7786743" cy="2723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55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55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55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4715">
                <a:tc>
                  <a:txBody>
                    <a:bodyPr/>
                    <a:lstStyle/>
                    <a:p>
                      <a:r>
                        <a:rPr lang="de-DE" dirty="0"/>
                        <a:t>Singular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Plural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Übersetzung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4715">
                <a:tc>
                  <a:txBody>
                    <a:bodyPr/>
                    <a:lstStyle/>
                    <a:p>
                      <a:r>
                        <a:rPr lang="de-DE" dirty="0"/>
                        <a:t>Ufa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m</a:t>
                      </a:r>
                      <a:r>
                        <a:rPr lang="de-DE" dirty="0" err="1"/>
                        <a:t>refu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dirty="0" err="1"/>
                        <a:t>Nyufa</a:t>
                      </a:r>
                      <a:r>
                        <a:rPr lang="de-DE" dirty="0"/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nd</a:t>
                      </a:r>
                      <a:r>
                        <a:rPr lang="de-DE" dirty="0" err="1"/>
                        <a:t>efu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Ein</a:t>
                      </a:r>
                      <a:r>
                        <a:rPr lang="de-DE" baseline="0" dirty="0"/>
                        <a:t> langer Riss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4715">
                <a:tc>
                  <a:txBody>
                    <a:bodyPr/>
                    <a:lstStyle/>
                    <a:p>
                      <a:r>
                        <a:rPr lang="de-DE" dirty="0" err="1"/>
                        <a:t>Ufagio</a:t>
                      </a:r>
                      <a:r>
                        <a:rPr lang="de-DE" dirty="0"/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m</a:t>
                      </a:r>
                      <a:r>
                        <a:rPr lang="de-DE" dirty="0" err="1"/>
                        <a:t>kubwa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Fagio</a:t>
                      </a:r>
                      <a:r>
                        <a:rPr lang="de-DE" dirty="0"/>
                        <a:t>  </a:t>
                      </a:r>
                      <a:r>
                        <a:rPr lang="de-DE" dirty="0" err="1"/>
                        <a:t>kubwa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Ein großer Besen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4715">
                <a:tc>
                  <a:txBody>
                    <a:bodyPr/>
                    <a:lstStyle/>
                    <a:p>
                      <a:r>
                        <a:rPr lang="de-DE" dirty="0" err="1"/>
                        <a:t>Uma</a:t>
                      </a:r>
                      <a:r>
                        <a:rPr lang="de-DE" baseline="0" dirty="0"/>
                        <a:t> </a:t>
                      </a:r>
                      <a:r>
                        <a:rPr lang="de-DE" baseline="0" dirty="0" err="1">
                          <a:solidFill>
                            <a:srgbClr val="FF0000"/>
                          </a:solidFill>
                        </a:rPr>
                        <a:t>mw</a:t>
                      </a:r>
                      <a:r>
                        <a:rPr lang="de-DE" baseline="0" dirty="0" err="1"/>
                        <a:t>eusi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Nyuma</a:t>
                      </a:r>
                      <a:r>
                        <a:rPr lang="de-DE" dirty="0"/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ny</a:t>
                      </a:r>
                      <a:r>
                        <a:rPr lang="de-DE" dirty="0" err="1"/>
                        <a:t>eusi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Eine</a:t>
                      </a:r>
                      <a:r>
                        <a:rPr lang="de-DE" baseline="0" dirty="0"/>
                        <a:t> schwarze Gabel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4715">
                <a:tc>
                  <a:txBody>
                    <a:bodyPr/>
                    <a:lstStyle/>
                    <a:p>
                      <a:r>
                        <a:rPr lang="de-DE" dirty="0" err="1"/>
                        <a:t>Ua</a:t>
                      </a:r>
                      <a:r>
                        <a:rPr lang="de-DE" dirty="0"/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m</a:t>
                      </a:r>
                      <a:r>
                        <a:rPr lang="de-DE" dirty="0" err="1"/>
                        <a:t>dogo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Nyua</a:t>
                      </a:r>
                      <a:r>
                        <a:rPr lang="de-DE" dirty="0"/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n</a:t>
                      </a:r>
                      <a:r>
                        <a:rPr lang="de-DE" dirty="0" err="1"/>
                        <a:t>dogo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Ein kleiner Hof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Verbalkonkordanz/Lokales Sein</a:t>
            </a:r>
          </a:p>
        </p:txBody>
      </p:sp>
      <p:graphicFrame>
        <p:nvGraphicFramePr>
          <p:cNvPr id="5" name="Inhaltsplatzhalter 4"/>
          <p:cNvGraphicFramePr>
            <a:graphicFrameLocks noGrp="1"/>
          </p:cNvGraphicFramePr>
          <p:nvPr>
            <p:ph idx="1"/>
          </p:nvPr>
        </p:nvGraphicFramePr>
        <p:xfrm>
          <a:off x="428596" y="2357430"/>
          <a:ext cx="82296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Singular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Plural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Übersetzung (</a:t>
                      </a:r>
                      <a:r>
                        <a:rPr lang="de-DE" dirty="0" err="1"/>
                        <a:t>Sg</a:t>
                      </a:r>
                      <a:r>
                        <a:rPr lang="de-DE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Uma</a:t>
                      </a:r>
                      <a:r>
                        <a:rPr lang="de-DE" dirty="0"/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u</a:t>
                      </a:r>
                      <a:r>
                        <a:rPr lang="de-DE" dirty="0" err="1"/>
                        <a:t>ko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wapi</a:t>
                      </a:r>
                      <a:r>
                        <a:rPr lang="de-DE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Nyuma</a:t>
                      </a:r>
                      <a:r>
                        <a:rPr lang="de-DE" dirty="0"/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zi</a:t>
                      </a:r>
                      <a:r>
                        <a:rPr lang="de-DE" dirty="0" err="1"/>
                        <a:t>ko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wapi</a:t>
                      </a:r>
                      <a:r>
                        <a:rPr lang="de-DE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Wo ist die Gabel?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Ulaya</a:t>
                      </a:r>
                      <a:r>
                        <a:rPr lang="de-DE" dirty="0"/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u</a:t>
                      </a:r>
                      <a:r>
                        <a:rPr lang="de-DE" dirty="0" err="1"/>
                        <a:t>ko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wapi</a:t>
                      </a:r>
                      <a:r>
                        <a:rPr lang="de-DE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Wo ist Europa?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Uma</a:t>
                      </a:r>
                      <a:r>
                        <a:rPr lang="de-DE" dirty="0"/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u</a:t>
                      </a:r>
                      <a:r>
                        <a:rPr lang="de-DE" dirty="0" err="1"/>
                        <a:t>meanguka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Nyuma</a:t>
                      </a:r>
                      <a:r>
                        <a:rPr lang="de-DE" dirty="0"/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zi</a:t>
                      </a:r>
                      <a:r>
                        <a:rPr lang="de-DE" dirty="0" err="1"/>
                        <a:t>meanguka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Die Gabel ist heruntergefallen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Uma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mrefu</a:t>
                      </a:r>
                      <a:r>
                        <a:rPr lang="de-DE" dirty="0"/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u</a:t>
                      </a:r>
                      <a:r>
                        <a:rPr lang="de-DE" dirty="0" err="1"/>
                        <a:t>ko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wapi</a:t>
                      </a:r>
                      <a:r>
                        <a:rPr lang="de-DE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Wo ist die lange Gabel?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Genitiv (</a:t>
            </a:r>
            <a:r>
              <a:rPr lang="de-DE" dirty="0" err="1"/>
              <a:t>wa</a:t>
            </a:r>
            <a:r>
              <a:rPr lang="de-DE" dirty="0"/>
              <a:t>-)</a:t>
            </a:r>
          </a:p>
        </p:txBody>
      </p:sp>
      <p:graphicFrame>
        <p:nvGraphicFramePr>
          <p:cNvPr id="5" name="Inhaltsplatzhalter 4"/>
          <p:cNvGraphicFramePr>
            <a:graphicFrameLocks noGrp="1"/>
          </p:cNvGraphicFramePr>
          <p:nvPr>
            <p:ph idx="1"/>
          </p:nvPr>
        </p:nvGraphicFramePr>
        <p:xfrm>
          <a:off x="428596" y="2357430"/>
          <a:ext cx="8229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Singular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Plural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Übersetzung (</a:t>
                      </a:r>
                      <a:r>
                        <a:rPr lang="de-DE" dirty="0" err="1"/>
                        <a:t>Sg</a:t>
                      </a:r>
                      <a:r>
                        <a:rPr lang="de-DE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Ubao</a:t>
                      </a:r>
                      <a:r>
                        <a:rPr lang="de-DE" baseline="0" dirty="0"/>
                        <a:t> </a:t>
                      </a:r>
                      <a:r>
                        <a:rPr lang="de-DE" baseline="0" dirty="0" err="1">
                          <a:solidFill>
                            <a:srgbClr val="FF0000"/>
                          </a:solidFill>
                        </a:rPr>
                        <a:t>wa</a:t>
                      </a:r>
                      <a:r>
                        <a:rPr lang="de-DE" baseline="0" dirty="0"/>
                        <a:t> baba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Mbao</a:t>
                      </a:r>
                      <a:r>
                        <a:rPr lang="de-DE" dirty="0"/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za</a:t>
                      </a:r>
                      <a:r>
                        <a:rPr lang="de-DE" baseline="0" dirty="0"/>
                        <a:t> baba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Das Brett</a:t>
                      </a:r>
                      <a:r>
                        <a:rPr lang="de-DE" baseline="0" dirty="0"/>
                        <a:t> des Vaters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Ugonjwa</a:t>
                      </a:r>
                      <a:r>
                        <a:rPr lang="de-DE" dirty="0"/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wa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mzee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Magonjwa</a:t>
                      </a:r>
                      <a:r>
                        <a:rPr lang="de-DE" dirty="0"/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ya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mzee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Die Krankheit des Alten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Ukuta</a:t>
                      </a:r>
                      <a:r>
                        <a:rPr lang="de-DE" dirty="0"/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wa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nyumba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Kuta</a:t>
                      </a:r>
                      <a:r>
                        <a:rPr lang="de-DE" dirty="0"/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za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nyumba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Die</a:t>
                      </a:r>
                      <a:r>
                        <a:rPr lang="de-DE" baseline="0" dirty="0"/>
                        <a:t> Wand des Hauses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de-DE" dirty="0" err="1"/>
              <a:t>Maua</a:t>
            </a:r>
            <a:r>
              <a:rPr lang="de-DE" dirty="0"/>
              <a:t> </a:t>
            </a:r>
            <a:r>
              <a:rPr lang="de-DE" dirty="0" err="1"/>
              <a:t>ni</a:t>
            </a:r>
            <a:r>
              <a:rPr lang="de-DE" dirty="0"/>
              <a:t> __________.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 err="1"/>
              <a:t>Ubao</a:t>
            </a:r>
            <a:r>
              <a:rPr lang="de-DE" dirty="0"/>
              <a:t> _________ </a:t>
            </a:r>
            <a:r>
              <a:rPr lang="de-DE" dirty="0" err="1"/>
              <a:t>wa</a:t>
            </a:r>
            <a:r>
              <a:rPr lang="de-DE" dirty="0"/>
              <a:t> baba ___________ .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 err="1"/>
              <a:t>Unaweza</a:t>
            </a:r>
            <a:r>
              <a:rPr lang="de-DE" dirty="0"/>
              <a:t> </a:t>
            </a:r>
            <a:r>
              <a:rPr lang="de-DE" dirty="0" err="1"/>
              <a:t>kutazama</a:t>
            </a:r>
            <a:r>
              <a:rPr lang="de-DE" dirty="0"/>
              <a:t> </a:t>
            </a:r>
            <a:r>
              <a:rPr lang="de-DE" dirty="0" err="1"/>
              <a:t>wanyama</a:t>
            </a:r>
            <a:r>
              <a:rPr lang="de-DE" dirty="0"/>
              <a:t> _________?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 err="1"/>
              <a:t>Nyufa</a:t>
            </a:r>
            <a:r>
              <a:rPr lang="de-DE" dirty="0"/>
              <a:t> ________  __________ </a:t>
            </a:r>
            <a:r>
              <a:rPr lang="de-DE" dirty="0" err="1"/>
              <a:t>ni</a:t>
            </a:r>
            <a:r>
              <a:rPr lang="de-DE" dirty="0"/>
              <a:t> </a:t>
            </a:r>
            <a:r>
              <a:rPr lang="de-DE" dirty="0" err="1"/>
              <a:t>hatari</a:t>
            </a:r>
            <a:r>
              <a:rPr lang="de-DE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 err="1"/>
              <a:t>Baisikeli</a:t>
            </a:r>
            <a:r>
              <a:rPr lang="de-DE" dirty="0"/>
              <a:t> </a:t>
            </a:r>
            <a:r>
              <a:rPr lang="de-DE" dirty="0" err="1"/>
              <a:t>iko</a:t>
            </a:r>
            <a:r>
              <a:rPr lang="de-DE" dirty="0"/>
              <a:t> ___________.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 err="1"/>
              <a:t>Ufagio</a:t>
            </a:r>
            <a:r>
              <a:rPr lang="de-DE" dirty="0"/>
              <a:t> </a:t>
            </a:r>
            <a:r>
              <a:rPr lang="de-DE" dirty="0" err="1"/>
              <a:t>ni</a:t>
            </a:r>
            <a:r>
              <a:rPr lang="de-DE" dirty="0"/>
              <a:t> _______ si __________.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/>
              <a:t>_________ </a:t>
            </a:r>
            <a:r>
              <a:rPr lang="de-DE" dirty="0" err="1"/>
              <a:t>ni</a:t>
            </a:r>
            <a:r>
              <a:rPr lang="de-DE" dirty="0"/>
              <a:t> </a:t>
            </a:r>
            <a:r>
              <a:rPr lang="de-DE" dirty="0" err="1"/>
              <a:t>muhimu</a:t>
            </a:r>
            <a:r>
              <a:rPr lang="de-DE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/>
              <a:t>Jana </a:t>
            </a:r>
            <a:r>
              <a:rPr lang="de-DE" dirty="0" err="1"/>
              <a:t>alipoteza</a:t>
            </a:r>
            <a:r>
              <a:rPr lang="de-DE" dirty="0"/>
              <a:t> _________ </a:t>
            </a:r>
            <a:r>
              <a:rPr lang="de-DE" dirty="0" err="1"/>
              <a:t>wake</a:t>
            </a:r>
            <a:r>
              <a:rPr lang="de-DE" dirty="0"/>
              <a:t>.</a:t>
            </a:r>
          </a:p>
          <a:p>
            <a:pPr marL="514350" indent="-514350">
              <a:buFont typeface="+mj-lt"/>
              <a:buAutoNum type="arabicPeriod"/>
            </a:pPr>
            <a:endParaRPr lang="de-DE" dirty="0"/>
          </a:p>
        </p:txBody>
      </p:sp>
      <p:sp>
        <p:nvSpPr>
          <p:cNvPr id="4" name="Rechteck 3"/>
          <p:cNvSpPr/>
          <p:nvPr/>
        </p:nvSpPr>
        <p:spPr>
          <a:xfrm>
            <a:off x="500034" y="357166"/>
            <a:ext cx="1214446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mazuri</a:t>
            </a:r>
            <a:endParaRPr lang="de-DE" dirty="0"/>
          </a:p>
        </p:txBody>
      </p:sp>
      <p:sp>
        <p:nvSpPr>
          <p:cNvPr id="5" name="Rechteck 4"/>
          <p:cNvSpPr/>
          <p:nvPr/>
        </p:nvSpPr>
        <p:spPr>
          <a:xfrm>
            <a:off x="500034" y="1000108"/>
            <a:ext cx="914400" cy="3428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mpana</a:t>
            </a:r>
            <a:endParaRPr lang="de-DE" dirty="0"/>
          </a:p>
        </p:txBody>
      </p:sp>
      <p:sp>
        <p:nvSpPr>
          <p:cNvPr id="6" name="Rechteck 5"/>
          <p:cNvSpPr/>
          <p:nvPr/>
        </p:nvSpPr>
        <p:spPr>
          <a:xfrm>
            <a:off x="5786446" y="1071546"/>
            <a:ext cx="1285884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umevunjika</a:t>
            </a:r>
            <a:endParaRPr lang="de-DE" dirty="0"/>
          </a:p>
        </p:txBody>
      </p:sp>
      <p:sp>
        <p:nvSpPr>
          <p:cNvPr id="7" name="Rechteck 6"/>
          <p:cNvSpPr/>
          <p:nvPr/>
        </p:nvSpPr>
        <p:spPr>
          <a:xfrm>
            <a:off x="3643306" y="571480"/>
            <a:ext cx="1500198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usiku</a:t>
            </a:r>
            <a:endParaRPr lang="de-DE" dirty="0"/>
          </a:p>
        </p:txBody>
      </p:sp>
      <p:sp>
        <p:nvSpPr>
          <p:cNvPr id="8" name="Rechteck 7"/>
          <p:cNvSpPr/>
          <p:nvPr/>
        </p:nvSpPr>
        <p:spPr>
          <a:xfrm>
            <a:off x="3000364" y="1000108"/>
            <a:ext cx="1143008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ndefu</a:t>
            </a:r>
            <a:endParaRPr lang="de-DE" dirty="0"/>
          </a:p>
        </p:txBody>
      </p:sp>
      <p:sp>
        <p:nvSpPr>
          <p:cNvPr id="9" name="Rechteck 8"/>
          <p:cNvSpPr/>
          <p:nvPr/>
        </p:nvSpPr>
        <p:spPr>
          <a:xfrm>
            <a:off x="5715008" y="428604"/>
            <a:ext cx="1071570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ukutani</a:t>
            </a:r>
            <a:endParaRPr lang="de-DE" dirty="0"/>
          </a:p>
        </p:txBody>
      </p:sp>
      <p:sp>
        <p:nvSpPr>
          <p:cNvPr id="10" name="Rechteck 9"/>
          <p:cNvSpPr/>
          <p:nvPr/>
        </p:nvSpPr>
        <p:spPr>
          <a:xfrm>
            <a:off x="4429124" y="1071546"/>
            <a:ext cx="1071570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uani</a:t>
            </a:r>
            <a:endParaRPr lang="de-DE" dirty="0"/>
          </a:p>
        </p:txBody>
      </p:sp>
      <p:sp>
        <p:nvSpPr>
          <p:cNvPr id="11" name="Rechteck 10"/>
          <p:cNvSpPr/>
          <p:nvPr/>
        </p:nvSpPr>
        <p:spPr>
          <a:xfrm>
            <a:off x="2071670" y="571480"/>
            <a:ext cx="1143008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mweusi</a:t>
            </a:r>
            <a:endParaRPr lang="de-DE" dirty="0"/>
          </a:p>
        </p:txBody>
      </p:sp>
      <p:sp>
        <p:nvSpPr>
          <p:cNvPr id="12" name="Rechteck 11"/>
          <p:cNvSpPr/>
          <p:nvPr/>
        </p:nvSpPr>
        <p:spPr>
          <a:xfrm>
            <a:off x="7429520" y="1071546"/>
            <a:ext cx="1214446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mweupe</a:t>
            </a:r>
            <a:endParaRPr lang="de-DE" dirty="0"/>
          </a:p>
        </p:txBody>
      </p:sp>
      <p:sp>
        <p:nvSpPr>
          <p:cNvPr id="13" name="Rechteck 12"/>
          <p:cNvSpPr/>
          <p:nvPr/>
        </p:nvSpPr>
        <p:spPr>
          <a:xfrm>
            <a:off x="7500958" y="357166"/>
            <a:ext cx="1143008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Utoto</a:t>
            </a:r>
            <a:endParaRPr lang="de-DE" dirty="0"/>
          </a:p>
        </p:txBody>
      </p:sp>
      <p:sp>
        <p:nvSpPr>
          <p:cNvPr id="14" name="Rechteck 13"/>
          <p:cNvSpPr/>
          <p:nvPr/>
        </p:nvSpPr>
        <p:spPr>
          <a:xfrm>
            <a:off x="1714480" y="1000108"/>
            <a:ext cx="1071570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ufunguo</a:t>
            </a:r>
            <a:endParaRPr lang="de-DE" dirty="0"/>
          </a:p>
        </p:txBody>
      </p:sp>
      <p:sp>
        <p:nvSpPr>
          <p:cNvPr id="15" name="Rechteck 14"/>
          <p:cNvSpPr/>
          <p:nvPr/>
        </p:nvSpPr>
        <p:spPr>
          <a:xfrm>
            <a:off x="2857488" y="1714488"/>
            <a:ext cx="1214446" cy="28575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mazuri</a:t>
            </a:r>
            <a:endParaRPr lang="de-DE" dirty="0"/>
          </a:p>
        </p:txBody>
      </p:sp>
      <p:sp>
        <p:nvSpPr>
          <p:cNvPr id="16" name="Rechteck 15"/>
          <p:cNvSpPr/>
          <p:nvPr/>
        </p:nvSpPr>
        <p:spPr>
          <a:xfrm>
            <a:off x="2357422" y="2214554"/>
            <a:ext cx="914400" cy="342896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mpana</a:t>
            </a:r>
            <a:endParaRPr lang="de-DE" dirty="0"/>
          </a:p>
        </p:txBody>
      </p:sp>
      <p:sp>
        <p:nvSpPr>
          <p:cNvPr id="18" name="Rechteck 17"/>
          <p:cNvSpPr/>
          <p:nvPr/>
        </p:nvSpPr>
        <p:spPr>
          <a:xfrm>
            <a:off x="5786446" y="2285992"/>
            <a:ext cx="1285884" cy="28575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umevunjika</a:t>
            </a:r>
            <a:endParaRPr lang="de-DE" dirty="0"/>
          </a:p>
        </p:txBody>
      </p:sp>
      <p:sp>
        <p:nvSpPr>
          <p:cNvPr id="19" name="Rechteck 18"/>
          <p:cNvSpPr/>
          <p:nvPr/>
        </p:nvSpPr>
        <p:spPr>
          <a:xfrm>
            <a:off x="6143636" y="2786058"/>
            <a:ext cx="1500198" cy="28575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usiku</a:t>
            </a:r>
            <a:endParaRPr lang="de-DE" dirty="0"/>
          </a:p>
        </p:txBody>
      </p:sp>
      <p:sp>
        <p:nvSpPr>
          <p:cNvPr id="20" name="Rechteck 19"/>
          <p:cNvSpPr/>
          <p:nvPr/>
        </p:nvSpPr>
        <p:spPr>
          <a:xfrm>
            <a:off x="2285984" y="3357562"/>
            <a:ext cx="1143008" cy="28575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ndefu</a:t>
            </a:r>
            <a:endParaRPr lang="de-DE" dirty="0"/>
          </a:p>
        </p:txBody>
      </p:sp>
      <p:sp>
        <p:nvSpPr>
          <p:cNvPr id="21" name="Rechteck 20"/>
          <p:cNvSpPr/>
          <p:nvPr/>
        </p:nvSpPr>
        <p:spPr>
          <a:xfrm>
            <a:off x="4286248" y="3357562"/>
            <a:ext cx="1071570" cy="28575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ukutani</a:t>
            </a:r>
            <a:endParaRPr lang="de-DE" dirty="0"/>
          </a:p>
        </p:txBody>
      </p:sp>
      <p:sp>
        <p:nvSpPr>
          <p:cNvPr id="23" name="Rechteck 22"/>
          <p:cNvSpPr/>
          <p:nvPr/>
        </p:nvSpPr>
        <p:spPr>
          <a:xfrm>
            <a:off x="3428992" y="3857628"/>
            <a:ext cx="1071570" cy="28575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uani</a:t>
            </a:r>
            <a:endParaRPr lang="de-DE" dirty="0"/>
          </a:p>
        </p:txBody>
      </p:sp>
      <p:sp>
        <p:nvSpPr>
          <p:cNvPr id="24" name="Rechteck 23"/>
          <p:cNvSpPr/>
          <p:nvPr/>
        </p:nvSpPr>
        <p:spPr>
          <a:xfrm>
            <a:off x="2607455" y="4442820"/>
            <a:ext cx="1214446" cy="28575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mweupe</a:t>
            </a:r>
            <a:endParaRPr lang="de-DE" dirty="0"/>
          </a:p>
        </p:txBody>
      </p:sp>
      <p:sp>
        <p:nvSpPr>
          <p:cNvPr id="25" name="Rechteck 24"/>
          <p:cNvSpPr/>
          <p:nvPr/>
        </p:nvSpPr>
        <p:spPr>
          <a:xfrm>
            <a:off x="4643438" y="4429132"/>
            <a:ext cx="1143008" cy="28575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mweusi</a:t>
            </a:r>
            <a:endParaRPr lang="de-DE" dirty="0"/>
          </a:p>
        </p:txBody>
      </p:sp>
      <p:sp>
        <p:nvSpPr>
          <p:cNvPr id="26" name="Rechteck 25"/>
          <p:cNvSpPr/>
          <p:nvPr/>
        </p:nvSpPr>
        <p:spPr>
          <a:xfrm>
            <a:off x="1285852" y="4929198"/>
            <a:ext cx="1143008" cy="28575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Utoto</a:t>
            </a:r>
            <a:endParaRPr lang="de-DE" dirty="0"/>
          </a:p>
        </p:txBody>
      </p:sp>
      <p:sp>
        <p:nvSpPr>
          <p:cNvPr id="27" name="Rechteck 26"/>
          <p:cNvSpPr/>
          <p:nvPr/>
        </p:nvSpPr>
        <p:spPr>
          <a:xfrm>
            <a:off x="3714744" y="5500702"/>
            <a:ext cx="1071570" cy="28575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ufunguo</a:t>
            </a:r>
            <a:endParaRPr lang="de-DE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 animBg="1"/>
      <p:bldP spid="16" grpId="0" build="p" animBg="1"/>
      <p:bldP spid="18" grpId="0" build="p" animBg="1"/>
      <p:bldP spid="19" grpId="0" build="p" animBg="1"/>
      <p:bldP spid="20" grpId="0" build="p" animBg="1"/>
      <p:bldP spid="21" grpId="0" build="p" animBg="1"/>
      <p:bldP spid="23" grpId="0" build="p" animBg="1"/>
      <p:bldP spid="24" grpId="0" build="p" animBg="1"/>
      <p:bldP spid="25" grpId="0" build="p" animBg="1"/>
      <p:bldP spid="26" grpId="0" uiExpand="1" build="p" animBg="1"/>
      <p:bldP spid="27" grpId="0" build="p" animBg="1"/>
    </p:bld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216</Words>
  <Application>Microsoft Office PowerPoint</Application>
  <PresentationFormat>Bildschirmpräsentation (4:3)</PresentationFormat>
  <Paragraphs>99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9" baseType="lpstr">
      <vt:lpstr>Arial</vt:lpstr>
      <vt:lpstr>Calibri</vt:lpstr>
      <vt:lpstr>Larissa-Design</vt:lpstr>
      <vt:lpstr>U-KLASSE</vt:lpstr>
      <vt:lpstr>Nomina und Klassenpräfix (u-)</vt:lpstr>
      <vt:lpstr>Adjektive (m-/mw)</vt:lpstr>
      <vt:lpstr>Verbalkonkordanz/Lokales Sein</vt:lpstr>
      <vt:lpstr>Genitiv (wa-)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U-KLASSE</dc:title>
  <dc:creator>Clarissa</dc:creator>
  <cp:lastModifiedBy>clarissa_eck@yahoo.de</cp:lastModifiedBy>
  <cp:revision>20</cp:revision>
  <dcterms:created xsi:type="dcterms:W3CDTF">2018-04-10T11:05:13Z</dcterms:created>
  <dcterms:modified xsi:type="dcterms:W3CDTF">2021-05-03T09:03:54Z</dcterms:modified>
</cp:coreProperties>
</file>