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p:sldMasterIdLst>
    <p:sldMasterId id="2147483649" r:id="rId1"/>
  </p:sldMasterIdLst>
  <p:notesMasterIdLst>
    <p:notesMasterId r:id="rId44"/>
  </p:notesMasterIdLst>
  <p:handoutMasterIdLst>
    <p:handoutMasterId r:id="rId45"/>
  </p:handoutMasterIdLst>
  <p:sldIdLst>
    <p:sldId id="256" r:id="rId2"/>
    <p:sldId id="257" r:id="rId3"/>
    <p:sldId id="259" r:id="rId4"/>
    <p:sldId id="260" r:id="rId5"/>
    <p:sldId id="299" r:id="rId6"/>
    <p:sldId id="261" r:id="rId7"/>
    <p:sldId id="262" r:id="rId8"/>
    <p:sldId id="303" r:id="rId9"/>
    <p:sldId id="297" r:id="rId10"/>
    <p:sldId id="301" r:id="rId11"/>
    <p:sldId id="282" r:id="rId12"/>
    <p:sldId id="283" r:id="rId13"/>
    <p:sldId id="285" r:id="rId14"/>
    <p:sldId id="284" r:id="rId15"/>
    <p:sldId id="300" r:id="rId16"/>
    <p:sldId id="298" r:id="rId17"/>
    <p:sldId id="263" r:id="rId18"/>
    <p:sldId id="267" r:id="rId19"/>
    <p:sldId id="286" r:id="rId20"/>
    <p:sldId id="264" r:id="rId21"/>
    <p:sldId id="268" r:id="rId22"/>
    <p:sldId id="281" r:id="rId23"/>
    <p:sldId id="265" r:id="rId24"/>
    <p:sldId id="271" r:id="rId25"/>
    <p:sldId id="273" r:id="rId26"/>
    <p:sldId id="287" r:id="rId27"/>
    <p:sldId id="277" r:id="rId28"/>
    <p:sldId id="274" r:id="rId29"/>
    <p:sldId id="275" r:id="rId30"/>
    <p:sldId id="278" r:id="rId31"/>
    <p:sldId id="288" r:id="rId32"/>
    <p:sldId id="289" r:id="rId33"/>
    <p:sldId id="290" r:id="rId34"/>
    <p:sldId id="279" r:id="rId35"/>
    <p:sldId id="280" r:id="rId36"/>
    <p:sldId id="291" r:id="rId37"/>
    <p:sldId id="292" r:id="rId38"/>
    <p:sldId id="293" r:id="rId39"/>
    <p:sldId id="294" r:id="rId40"/>
    <p:sldId id="302" r:id="rId41"/>
    <p:sldId id="266" r:id="rId42"/>
    <p:sldId id="295" r:id="rId43"/>
  </p:sldIdLst>
  <p:sldSz cx="9144000" cy="6858000" type="screen4x3"/>
  <p:notesSz cx="6858000" cy="9144000"/>
  <p:defaultTextStyle>
    <a:defPPr>
      <a:defRPr lang="de-DE"/>
    </a:defPPr>
    <a:lvl1pPr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4F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038" autoAdjust="0"/>
    <p:restoredTop sz="95850" autoAdjust="0"/>
  </p:normalViewPr>
  <p:slideViewPr>
    <p:cSldViewPr>
      <p:cViewPr varScale="1">
        <p:scale>
          <a:sx n="122" d="100"/>
          <a:sy n="122" d="100"/>
        </p:scale>
        <p:origin x="1488" y="20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85" d="100"/>
          <a:sy n="85" d="100"/>
        </p:scale>
        <p:origin x="3120"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a:defRPr sz="1200"/>
            </a:lvl1pPr>
          </a:lstStyle>
          <a:p>
            <a:pPr>
              <a:defRPr/>
            </a:pPr>
            <a:endParaRPr lang="de-DE"/>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a:defRPr sz="1200"/>
            </a:lvl1pPr>
          </a:lstStyle>
          <a:p>
            <a:pPr>
              <a:defRPr/>
            </a:pPr>
            <a:fld id="{351AF12C-EC4E-47E0-A570-F51532330E5A}" type="datetimeFigureOut">
              <a:rPr lang="de-DE"/>
              <a:pPr>
                <a:defRPr/>
              </a:pPr>
              <a:t>27.01.21</a:t>
            </a:fld>
            <a:endParaRPr lang="de-DE"/>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a:defRPr sz="1200"/>
            </a:lvl1pPr>
          </a:lstStyle>
          <a:p>
            <a:pPr>
              <a:defRPr/>
            </a:pPr>
            <a:r>
              <a:rPr lang="de-DE"/>
              <a:t>hblhgvfkgcgkh</a:t>
            </a:r>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a:defRPr sz="1200"/>
            </a:lvl1pPr>
          </a:lstStyle>
          <a:p>
            <a:pPr>
              <a:defRPr/>
            </a:pPr>
            <a:fld id="{FFBC01B7-C672-49D8-BA54-734A434E3F43}" type="slidenum">
              <a:rPr lang="de-DE"/>
              <a:pPr>
                <a:defRPr/>
              </a:pPr>
              <a:t>‹Nr.›</a:t>
            </a:fld>
            <a:endParaRPr lang="de-DE"/>
          </a:p>
        </p:txBody>
      </p:sp>
    </p:spTree>
    <p:extLst>
      <p:ext uri="{BB962C8B-B14F-4D97-AF65-F5344CB8AC3E}">
        <p14:creationId xmlns:p14="http://schemas.microsoft.com/office/powerpoint/2010/main" val="3525415103"/>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Rectangle 1"/>
          <p:cNvSpPr>
            <a:spLocks noGrp="1" noRot="1" noChangeAspect="1"/>
          </p:cNvSpPr>
          <p:nvPr>
            <p:ph type="sldImg"/>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 name="Rectangle 2"/>
          <p:cNvSpPr>
            <a:spLocks noGrp="1"/>
          </p:cNvSpPr>
          <p:nvPr>
            <p:ph type="body" sz="quarter" idx="1"/>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bevel/>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noProof="0">
                <a:sym typeface="Avenir Roman" charset="0"/>
              </a:rPr>
              <a:t>Click to edit Master text styles</a:t>
            </a:r>
          </a:p>
          <a:p>
            <a:pPr lvl="1"/>
            <a:r>
              <a:rPr lang="de-DE" altLang="de-DE" noProof="0">
                <a:sym typeface="Avenir Roman" charset="0"/>
              </a:rPr>
              <a:t>Second level</a:t>
            </a:r>
          </a:p>
          <a:p>
            <a:pPr lvl="2"/>
            <a:r>
              <a:rPr lang="de-DE" altLang="de-DE" noProof="0">
                <a:sym typeface="Avenir Roman" charset="0"/>
              </a:rPr>
              <a:t>Third level</a:t>
            </a:r>
          </a:p>
          <a:p>
            <a:pPr lvl="3"/>
            <a:r>
              <a:rPr lang="de-DE" altLang="de-DE" noProof="0">
                <a:sym typeface="Avenir Roman" charset="0"/>
              </a:rPr>
              <a:t>Fourth level</a:t>
            </a:r>
          </a:p>
          <a:p>
            <a:pPr lvl="4"/>
            <a:r>
              <a:rPr lang="de-DE" altLang="de-DE" noProof="0">
                <a:sym typeface="Avenir Roman" charset="0"/>
              </a:rPr>
              <a:t>Fifth level</a:t>
            </a:r>
          </a:p>
        </p:txBody>
      </p:sp>
    </p:spTree>
    <p:extLst>
      <p:ext uri="{BB962C8B-B14F-4D97-AF65-F5344CB8AC3E}">
        <p14:creationId xmlns:p14="http://schemas.microsoft.com/office/powerpoint/2010/main" val="3654140716"/>
      </p:ext>
    </p:extLst>
  </p:cSld>
  <p:clrMap bg1="lt1" tx1="dk1" bg2="lt2" tx2="dk2" accent1="accent1" accent2="accent2" accent3="accent3" accent4="accent4" accent5="accent5" accent6="accent6" hlink="hlink" folHlink="folHlink"/>
  <p:hf hdr="0" dt="0"/>
  <p:notesStyle>
    <a:lvl1pPr algn="l" defTabSz="457200" rtl="0" eaLnBrk="0" fontAlgn="base" hangingPunct="0">
      <a:lnSpc>
        <a:spcPct val="125000"/>
      </a:lnSpc>
      <a:spcBef>
        <a:spcPct val="0"/>
      </a:spcBef>
      <a:spcAft>
        <a:spcPct val="0"/>
      </a:spcAft>
      <a:defRPr sz="2400" kern="1200">
        <a:solidFill>
          <a:srgbClr val="000000"/>
        </a:solidFill>
        <a:latin typeface="Avenir" charset="0"/>
        <a:ea typeface="Avenir" charset="0"/>
        <a:cs typeface="Avenir" charset="0"/>
        <a:sym typeface="Avenir Roman" charset="0"/>
      </a:defRPr>
    </a:lvl1pPr>
    <a:lvl2pPr indent="228600" algn="l" defTabSz="457200" rtl="0" eaLnBrk="0" fontAlgn="base" hangingPunct="0">
      <a:lnSpc>
        <a:spcPct val="125000"/>
      </a:lnSpc>
      <a:spcBef>
        <a:spcPct val="0"/>
      </a:spcBef>
      <a:spcAft>
        <a:spcPct val="0"/>
      </a:spcAft>
      <a:defRPr sz="2400" kern="1200">
        <a:solidFill>
          <a:srgbClr val="000000"/>
        </a:solidFill>
        <a:latin typeface="Avenir" charset="0"/>
        <a:ea typeface="Avenir" charset="0"/>
        <a:cs typeface="Avenir" charset="0"/>
        <a:sym typeface="Avenir Roman" charset="0"/>
      </a:defRPr>
    </a:lvl2pPr>
    <a:lvl3pPr indent="457200" algn="l" defTabSz="457200" rtl="0" eaLnBrk="0" fontAlgn="base" hangingPunct="0">
      <a:lnSpc>
        <a:spcPct val="125000"/>
      </a:lnSpc>
      <a:spcBef>
        <a:spcPct val="0"/>
      </a:spcBef>
      <a:spcAft>
        <a:spcPct val="0"/>
      </a:spcAft>
      <a:defRPr sz="2400" kern="1200">
        <a:solidFill>
          <a:srgbClr val="000000"/>
        </a:solidFill>
        <a:latin typeface="Avenir" charset="0"/>
        <a:ea typeface="Avenir" charset="0"/>
        <a:cs typeface="Avenir" charset="0"/>
        <a:sym typeface="Avenir Roman" charset="0"/>
      </a:defRPr>
    </a:lvl3pPr>
    <a:lvl4pPr indent="685800" algn="l" defTabSz="457200" rtl="0" eaLnBrk="0" fontAlgn="base" hangingPunct="0">
      <a:lnSpc>
        <a:spcPct val="125000"/>
      </a:lnSpc>
      <a:spcBef>
        <a:spcPct val="0"/>
      </a:spcBef>
      <a:spcAft>
        <a:spcPct val="0"/>
      </a:spcAft>
      <a:defRPr sz="2400" kern="1200">
        <a:solidFill>
          <a:srgbClr val="000000"/>
        </a:solidFill>
        <a:latin typeface="Avenir" charset="0"/>
        <a:ea typeface="Avenir" charset="0"/>
        <a:cs typeface="Avenir" charset="0"/>
        <a:sym typeface="Avenir Roman" charset="0"/>
      </a:defRPr>
    </a:lvl4pPr>
    <a:lvl5pPr indent="914400" algn="l" defTabSz="457200" rtl="0" eaLnBrk="0" fontAlgn="base" hangingPunct="0">
      <a:lnSpc>
        <a:spcPct val="125000"/>
      </a:lnSpc>
      <a:spcBef>
        <a:spcPct val="0"/>
      </a:spcBef>
      <a:spcAft>
        <a:spcPct val="0"/>
      </a:spcAft>
      <a:defRPr sz="2400" kern="1200">
        <a:solidFill>
          <a:srgbClr val="000000"/>
        </a:solidFill>
        <a:latin typeface="Avenir" charset="0"/>
        <a:ea typeface="Avenir" charset="0"/>
        <a:cs typeface="Avenir" charset="0"/>
        <a:sym typeface="Avenir Roman"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7" name="Titel 1"/>
          <p:cNvSpPr>
            <a:spLocks noGrp="1"/>
          </p:cNvSpPr>
          <p:nvPr>
            <p:ph type="ctrTitle"/>
          </p:nvPr>
        </p:nvSpPr>
        <p:spPr>
          <a:xfrm>
            <a:off x="467544" y="1611432"/>
            <a:ext cx="8280920" cy="2897687"/>
          </a:xfrm>
          <a:prstGeom prst="rect">
            <a:avLst/>
          </a:prstGeom>
        </p:spPr>
        <p:txBody>
          <a:bodyPr anchor="t" anchorCtr="0"/>
          <a:lstStyle>
            <a:lvl1pPr algn="l">
              <a:defRPr sz="4400">
                <a:solidFill>
                  <a:srgbClr val="004F8F"/>
                </a:solidFill>
              </a:defRPr>
            </a:lvl1pPr>
          </a:lstStyle>
          <a:p>
            <a:r>
              <a:rPr lang="de-DE"/>
              <a:t>Titelmasterformat durch Klicken bearbeiten</a:t>
            </a:r>
            <a:endParaRPr lang="de-DE" dirty="0"/>
          </a:p>
        </p:txBody>
      </p:sp>
      <p:sp>
        <p:nvSpPr>
          <p:cNvPr id="8" name="Untertitel 2"/>
          <p:cNvSpPr>
            <a:spLocks noGrp="1"/>
          </p:cNvSpPr>
          <p:nvPr>
            <p:ph type="subTitle" idx="1"/>
          </p:nvPr>
        </p:nvSpPr>
        <p:spPr>
          <a:xfrm>
            <a:off x="467544" y="4725144"/>
            <a:ext cx="8280920" cy="1728192"/>
          </a:xfrm>
          <a:prstGeom prst="rect">
            <a:avLst/>
          </a:prstGeom>
        </p:spPr>
        <p:txBody>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Formatvorlage des Untertitelmasters durch Klicken bearbeiten</a:t>
            </a:r>
          </a:p>
          <a:p>
            <a:r>
              <a:rPr lang="de-DE" dirty="0"/>
              <a:t>Kurs</a:t>
            </a:r>
          </a:p>
          <a:p>
            <a:r>
              <a:rPr lang="de-DE" dirty="0"/>
              <a:t>Semester</a:t>
            </a:r>
          </a:p>
        </p:txBody>
      </p:sp>
      <p:sp>
        <p:nvSpPr>
          <p:cNvPr id="9" name="Textplatzhalter 5"/>
          <p:cNvSpPr>
            <a:spLocks noGrp="1"/>
          </p:cNvSpPr>
          <p:nvPr>
            <p:ph type="body" sz="quarter" idx="12"/>
          </p:nvPr>
        </p:nvSpPr>
        <p:spPr>
          <a:xfrm>
            <a:off x="467544" y="404665"/>
            <a:ext cx="8280920" cy="1206768"/>
          </a:xfrm>
          <a:prstGeom prst="rect">
            <a:avLst/>
          </a:prstGeom>
        </p:spPr>
        <p:txBody>
          <a:bodyPr anchor="b" anchorCtr="0"/>
          <a:lstStyle>
            <a:lvl1pPr>
              <a:defRPr sz="2000">
                <a:solidFill>
                  <a:schemeClr val="tx1"/>
                </a:solidFill>
              </a:defRPr>
            </a:lvl1pPr>
          </a:lstStyle>
          <a:p>
            <a:pPr lvl="0"/>
            <a:r>
              <a:rPr lang="de-DE"/>
              <a:t>Textmasterformat bearbeiten</a:t>
            </a:r>
          </a:p>
        </p:txBody>
      </p:sp>
      <p:sp>
        <p:nvSpPr>
          <p:cNvPr id="5" name="Fußzeilenplatzhalter 2"/>
          <p:cNvSpPr>
            <a:spLocks noGrp="1"/>
          </p:cNvSpPr>
          <p:nvPr>
            <p:ph type="ftr" sz="quarter" idx="13"/>
          </p:nvPr>
        </p:nvSpPr>
        <p:spPr>
          <a:xfrm>
            <a:off x="1116013" y="6615113"/>
            <a:ext cx="7056437" cy="198437"/>
          </a:xfrm>
        </p:spPr>
        <p:txBody>
          <a:bodyPr/>
          <a:lstStyle>
            <a:lvl1pPr algn="l">
              <a:defRPr sz="1000">
                <a:solidFill>
                  <a:schemeClr val="tx2"/>
                </a:solidFill>
                <a:latin typeface="Arial Narrow" panose="020B0606020202030204" pitchFamily="34" charset="0"/>
              </a:defRPr>
            </a:lvl1pPr>
          </a:lstStyle>
          <a:p>
            <a:pPr>
              <a:defRPr/>
            </a:pPr>
            <a:endParaRPr lang="de-DE"/>
          </a:p>
        </p:txBody>
      </p:sp>
    </p:spTree>
    <p:extLst>
      <p:ext uri="{BB962C8B-B14F-4D97-AF65-F5344CB8AC3E}">
        <p14:creationId xmlns:p14="http://schemas.microsoft.com/office/powerpoint/2010/main" val="38819422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37442" y="116632"/>
            <a:ext cx="6598854" cy="792088"/>
          </a:xfrm>
          <a:prstGeom prst="rect">
            <a:avLst/>
          </a:prstGeom>
        </p:spPr>
        <p:txBody>
          <a:bodyPr anchor="b"/>
          <a:lstStyle/>
          <a:p>
            <a:r>
              <a:rPr lang="de-DE" dirty="0"/>
              <a:t>Titelmasterformat durch Klicken bearbeiten</a:t>
            </a:r>
          </a:p>
        </p:txBody>
      </p:sp>
      <p:sp>
        <p:nvSpPr>
          <p:cNvPr id="3" name="Inhaltsplatzhalter 2"/>
          <p:cNvSpPr>
            <a:spLocks noGrp="1"/>
          </p:cNvSpPr>
          <p:nvPr>
            <p:ph idx="1"/>
          </p:nvPr>
        </p:nvSpPr>
        <p:spPr>
          <a:xfrm>
            <a:off x="628650" y="1484784"/>
            <a:ext cx="8119814" cy="4692179"/>
          </a:xfrm>
          <a:prstGeom prst="rect">
            <a:avLst/>
          </a:prstGeom>
        </p:spPr>
        <p:txBody>
          <a:bodyPr/>
          <a:lstStyle>
            <a:lvl1pPr>
              <a:defRPr sz="1800">
                <a:latin typeface="Arial Narrow" panose="020B0606020202030204" pitchFamily="34" charset="0"/>
              </a:defRPr>
            </a:lvl1pPr>
            <a:lvl2pPr marL="417513" indent="-236538">
              <a:buClrTx/>
              <a:buSzPct val="100000"/>
              <a:buFont typeface="Arial" panose="020B0604020202020204" pitchFamily="34" charset="0"/>
              <a:buChar char="•"/>
              <a:defRPr sz="1800">
                <a:latin typeface="Arial Narrow" panose="020B0606020202030204" pitchFamily="34" charset="0"/>
              </a:defRPr>
            </a:lvl2pPr>
            <a:lvl3pPr>
              <a:defRPr sz="1800">
                <a:latin typeface="Arial Narrow" panose="020B0606020202030204" pitchFamily="34" charset="0"/>
              </a:defRPr>
            </a:lvl3pPr>
            <a:lvl4pPr>
              <a:defRPr sz="1800">
                <a:latin typeface="Arial Narrow" panose="020B0606020202030204" pitchFamily="34" charset="0"/>
              </a:defRPr>
            </a:lvl4pPr>
            <a:lvl5pPr>
              <a:defRPr sz="1800">
                <a:latin typeface="Arial Narrow" panose="020B0606020202030204" pitchFamily="34"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Fußzeilenplatzhalter 2"/>
          <p:cNvSpPr>
            <a:spLocks noGrp="1"/>
          </p:cNvSpPr>
          <p:nvPr>
            <p:ph type="ftr" sz="quarter" idx="10"/>
          </p:nvPr>
        </p:nvSpPr>
        <p:spPr>
          <a:xfrm>
            <a:off x="1116013" y="6615113"/>
            <a:ext cx="7056437" cy="198437"/>
          </a:xfrm>
        </p:spPr>
        <p:txBody>
          <a:bodyPr/>
          <a:lstStyle>
            <a:lvl1pPr algn="l">
              <a:defRPr sz="1000">
                <a:solidFill>
                  <a:schemeClr val="tx2"/>
                </a:solidFill>
                <a:latin typeface="Arial Narrow" panose="020B0606020202030204" pitchFamily="34" charset="0"/>
              </a:defRPr>
            </a:lvl1pPr>
          </a:lstStyle>
          <a:p>
            <a:pPr>
              <a:defRPr/>
            </a:pPr>
            <a:endParaRPr lang="de-DE"/>
          </a:p>
        </p:txBody>
      </p:sp>
    </p:spTree>
    <p:extLst>
      <p:ext uri="{BB962C8B-B14F-4D97-AF65-F5344CB8AC3E}">
        <p14:creationId xmlns:p14="http://schemas.microsoft.com/office/powerpoint/2010/main" val="3940890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el und Inhalt und Bild">
    <p:spTree>
      <p:nvGrpSpPr>
        <p:cNvPr id="1" name=""/>
        <p:cNvGrpSpPr/>
        <p:nvPr/>
      </p:nvGrpSpPr>
      <p:grpSpPr>
        <a:xfrm>
          <a:off x="0" y="0"/>
          <a:ext cx="0" cy="0"/>
          <a:chOff x="0" y="0"/>
          <a:chExt cx="0" cy="0"/>
        </a:xfrm>
      </p:grpSpPr>
      <p:sp>
        <p:nvSpPr>
          <p:cNvPr id="2" name="Titel 1"/>
          <p:cNvSpPr>
            <a:spLocks noGrp="1"/>
          </p:cNvSpPr>
          <p:nvPr>
            <p:ph type="title"/>
          </p:nvPr>
        </p:nvSpPr>
        <p:spPr>
          <a:xfrm>
            <a:off x="637442" y="116632"/>
            <a:ext cx="6598854" cy="792088"/>
          </a:xfrm>
          <a:prstGeom prst="rect">
            <a:avLst/>
          </a:prstGeom>
        </p:spPr>
        <p:txBody>
          <a:bodyPr anchor="b"/>
          <a:lstStyle/>
          <a:p>
            <a:r>
              <a:rPr lang="de-DE" dirty="0"/>
              <a:t>Titelmasterformat durch Klicken bearbeiten</a:t>
            </a:r>
          </a:p>
        </p:txBody>
      </p:sp>
      <p:sp>
        <p:nvSpPr>
          <p:cNvPr id="3" name="Inhaltsplatzhalter 2"/>
          <p:cNvSpPr>
            <a:spLocks noGrp="1"/>
          </p:cNvSpPr>
          <p:nvPr>
            <p:ph idx="1"/>
          </p:nvPr>
        </p:nvSpPr>
        <p:spPr>
          <a:xfrm>
            <a:off x="628650" y="1484784"/>
            <a:ext cx="3727326" cy="4692179"/>
          </a:xfrm>
          <a:prstGeom prst="rect">
            <a:avLst/>
          </a:prstGeom>
        </p:spPr>
        <p:txBody>
          <a:bodyPr/>
          <a:lstStyle>
            <a:lvl1pPr>
              <a:defRPr sz="1800">
                <a:latin typeface="Arial Narrow" panose="020B0606020202030204" pitchFamily="34" charset="0"/>
              </a:defRPr>
            </a:lvl1pPr>
            <a:lvl2pPr marL="417513" indent="-236538">
              <a:buClrTx/>
              <a:buSzPct val="100000"/>
              <a:buFont typeface="Arial" panose="020B0604020202020204" pitchFamily="34" charset="0"/>
              <a:buChar char="•"/>
              <a:defRPr sz="1800">
                <a:latin typeface="Arial Narrow" panose="020B0606020202030204" pitchFamily="34" charset="0"/>
              </a:defRPr>
            </a:lvl2pPr>
            <a:lvl3pPr>
              <a:defRPr sz="1800">
                <a:latin typeface="Arial Narrow" panose="020B0606020202030204" pitchFamily="34" charset="0"/>
              </a:defRPr>
            </a:lvl3pPr>
            <a:lvl4pPr>
              <a:defRPr sz="1800">
                <a:latin typeface="Arial Narrow" panose="020B0606020202030204" pitchFamily="34" charset="0"/>
              </a:defRPr>
            </a:lvl4pPr>
            <a:lvl5pPr>
              <a:defRPr sz="1800">
                <a:latin typeface="Arial Narrow" panose="020B0606020202030204" pitchFamily="34"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Bildplatzhalter 4"/>
          <p:cNvSpPr>
            <a:spLocks noGrp="1"/>
          </p:cNvSpPr>
          <p:nvPr>
            <p:ph type="pic" sz="quarter" idx="12"/>
          </p:nvPr>
        </p:nvSpPr>
        <p:spPr>
          <a:xfrm>
            <a:off x="4716463" y="1484313"/>
            <a:ext cx="4032250" cy="4681537"/>
          </a:xfrm>
          <a:prstGeom prst="rect">
            <a:avLst/>
          </a:prstGeom>
        </p:spPr>
        <p:txBody>
          <a:bodyPr/>
          <a:lstStyle/>
          <a:p>
            <a:pPr lvl="0"/>
            <a:endParaRPr lang="de-DE" noProof="0">
              <a:sym typeface="Arial" panose="020B0604020202020204" pitchFamily="34" charset="0"/>
            </a:endParaRPr>
          </a:p>
        </p:txBody>
      </p:sp>
      <p:sp>
        <p:nvSpPr>
          <p:cNvPr id="6" name="Fußzeilenplatzhalter 2"/>
          <p:cNvSpPr>
            <a:spLocks noGrp="1"/>
          </p:cNvSpPr>
          <p:nvPr>
            <p:ph type="ftr" sz="quarter" idx="13"/>
          </p:nvPr>
        </p:nvSpPr>
        <p:spPr>
          <a:xfrm>
            <a:off x="1116013" y="6615113"/>
            <a:ext cx="7056437" cy="198437"/>
          </a:xfrm>
        </p:spPr>
        <p:txBody>
          <a:bodyPr/>
          <a:lstStyle>
            <a:lvl1pPr algn="l">
              <a:defRPr sz="1000">
                <a:solidFill>
                  <a:schemeClr val="tx2"/>
                </a:solidFill>
                <a:latin typeface="Arial Narrow" panose="020B0606020202030204" pitchFamily="34" charset="0"/>
              </a:defRPr>
            </a:lvl1pPr>
          </a:lstStyle>
          <a:p>
            <a:pPr>
              <a:defRPr/>
            </a:pPr>
            <a:endParaRPr lang="de-DE"/>
          </a:p>
        </p:txBody>
      </p:sp>
    </p:spTree>
    <p:extLst>
      <p:ext uri="{BB962C8B-B14F-4D97-AF65-F5344CB8AC3E}">
        <p14:creationId xmlns:p14="http://schemas.microsoft.com/office/powerpoint/2010/main" val="27419423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Zitat">
    <p:spTree>
      <p:nvGrpSpPr>
        <p:cNvPr id="1" name=""/>
        <p:cNvGrpSpPr/>
        <p:nvPr/>
      </p:nvGrpSpPr>
      <p:grpSpPr>
        <a:xfrm>
          <a:off x="0" y="0"/>
          <a:ext cx="0" cy="0"/>
          <a:chOff x="0" y="0"/>
          <a:chExt cx="0" cy="0"/>
        </a:xfrm>
      </p:grpSpPr>
      <p:sp>
        <p:nvSpPr>
          <p:cNvPr id="2" name="Titel 1"/>
          <p:cNvSpPr>
            <a:spLocks noGrp="1"/>
          </p:cNvSpPr>
          <p:nvPr>
            <p:ph type="title"/>
          </p:nvPr>
        </p:nvSpPr>
        <p:spPr>
          <a:xfrm>
            <a:off x="637442" y="116632"/>
            <a:ext cx="6598854" cy="792088"/>
          </a:xfrm>
          <a:prstGeom prst="rect">
            <a:avLst/>
          </a:prstGeom>
        </p:spPr>
        <p:txBody>
          <a:bodyPr anchor="b"/>
          <a:lstStyle/>
          <a:p>
            <a:r>
              <a:rPr lang="de-DE" dirty="0"/>
              <a:t>Titelmasterformat durch Klicken bearbeiten</a:t>
            </a:r>
          </a:p>
        </p:txBody>
      </p:sp>
      <p:sp>
        <p:nvSpPr>
          <p:cNvPr id="3" name="Inhaltsplatzhalter 2"/>
          <p:cNvSpPr>
            <a:spLocks noGrp="1"/>
          </p:cNvSpPr>
          <p:nvPr>
            <p:ph idx="1"/>
          </p:nvPr>
        </p:nvSpPr>
        <p:spPr>
          <a:xfrm>
            <a:off x="628650" y="1628799"/>
            <a:ext cx="7886700" cy="3168353"/>
          </a:xfrm>
          <a:prstGeom prst="rect">
            <a:avLst/>
          </a:prstGeom>
        </p:spPr>
        <p:txBody>
          <a:bodyPr anchor="ctr" anchorCtr="0"/>
          <a:lstStyle>
            <a:lvl1pPr algn="ctr">
              <a:defRPr sz="2400" i="1">
                <a:solidFill>
                  <a:schemeClr val="tx1"/>
                </a:solidFill>
                <a:latin typeface="Georgia" panose="02040502050405020303" pitchFamily="18" charset="0"/>
              </a:defRPr>
            </a:lvl1pPr>
            <a:lvl2pPr marL="417513" indent="-236538">
              <a:buClr>
                <a:schemeClr val="accent1"/>
              </a:buClr>
              <a:buSzPct val="70000"/>
              <a:buFont typeface="Arial Narrow" panose="020B0606020202030204" pitchFamily="34" charset="0"/>
              <a:buChar char="►"/>
              <a:defRPr sz="1800">
                <a:latin typeface="Arial Narrow" panose="020B0606020202030204" pitchFamily="34" charset="0"/>
              </a:defRPr>
            </a:lvl2pPr>
            <a:lvl3pPr>
              <a:defRPr sz="1800">
                <a:latin typeface="Arial Narrow" panose="020B0606020202030204" pitchFamily="34" charset="0"/>
              </a:defRPr>
            </a:lvl3pPr>
            <a:lvl4pPr>
              <a:defRPr sz="1800">
                <a:latin typeface="Arial Narrow" panose="020B0606020202030204" pitchFamily="34" charset="0"/>
              </a:defRPr>
            </a:lvl4pPr>
            <a:lvl5pPr>
              <a:defRPr sz="1800">
                <a:latin typeface="Arial Narrow" panose="020B0606020202030204" pitchFamily="34" charset="0"/>
              </a:defRPr>
            </a:lvl5pPr>
          </a:lstStyle>
          <a:p>
            <a:pPr lvl="0"/>
            <a:r>
              <a:rPr lang="de-DE" dirty="0"/>
              <a:t>Textmasterformat bearbeiten</a:t>
            </a:r>
          </a:p>
        </p:txBody>
      </p:sp>
      <p:sp>
        <p:nvSpPr>
          <p:cNvPr id="5" name="Textplatzhalter 4"/>
          <p:cNvSpPr>
            <a:spLocks noGrp="1"/>
          </p:cNvSpPr>
          <p:nvPr>
            <p:ph type="body" sz="quarter" idx="12"/>
          </p:nvPr>
        </p:nvSpPr>
        <p:spPr>
          <a:xfrm>
            <a:off x="4411662" y="4868863"/>
            <a:ext cx="4103688" cy="576262"/>
          </a:xfrm>
          <a:prstGeom prst="rect">
            <a:avLst/>
          </a:prstGeom>
        </p:spPr>
        <p:txBody>
          <a:bodyPr/>
          <a:lstStyle>
            <a:lvl1pPr algn="r">
              <a:defRPr b="1" i="0"/>
            </a:lvl1pPr>
          </a:lstStyle>
          <a:p>
            <a:pPr lvl="0"/>
            <a:r>
              <a:rPr lang="de-DE" dirty="0"/>
              <a:t>Textmasterformat bearbeiten</a:t>
            </a:r>
          </a:p>
        </p:txBody>
      </p:sp>
      <p:sp>
        <p:nvSpPr>
          <p:cNvPr id="6" name="Fußzeilenplatzhalter 2"/>
          <p:cNvSpPr>
            <a:spLocks noGrp="1"/>
          </p:cNvSpPr>
          <p:nvPr>
            <p:ph type="ftr" sz="quarter" idx="13"/>
          </p:nvPr>
        </p:nvSpPr>
        <p:spPr>
          <a:xfrm>
            <a:off x="1116013" y="6615113"/>
            <a:ext cx="7056437" cy="198437"/>
          </a:xfrm>
        </p:spPr>
        <p:txBody>
          <a:bodyPr/>
          <a:lstStyle>
            <a:lvl1pPr algn="l">
              <a:defRPr sz="1000">
                <a:solidFill>
                  <a:schemeClr val="tx2"/>
                </a:solidFill>
                <a:latin typeface="Arial Narrow" panose="020B0606020202030204" pitchFamily="34" charset="0"/>
              </a:defRPr>
            </a:lvl1pPr>
          </a:lstStyle>
          <a:p>
            <a:pPr>
              <a:defRPr/>
            </a:pPr>
            <a:endParaRPr lang="de-DE"/>
          </a:p>
        </p:txBody>
      </p:sp>
    </p:spTree>
    <p:extLst>
      <p:ext uri="{BB962C8B-B14F-4D97-AF65-F5344CB8AC3E}">
        <p14:creationId xmlns:p14="http://schemas.microsoft.com/office/powerpoint/2010/main" val="3803904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7" name="Titel 1"/>
          <p:cNvSpPr>
            <a:spLocks noGrp="1"/>
          </p:cNvSpPr>
          <p:nvPr>
            <p:ph type="title"/>
          </p:nvPr>
        </p:nvSpPr>
        <p:spPr>
          <a:xfrm>
            <a:off x="637442" y="116632"/>
            <a:ext cx="6598854" cy="792088"/>
          </a:xfrm>
          <a:prstGeom prst="rect">
            <a:avLst/>
          </a:prstGeom>
        </p:spPr>
        <p:txBody>
          <a:bodyPr anchor="b"/>
          <a:lstStyle/>
          <a:p>
            <a:r>
              <a:rPr lang="de-DE" dirty="0"/>
              <a:t>Titelmasterformat durch Klicken bearbeiten</a:t>
            </a:r>
          </a:p>
        </p:txBody>
      </p:sp>
      <p:sp>
        <p:nvSpPr>
          <p:cNvPr id="8" name="Inhaltsplatzhalter 2"/>
          <p:cNvSpPr>
            <a:spLocks noGrp="1"/>
          </p:cNvSpPr>
          <p:nvPr>
            <p:ph idx="1"/>
          </p:nvPr>
        </p:nvSpPr>
        <p:spPr>
          <a:xfrm>
            <a:off x="4716016" y="1484784"/>
            <a:ext cx="3727326" cy="4692179"/>
          </a:xfrm>
          <a:prstGeom prst="rect">
            <a:avLst/>
          </a:prstGeom>
        </p:spPr>
        <p:txBody>
          <a:bodyPr/>
          <a:lstStyle>
            <a:lvl1pPr>
              <a:defRPr sz="1800">
                <a:latin typeface="Arial Narrow" panose="020B0606020202030204" pitchFamily="34" charset="0"/>
              </a:defRPr>
            </a:lvl1pPr>
            <a:lvl2pPr marL="417513" indent="-236538">
              <a:buClr>
                <a:schemeClr val="accent1"/>
              </a:buClr>
              <a:buSzPct val="70000"/>
              <a:buFont typeface="Arial Narrow" panose="020B0606020202030204" pitchFamily="34" charset="0"/>
              <a:buChar char="►"/>
              <a:defRPr lang="de-DE" sz="1800" kern="1200" dirty="0" smtClean="0">
                <a:solidFill>
                  <a:srgbClr val="000000"/>
                </a:solidFill>
                <a:latin typeface="Arial Narrow" panose="020B0606020202030204" pitchFamily="34" charset="0"/>
                <a:ea typeface="+mn-ea"/>
                <a:cs typeface="+mn-cs"/>
                <a:sym typeface="Arial" panose="020B0604020202020204" pitchFamily="34" charset="0"/>
              </a:defRPr>
            </a:lvl2pPr>
            <a:lvl3pPr>
              <a:defRPr sz="1800">
                <a:latin typeface="Arial Narrow" panose="020B0606020202030204" pitchFamily="34" charset="0"/>
              </a:defRPr>
            </a:lvl3pPr>
            <a:lvl4pPr>
              <a:defRPr sz="1800">
                <a:latin typeface="Arial Narrow" panose="020B0606020202030204" pitchFamily="34" charset="0"/>
              </a:defRPr>
            </a:lvl4pPr>
            <a:lvl5pPr>
              <a:defRPr sz="1800">
                <a:latin typeface="Arial Narrow" panose="020B0606020202030204" pitchFamily="34"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9" name="Inhaltsplatzhalter 2"/>
          <p:cNvSpPr>
            <a:spLocks noGrp="1"/>
          </p:cNvSpPr>
          <p:nvPr>
            <p:ph idx="11"/>
          </p:nvPr>
        </p:nvSpPr>
        <p:spPr>
          <a:xfrm>
            <a:off x="628650" y="1484784"/>
            <a:ext cx="3727326" cy="4692179"/>
          </a:xfrm>
          <a:prstGeom prst="rect">
            <a:avLst/>
          </a:prstGeom>
        </p:spPr>
        <p:txBody>
          <a:bodyPr/>
          <a:lstStyle>
            <a:lvl1pPr>
              <a:defRPr sz="1800">
                <a:latin typeface="Arial Narrow" panose="020B0606020202030204" pitchFamily="34" charset="0"/>
              </a:defRPr>
            </a:lvl1pPr>
            <a:lvl2pPr marL="417513" indent="-236538">
              <a:buClrTx/>
              <a:buSzPct val="100000"/>
              <a:buFont typeface="Arial" panose="020B0604020202020204" pitchFamily="34" charset="0"/>
              <a:buChar char="•"/>
              <a:defRPr lang="de-DE" sz="1800" kern="1200" dirty="0" smtClean="0">
                <a:solidFill>
                  <a:srgbClr val="000000"/>
                </a:solidFill>
                <a:latin typeface="Arial Narrow" panose="020B0606020202030204" pitchFamily="34" charset="0"/>
                <a:ea typeface="+mn-ea"/>
                <a:cs typeface="+mn-cs"/>
                <a:sym typeface="Arial" panose="020B0604020202020204" pitchFamily="34" charset="0"/>
              </a:defRPr>
            </a:lvl2pPr>
            <a:lvl3pPr>
              <a:defRPr sz="1800">
                <a:latin typeface="Arial Narrow" panose="020B0606020202030204" pitchFamily="34" charset="0"/>
              </a:defRPr>
            </a:lvl3pPr>
            <a:lvl4pPr>
              <a:defRPr sz="1800">
                <a:latin typeface="Arial Narrow" panose="020B0606020202030204" pitchFamily="34" charset="0"/>
              </a:defRPr>
            </a:lvl4pPr>
            <a:lvl5pPr>
              <a:defRPr sz="1800">
                <a:latin typeface="Arial Narrow" panose="020B0606020202030204" pitchFamily="34"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Fußzeilenplatzhalter 2"/>
          <p:cNvSpPr>
            <a:spLocks noGrp="1"/>
          </p:cNvSpPr>
          <p:nvPr>
            <p:ph type="ftr" sz="quarter" idx="12"/>
          </p:nvPr>
        </p:nvSpPr>
        <p:spPr>
          <a:xfrm>
            <a:off x="1116013" y="6615113"/>
            <a:ext cx="7056437" cy="198437"/>
          </a:xfrm>
        </p:spPr>
        <p:txBody>
          <a:bodyPr/>
          <a:lstStyle>
            <a:lvl1pPr algn="l">
              <a:defRPr sz="1000">
                <a:solidFill>
                  <a:schemeClr val="tx2"/>
                </a:solidFill>
                <a:latin typeface="Arial Narrow" panose="020B0606020202030204" pitchFamily="34" charset="0"/>
              </a:defRPr>
            </a:lvl1pPr>
          </a:lstStyle>
          <a:p>
            <a:pPr>
              <a:defRPr/>
            </a:pPr>
            <a:endParaRPr lang="de-DE"/>
          </a:p>
        </p:txBody>
      </p:sp>
    </p:spTree>
    <p:extLst>
      <p:ext uri="{BB962C8B-B14F-4D97-AF65-F5344CB8AC3E}">
        <p14:creationId xmlns:p14="http://schemas.microsoft.com/office/powerpoint/2010/main" val="1996577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5" name="Titel 1"/>
          <p:cNvSpPr>
            <a:spLocks noGrp="1"/>
          </p:cNvSpPr>
          <p:nvPr>
            <p:ph type="title"/>
          </p:nvPr>
        </p:nvSpPr>
        <p:spPr>
          <a:xfrm>
            <a:off x="637442" y="116632"/>
            <a:ext cx="6598854" cy="792088"/>
          </a:xfrm>
          <a:prstGeom prst="rect">
            <a:avLst/>
          </a:prstGeom>
        </p:spPr>
        <p:txBody>
          <a:bodyPr anchor="b"/>
          <a:lstStyle/>
          <a:p>
            <a:r>
              <a:rPr lang="de-DE" dirty="0"/>
              <a:t>Titelmasterformat durch Klicken bearbeiten</a:t>
            </a:r>
          </a:p>
        </p:txBody>
      </p:sp>
      <p:sp>
        <p:nvSpPr>
          <p:cNvPr id="3" name="Fußzeilenplatzhalter 2"/>
          <p:cNvSpPr>
            <a:spLocks noGrp="1"/>
          </p:cNvSpPr>
          <p:nvPr>
            <p:ph type="ftr" sz="quarter" idx="10"/>
          </p:nvPr>
        </p:nvSpPr>
        <p:spPr>
          <a:xfrm>
            <a:off x="1116013" y="6615113"/>
            <a:ext cx="7056437" cy="198437"/>
          </a:xfrm>
        </p:spPr>
        <p:txBody>
          <a:bodyPr/>
          <a:lstStyle>
            <a:lvl1pPr algn="l">
              <a:defRPr sz="1000">
                <a:solidFill>
                  <a:schemeClr val="tx2"/>
                </a:solidFill>
                <a:latin typeface="Arial Narrow" panose="020B0606020202030204" pitchFamily="34" charset="0"/>
              </a:defRPr>
            </a:lvl1pPr>
          </a:lstStyle>
          <a:p>
            <a:pPr>
              <a:defRPr/>
            </a:pPr>
            <a:endParaRPr lang="de-DE"/>
          </a:p>
        </p:txBody>
      </p:sp>
    </p:spTree>
    <p:extLst>
      <p:ext uri="{BB962C8B-B14F-4D97-AF65-F5344CB8AC3E}">
        <p14:creationId xmlns:p14="http://schemas.microsoft.com/office/powerpoint/2010/main" val="30468196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Fußzeilenplatzhalter 2"/>
          <p:cNvSpPr>
            <a:spLocks noGrp="1"/>
          </p:cNvSpPr>
          <p:nvPr>
            <p:ph type="ftr" sz="quarter" idx="10"/>
          </p:nvPr>
        </p:nvSpPr>
        <p:spPr>
          <a:xfrm>
            <a:off x="1116013" y="6615113"/>
            <a:ext cx="7056437" cy="198437"/>
          </a:xfrm>
        </p:spPr>
        <p:txBody>
          <a:bodyPr/>
          <a:lstStyle>
            <a:lvl1pPr algn="l">
              <a:defRPr sz="1000">
                <a:solidFill>
                  <a:schemeClr val="tx2"/>
                </a:solidFill>
                <a:latin typeface="Arial Narrow" panose="020B0606020202030204" pitchFamily="34" charset="0"/>
              </a:defRPr>
            </a:lvl1pPr>
          </a:lstStyle>
          <a:p>
            <a:pPr>
              <a:defRPr/>
            </a:pPr>
            <a:endParaRPr lang="de-DE"/>
          </a:p>
        </p:txBody>
      </p:sp>
    </p:spTree>
    <p:extLst>
      <p:ext uri="{BB962C8B-B14F-4D97-AF65-F5344CB8AC3E}">
        <p14:creationId xmlns:p14="http://schemas.microsoft.com/office/powerpoint/2010/main" val="2897423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tiff"/><Relationship Id="rId5" Type="http://schemas.openxmlformats.org/officeDocument/2006/relationships/slideLayout" Target="../slideLayouts/slideLayout5.xml"/><Relationship Id="rId10" Type="http://schemas.openxmlformats.org/officeDocument/2006/relationships/image" Target="../media/image2.tiff"/><Relationship Id="rId4" Type="http://schemas.openxmlformats.org/officeDocument/2006/relationships/slideLayout" Target="../slideLayouts/slideLayout4.xml"/><Relationship Id="rId9" Type="http://schemas.openxmlformats.org/officeDocument/2006/relationships/image" Target="../media/image1.t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Ref idx="1001">
        <a:schemeClr val="bg1"/>
      </p:bgRef>
    </p:bg>
    <p:spTree>
      <p:nvGrpSpPr>
        <p:cNvPr id="1" name=""/>
        <p:cNvGrpSpPr/>
        <p:nvPr/>
      </p:nvGrpSpPr>
      <p:grpSpPr>
        <a:xfrm>
          <a:off x="0" y="0"/>
          <a:ext cx="0" cy="0"/>
          <a:chOff x="0" y="0"/>
          <a:chExt cx="0" cy="0"/>
        </a:xfrm>
      </p:grpSpPr>
      <p:pic>
        <p:nvPicPr>
          <p:cNvPr id="13" name="Grafik 12"/>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6536630"/>
            <a:ext cx="9144000" cy="321369"/>
          </a:xfrm>
          <a:prstGeom prst="rect">
            <a:avLst/>
          </a:prstGeom>
        </p:spPr>
      </p:pic>
      <p:pic>
        <p:nvPicPr>
          <p:cNvPr id="8" name="Grafik 7"/>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725131" y="1886225"/>
            <a:ext cx="4418869" cy="4650405"/>
          </a:xfrm>
          <a:prstGeom prst="rect">
            <a:avLst/>
          </a:prstGeom>
        </p:spPr>
      </p:pic>
      <p:sp>
        <p:nvSpPr>
          <p:cNvPr id="4" name="Rectangle 1"/>
          <p:cNvSpPr>
            <a:spLocks/>
          </p:cNvSpPr>
          <p:nvPr userDrawn="1"/>
        </p:nvSpPr>
        <p:spPr bwMode="auto">
          <a:xfrm>
            <a:off x="152400" y="6654800"/>
            <a:ext cx="918521" cy="153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defTabSz="457200">
              <a:defRPr sz="14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1pPr>
            <a:lvl2pPr defTabSz="457200">
              <a:defRPr sz="14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defTabSz="457200">
              <a:defRPr sz="14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defTabSz="457200">
              <a:defRPr sz="14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defTabSz="457200">
              <a:defRPr sz="14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457200" indent="1828800" defTabSz="457200" fontAlgn="base" hangingPunct="0">
              <a:spcBef>
                <a:spcPct val="0"/>
              </a:spcBef>
              <a:spcAft>
                <a:spcPct val="0"/>
              </a:spcAft>
              <a:defRPr sz="14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914400" indent="1828800" defTabSz="457200" fontAlgn="base" hangingPunct="0">
              <a:spcBef>
                <a:spcPct val="0"/>
              </a:spcBef>
              <a:spcAft>
                <a:spcPct val="0"/>
              </a:spcAft>
              <a:defRPr sz="14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1371600" indent="1828800" defTabSz="457200" fontAlgn="base" hangingPunct="0">
              <a:spcBef>
                <a:spcPct val="0"/>
              </a:spcBef>
              <a:spcAft>
                <a:spcPct val="0"/>
              </a:spcAft>
              <a:defRPr sz="14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1828800" indent="1828800" defTabSz="457200" fontAlgn="base" hangingPunct="0">
              <a:spcBef>
                <a:spcPct val="0"/>
              </a:spcBef>
              <a:spcAft>
                <a:spcPct val="0"/>
              </a:spcAft>
              <a:defRPr sz="14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eaLnBrk="1">
              <a:defRPr/>
            </a:pPr>
            <a:fld id="{B1653117-B3F9-4AC9-9C1A-504184EEB33D}" type="datetime4">
              <a:rPr lang="de-DE" altLang="de-DE" sz="1000" smtClean="0">
                <a:solidFill>
                  <a:srgbClr val="004F8F"/>
                </a:solidFill>
                <a:latin typeface="+mj-lt"/>
              </a:rPr>
              <a:pPr eaLnBrk="1">
                <a:defRPr/>
              </a:pPr>
              <a:t>27. Januar 2021</a:t>
            </a:fld>
            <a:endParaRPr lang="de-DE" altLang="de-DE" sz="1000" dirty="0">
              <a:solidFill>
                <a:srgbClr val="004F8F"/>
              </a:solidFill>
              <a:latin typeface="+mj-lt"/>
            </a:endParaRPr>
          </a:p>
        </p:txBody>
      </p:sp>
      <p:sp>
        <p:nvSpPr>
          <p:cNvPr id="6" name="Fußzeilenplatzhalter 2"/>
          <p:cNvSpPr>
            <a:spLocks noGrp="1"/>
          </p:cNvSpPr>
          <p:nvPr>
            <p:ph type="ftr" sz="quarter" idx="3"/>
          </p:nvPr>
        </p:nvSpPr>
        <p:spPr>
          <a:xfrm>
            <a:off x="1116013" y="6615113"/>
            <a:ext cx="7056437" cy="207962"/>
          </a:xfrm>
          <a:prstGeom prst="rect">
            <a:avLst/>
          </a:prstGeom>
        </p:spPr>
        <p:txBody>
          <a:bodyPr/>
          <a:lstStyle>
            <a:lvl1pPr algn="l">
              <a:defRPr sz="1000">
                <a:solidFill>
                  <a:schemeClr val="tx2"/>
                </a:solidFill>
                <a:latin typeface="Arial Narrow" panose="020B0606020202030204" pitchFamily="34" charset="0"/>
              </a:defRPr>
            </a:lvl1pPr>
          </a:lstStyle>
          <a:p>
            <a:pPr>
              <a:defRPr/>
            </a:pPr>
            <a:endParaRPr lang="de-DE" dirty="0"/>
          </a:p>
        </p:txBody>
      </p:sp>
      <p:pic>
        <p:nvPicPr>
          <p:cNvPr id="5" name="Grafik 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596336" y="188640"/>
            <a:ext cx="1114999" cy="868445"/>
          </a:xfrm>
          <a:prstGeom prst="rect">
            <a:avLst/>
          </a:prstGeom>
        </p:spPr>
      </p:pic>
      <p:sp>
        <p:nvSpPr>
          <p:cNvPr id="11" name="Textfeld 10"/>
          <p:cNvSpPr txBox="1"/>
          <p:nvPr userDrawn="1"/>
        </p:nvSpPr>
        <p:spPr>
          <a:xfrm>
            <a:off x="8489960" y="6581279"/>
            <a:ext cx="442750" cy="246221"/>
          </a:xfrm>
          <a:prstGeom prst="rect">
            <a:avLst/>
          </a:prstGeom>
          <a:noFill/>
        </p:spPr>
        <p:txBody>
          <a:bodyPr wrap="none" rtlCol="0">
            <a:spAutoFit/>
          </a:bodyPr>
          <a:lstStyle/>
          <a:p>
            <a:fld id="{2A2F8BC4-F68C-4462-8C2C-B6DCD4923E29}" type="slidenum">
              <a:rPr lang="de-DE" sz="1000" smtClean="0">
                <a:solidFill>
                  <a:srgbClr val="004F8F"/>
                </a:solidFill>
                <a:latin typeface="+mj-lt"/>
              </a:rPr>
              <a:t>‹Nr.›</a:t>
            </a:fld>
            <a:endParaRPr lang="de-DE" sz="1000" dirty="0">
              <a:solidFill>
                <a:srgbClr val="004F8F"/>
              </a:solidFill>
              <a:latin typeface="+mj-lt"/>
            </a:endParaRPr>
          </a:p>
        </p:txBody>
      </p:sp>
    </p:spTree>
  </p:cSld>
  <p:clrMap bg1="lt1" tx1="dk1" bg2="lt2" tx2="dk2" accent1="accent1" accent2="accent2" accent3="accent3" accent4="accent4" accent5="accent5" accent6="accent6" hlink="hlink" folHlink="folHlink"/>
  <p:sldLayoutIdLst>
    <p:sldLayoutId id="2147484084" r:id="rId1"/>
    <p:sldLayoutId id="2147484085" r:id="rId2"/>
    <p:sldLayoutId id="2147484086" r:id="rId3"/>
    <p:sldLayoutId id="2147484087" r:id="rId4"/>
    <p:sldLayoutId id="2147484088" r:id="rId5"/>
    <p:sldLayoutId id="2147484089" r:id="rId6"/>
    <p:sldLayoutId id="2147484090" r:id="rId7"/>
  </p:sldLayoutIdLst>
  <p:hf hdr="0"/>
  <p:txStyles>
    <p:titleStyle>
      <a:lvl1pPr algn="l" rtl="0" eaLnBrk="0" fontAlgn="base" hangingPunct="0">
        <a:spcBef>
          <a:spcPct val="0"/>
        </a:spcBef>
        <a:spcAft>
          <a:spcPct val="0"/>
        </a:spcAft>
        <a:defRPr kern="1200">
          <a:solidFill>
            <a:srgbClr val="004F8F"/>
          </a:solidFill>
          <a:latin typeface="+mj-lt"/>
          <a:ea typeface="+mj-ea"/>
          <a:cs typeface="+mj-cs"/>
          <a:sym typeface="Arial Narrow" panose="020B0606020202030204" pitchFamily="34" charset="0"/>
        </a:defRPr>
      </a:lvl1pPr>
      <a:lvl2pPr algn="l" rtl="0" eaLnBrk="0" fontAlgn="base" hangingPunct="0">
        <a:spcBef>
          <a:spcPct val="0"/>
        </a:spcBef>
        <a:spcAft>
          <a:spcPct val="0"/>
        </a:spcAft>
        <a:defRPr>
          <a:solidFill>
            <a:srgbClr val="004F8F"/>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defRPr>
      </a:lvl2pPr>
      <a:lvl3pPr algn="l" rtl="0" eaLnBrk="0" fontAlgn="base" hangingPunct="0">
        <a:spcBef>
          <a:spcPct val="0"/>
        </a:spcBef>
        <a:spcAft>
          <a:spcPct val="0"/>
        </a:spcAft>
        <a:defRPr>
          <a:solidFill>
            <a:srgbClr val="004F8F"/>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defRPr>
      </a:lvl3pPr>
      <a:lvl4pPr algn="l" rtl="0" eaLnBrk="0" fontAlgn="base" hangingPunct="0">
        <a:spcBef>
          <a:spcPct val="0"/>
        </a:spcBef>
        <a:spcAft>
          <a:spcPct val="0"/>
        </a:spcAft>
        <a:defRPr>
          <a:solidFill>
            <a:srgbClr val="004F8F"/>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defRPr>
      </a:lvl4pPr>
      <a:lvl5pPr algn="l" rtl="0" eaLnBrk="0" fontAlgn="base" hangingPunct="0">
        <a:spcBef>
          <a:spcPct val="0"/>
        </a:spcBef>
        <a:spcAft>
          <a:spcPct val="0"/>
        </a:spcAft>
        <a:defRPr>
          <a:solidFill>
            <a:srgbClr val="004F8F"/>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defRPr>
      </a:lvl5pPr>
      <a:lvl6pPr marL="457200" algn="l" rtl="0" fontAlgn="base" hangingPunct="0">
        <a:spcBef>
          <a:spcPct val="0"/>
        </a:spcBef>
        <a:spcAft>
          <a:spcPct val="0"/>
        </a:spcAft>
        <a:defRPr>
          <a:solidFill>
            <a:srgbClr val="004F8F"/>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defRPr>
      </a:lvl6pPr>
      <a:lvl7pPr marL="914400" algn="l" rtl="0" fontAlgn="base" hangingPunct="0">
        <a:spcBef>
          <a:spcPct val="0"/>
        </a:spcBef>
        <a:spcAft>
          <a:spcPct val="0"/>
        </a:spcAft>
        <a:defRPr>
          <a:solidFill>
            <a:srgbClr val="004F8F"/>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defRPr>
      </a:lvl7pPr>
      <a:lvl8pPr marL="1371600" algn="l" rtl="0" fontAlgn="base" hangingPunct="0">
        <a:spcBef>
          <a:spcPct val="0"/>
        </a:spcBef>
        <a:spcAft>
          <a:spcPct val="0"/>
        </a:spcAft>
        <a:defRPr>
          <a:solidFill>
            <a:srgbClr val="004F8F"/>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defRPr>
      </a:lvl8pPr>
      <a:lvl9pPr marL="1828800" algn="l" rtl="0" fontAlgn="base" hangingPunct="0">
        <a:spcBef>
          <a:spcPct val="0"/>
        </a:spcBef>
        <a:spcAft>
          <a:spcPct val="0"/>
        </a:spcAft>
        <a:defRPr>
          <a:solidFill>
            <a:srgbClr val="004F8F"/>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defRPr>
      </a:lvl9pPr>
    </p:titleStyle>
    <p:bodyStyle>
      <a:lvl1pPr marL="342900" indent="-342900" algn="l" rtl="0" eaLnBrk="0" fontAlgn="base" hangingPunct="0">
        <a:spcBef>
          <a:spcPts val="300"/>
        </a:spcBef>
        <a:spcAft>
          <a:spcPct val="0"/>
        </a:spcAft>
        <a:defRPr sz="1600" kern="1200">
          <a:solidFill>
            <a:srgbClr val="000000"/>
          </a:solidFill>
          <a:latin typeface="+mn-lt"/>
          <a:ea typeface="+mn-ea"/>
          <a:cs typeface="+mn-cs"/>
          <a:sym typeface="Arial" panose="020B0604020202020204" pitchFamily="34" charset="0"/>
        </a:defRPr>
      </a:lvl1pPr>
      <a:lvl2pPr marL="417513" indent="-236538" algn="l" rtl="0" eaLnBrk="0" fontAlgn="base" hangingPunct="0">
        <a:spcBef>
          <a:spcPts val="300"/>
        </a:spcBef>
        <a:spcAft>
          <a:spcPct val="0"/>
        </a:spcAft>
        <a:buSzPct val="100000"/>
        <a:buChar char="•"/>
        <a:defRPr sz="1600" kern="1200">
          <a:solidFill>
            <a:srgbClr val="000000"/>
          </a:solidFill>
          <a:latin typeface="+mn-lt"/>
          <a:ea typeface="+mn-ea"/>
          <a:cs typeface="+mn-cs"/>
          <a:sym typeface="Arial" panose="020B0604020202020204" pitchFamily="34" charset="0"/>
        </a:defRPr>
      </a:lvl2pPr>
      <a:lvl3pPr marL="687388" indent="-241300" algn="l" rtl="0" eaLnBrk="0" fontAlgn="base" hangingPunct="0">
        <a:spcBef>
          <a:spcPts val="300"/>
        </a:spcBef>
        <a:spcAft>
          <a:spcPct val="0"/>
        </a:spcAft>
        <a:buSzPct val="100000"/>
        <a:buChar char="–"/>
        <a:defRPr sz="1600" kern="1200">
          <a:solidFill>
            <a:srgbClr val="000000"/>
          </a:solidFill>
          <a:latin typeface="+mn-lt"/>
          <a:ea typeface="+mn-ea"/>
          <a:cs typeface="+mn-cs"/>
          <a:sym typeface="Arial" panose="020B0604020202020204" pitchFamily="34" charset="0"/>
        </a:defRPr>
      </a:lvl3pPr>
      <a:lvl4pPr marL="955675" indent="-241300" algn="l" rtl="0" eaLnBrk="0" fontAlgn="base" hangingPunct="0">
        <a:spcBef>
          <a:spcPts val="300"/>
        </a:spcBef>
        <a:spcAft>
          <a:spcPct val="0"/>
        </a:spcAft>
        <a:buSzPct val="100000"/>
        <a:buChar char="–"/>
        <a:defRPr sz="1600" kern="1200">
          <a:solidFill>
            <a:srgbClr val="000000"/>
          </a:solidFill>
          <a:latin typeface="+mn-lt"/>
          <a:ea typeface="+mn-ea"/>
          <a:cs typeface="+mn-cs"/>
          <a:sym typeface="Arial" panose="020B0604020202020204" pitchFamily="34" charset="0"/>
        </a:defRPr>
      </a:lvl4pPr>
      <a:lvl5pPr marL="1227138" indent="-238125" algn="l" rtl="0" eaLnBrk="0" fontAlgn="base" hangingPunct="0">
        <a:spcBef>
          <a:spcPts val="300"/>
        </a:spcBef>
        <a:spcAft>
          <a:spcPct val="0"/>
        </a:spcAft>
        <a:buSzPct val="100000"/>
        <a:buChar char="–"/>
        <a:defRPr sz="1600" kern="1200">
          <a:solidFill>
            <a:srgbClr val="000000"/>
          </a:solidFill>
          <a:latin typeface="+mn-lt"/>
          <a:ea typeface="+mn-ea"/>
          <a:cs typeface="+mn-cs"/>
          <a:sym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www.ub.uni-frabkfurt.de/digitalhumanities"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ub.uni-frabkfurt.de/digitalhumanities" TargetMode="External"/><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www.ub.uni-frabkfurt.de/digitalhumanities" TargetMode="Externa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www.ub.uni-frabkfurt.de/digitalhumanities"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www.ub.uni-frabkfurt.de/digitalhumanities"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www.ub.uni-frabkfurt.de/digitalhumanities"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www.ub.uni-frabkfurt.de/digitalhumanities"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www.ub.uni-frabkfurt.de/digitalhumanities"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www.ub.uni-frabkfurt.de/digitalhumanities"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www.ub.uni-frabkfurt.de/digitalhumanities"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www.ub.uni-frabkfurt.de/digitalhumanities"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ub.uni-frabkfurt.de/digitalhumanities" TargetMode="Externa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www.ub.uni-frabkfurt.de/digitalhumanities" TargetMode="External"/><Relationship Id="rId2" Type="http://schemas.openxmlformats.org/officeDocument/2006/relationships/hyperlink" Target="https://readcoop.eu/" TargetMode="Externa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www.ub.uni-frabkfurt.de/digitalhumanities"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www.ub.uni-frabkfurt.de/digitalhumanities"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ub.uni-frabkfurt.de/digitalhumanities" TargetMode="External"/><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hyperlink" Target="https://readcoop.eu/transkribus/"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www.ub.uni-frabkfurt.de/digitalhumanities" TargetMode="External"/><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ub.uni-frabkfurt.de/digitalhumanities" TargetMode="External"/><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www.ub.uni-frabkfurt.de/digitalhumanities"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www.ub.uni-frabkfurt.de/digitalhumanities"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www.ub.uni-frabkfurt.de/digitalhumanities"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www.ub.uni-frabkfurt.de/digitalhumanities"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www.ub.uni-frankfurt.de/digitalhumanities"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www.ub.uni-frabkfurt.de/digitalhumanities"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www.ub.uni-frabkfurt.de/digitalhumanities"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www.ub.uni-frabkfurt.de/digitalhumanities" TargetMode="Externa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www.ub.uni-frabkfurt.de/digitalhumanities"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www.ub.uni-frabkfurt.de/digitalhumanities"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www.ub.uni-frabkfurt.de/digitalhumanities"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www.ub.uni-frabkfurt.de/digitalhumanities"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www.ub.uni-frabkfurt.de/digitalhumanities"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www.ub.uni-frabkfurt.de/digitalhumanities"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www.ub.uni-frabkfurt.de/digitalhumanities" TargetMode="External"/><Relationship Id="rId2" Type="http://schemas.openxmlformats.org/officeDocument/2006/relationships/hyperlink" Target="mailto:email@transkribus.eu"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www.ub.uni-frabkfurt.de/digitalhumanities" TargetMode="Externa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hyperlink" Target="https://transkribus.eu/wiki/images/c/cf/Transkribus_in_10_Schritten.pdf" TargetMode="External"/><Relationship Id="rId7" Type="http://schemas.openxmlformats.org/officeDocument/2006/relationships/hyperlink" Target="http://www.ub.uni-frabkfurt.de/digitalhumanities" TargetMode="External"/><Relationship Id="rId2" Type="http://schemas.openxmlformats.org/officeDocument/2006/relationships/hyperlink" Target="https://readcoop.eu/transkribus/knowledge-base/" TargetMode="External"/><Relationship Id="rId1" Type="http://schemas.openxmlformats.org/officeDocument/2006/relationships/slideLayout" Target="../slideLayouts/slideLayout2.xml"/><Relationship Id="rId6" Type="http://schemas.openxmlformats.org/officeDocument/2006/relationships/hyperlink" Target="https://www.youtube.com/channel/UC-txVgM31rDTGlBnH-zpPjA" TargetMode="External"/><Relationship Id="rId5" Type="http://schemas.openxmlformats.org/officeDocument/2006/relationships/hyperlink" Target="https://transkribus.eu/wiki/images/2/21/Modell_Training_in_Transkribus.pdf" TargetMode="External"/><Relationship Id="rId4" Type="http://schemas.openxmlformats.org/officeDocument/2006/relationships/hyperlink" Target="https://transkribus.eu/wiki/images/b/b6/Transkribieren_mit_Transkribus.pdf" TargetMode="External"/></Relationships>
</file>

<file path=ppt/slides/_rels/slide41.xml.rels><?xml version="1.0" encoding="UTF-8" standalone="yes"?>
<Relationships xmlns="http://schemas.openxmlformats.org/package/2006/relationships"><Relationship Id="rId2" Type="http://schemas.openxmlformats.org/officeDocument/2006/relationships/hyperlink" Target="http://www.ub.uni-frabkfurt.de/digitalhumanities"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www.ub.uni-frabkfurt.de/digitalhumanities"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www.ub.uni-frabkfurt.de/digitalhumanities"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www.ub.uni-frabkfurt.de/digitalhumanities"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www.ub.uni-frabkfurt.de/digitalhumanities"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ub.uni-frabkfurt.de/digitalhumanities"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ub.uni-frabkfurt.de/digitalhumanities" TargetMode="External"/><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 name="Titel 1"/>
          <p:cNvSpPr>
            <a:spLocks noGrp="1"/>
          </p:cNvSpPr>
          <p:nvPr>
            <p:ph type="ctrTitle"/>
          </p:nvPr>
        </p:nvSpPr>
        <p:spPr>
          <a:xfrm>
            <a:off x="467544" y="1611432"/>
            <a:ext cx="8676456" cy="2897687"/>
          </a:xfrm>
        </p:spPr>
        <p:txBody>
          <a:bodyPr/>
          <a:lstStyle/>
          <a:p>
            <a:r>
              <a:rPr lang="de-DE" dirty="0"/>
              <a:t>Handschriftenerkennung mit </a:t>
            </a:r>
            <a:r>
              <a:rPr lang="de-DE" dirty="0" err="1"/>
              <a:t>Transkribus</a:t>
            </a:r>
            <a:endParaRPr lang="de-DE" dirty="0"/>
          </a:p>
        </p:txBody>
      </p:sp>
      <p:sp useBgFill="1">
        <p:nvSpPr>
          <p:cNvPr id="3" name="Untertitel 2"/>
          <p:cNvSpPr>
            <a:spLocks noGrp="1"/>
          </p:cNvSpPr>
          <p:nvPr>
            <p:ph type="subTitle" idx="1"/>
          </p:nvPr>
        </p:nvSpPr>
        <p:spPr>
          <a:xfrm>
            <a:off x="467544" y="4509121"/>
            <a:ext cx="8676456" cy="2016224"/>
          </a:xfrm>
        </p:spPr>
        <p:txBody>
          <a:bodyPr/>
          <a:lstStyle/>
          <a:p>
            <a:endParaRPr lang="de-DE" dirty="0"/>
          </a:p>
          <a:p>
            <a:endParaRPr lang="de-DE" dirty="0"/>
          </a:p>
          <a:p>
            <a:r>
              <a:rPr lang="de-DE" dirty="0"/>
              <a:t>Maria </a:t>
            </a:r>
            <a:r>
              <a:rPr lang="de-DE" dirty="0" err="1"/>
              <a:t>Nüchter</a:t>
            </a:r>
            <a:endParaRPr lang="de-DE" dirty="0"/>
          </a:p>
          <a:p>
            <a:r>
              <a:rPr lang="de-DE" dirty="0" err="1"/>
              <a:t>m.nuechter@ub.uni-frankfurt.de</a:t>
            </a:r>
            <a:endParaRPr lang="de-DE" dirty="0"/>
          </a:p>
        </p:txBody>
      </p:sp>
      <p:sp>
        <p:nvSpPr>
          <p:cNvPr id="4" name="Textplatzhalter 3"/>
          <p:cNvSpPr>
            <a:spLocks noGrp="1"/>
          </p:cNvSpPr>
          <p:nvPr>
            <p:ph type="body" sz="quarter" idx="12"/>
          </p:nvPr>
        </p:nvSpPr>
        <p:spPr/>
        <p:txBody>
          <a:bodyPr/>
          <a:lstStyle/>
          <a:p>
            <a:r>
              <a:rPr lang="de-DE" dirty="0"/>
              <a:t>Praxislabor Digitale Geisteswissenschaften WS 20/21</a:t>
            </a:r>
          </a:p>
        </p:txBody>
      </p:sp>
      <p:sp>
        <p:nvSpPr>
          <p:cNvPr id="5" name="Fußzeilenplatzhalter 4"/>
          <p:cNvSpPr>
            <a:spLocks noGrp="1"/>
          </p:cNvSpPr>
          <p:nvPr>
            <p:ph type="ftr" sz="quarter" idx="13"/>
          </p:nvPr>
        </p:nvSpPr>
        <p:spPr/>
        <p:txBody>
          <a:bodyPr/>
          <a:lstStyle/>
          <a:p>
            <a:pPr>
              <a:defRPr/>
            </a:pPr>
            <a:r>
              <a:rPr lang="de-DE" dirty="0"/>
              <a:t>Praxislabor Digitale Geisteswissenschaften | </a:t>
            </a:r>
            <a:r>
              <a:rPr lang="de-DE" dirty="0">
                <a:hlinkClick r:id="rId2"/>
              </a:rPr>
              <a:t>www.ub.uni-frankfurt.de/digitalhumanities</a:t>
            </a:r>
            <a:r>
              <a:rPr lang="de-DE" dirty="0"/>
              <a:t> | Maria </a:t>
            </a:r>
            <a:r>
              <a:rPr lang="de-DE" dirty="0" err="1"/>
              <a:t>Nüchter</a:t>
            </a:r>
            <a:endParaRPr lang="de-DE" dirty="0"/>
          </a:p>
        </p:txBody>
      </p:sp>
      <p:pic>
        <p:nvPicPr>
          <p:cNvPr id="1028" name="Picture 4" descr="Transkribus (@Transkribus) | Twitter">
            <a:extLst>
              <a:ext uri="{FF2B5EF4-FFF2-40B4-BE49-F238E27FC236}">
                <a16:creationId xmlns:a16="http://schemas.microsoft.com/office/drawing/2014/main" id="{1928F242-D139-0B43-A162-9991B55E31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2564904"/>
            <a:ext cx="3168402" cy="3168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01280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FBED2E4E-196D-8D4B-91BD-76FB4501E202}"/>
              </a:ext>
            </a:extLst>
          </p:cNvPr>
          <p:cNvSpPr txBox="1"/>
          <p:nvPr/>
        </p:nvSpPr>
        <p:spPr>
          <a:xfrm>
            <a:off x="539552" y="1747879"/>
            <a:ext cx="8604448" cy="4788000"/>
          </a:xfrm>
          <a:prstGeom prst="rect">
            <a:avLst/>
          </a:prstGeom>
          <a:solidFill>
            <a:schemeClr val="bg1"/>
          </a:solidFill>
        </p:spPr>
        <p:txBody>
          <a:bodyPr wrap="square" rtlCol="0">
            <a:spAutoFit/>
          </a:bodyPr>
          <a:lstStyle/>
          <a:p>
            <a:endParaRPr lang="de-DE" sz="1800" dirty="0">
              <a:solidFill>
                <a:srgbClr val="000000"/>
              </a:solidFill>
            </a:endParaRPr>
          </a:p>
          <a:p>
            <a:endParaRPr lang="de-DE" sz="1800" dirty="0">
              <a:solidFill>
                <a:srgbClr val="000000"/>
              </a:solidFill>
            </a:endParaRPr>
          </a:p>
          <a:p>
            <a:endParaRPr lang="de-DE" sz="1800" dirty="0">
              <a:solidFill>
                <a:srgbClr val="000000"/>
              </a:solidFill>
            </a:endParaRPr>
          </a:p>
          <a:p>
            <a:endParaRPr lang="de-DE" sz="1800" dirty="0">
              <a:solidFill>
                <a:srgbClr val="000000"/>
              </a:solidFill>
            </a:endParaRPr>
          </a:p>
          <a:p>
            <a:endParaRPr lang="de-DE" sz="1800" dirty="0">
              <a:solidFill>
                <a:srgbClr val="000000"/>
              </a:solidFill>
            </a:endParaRPr>
          </a:p>
          <a:p>
            <a:endParaRPr lang="de-DE" sz="1800" dirty="0">
              <a:solidFill>
                <a:srgbClr val="000000"/>
              </a:solidFill>
            </a:endParaRPr>
          </a:p>
          <a:p>
            <a:endParaRPr lang="de-DE" sz="1800" dirty="0">
              <a:solidFill>
                <a:srgbClr val="000000"/>
              </a:solidFill>
            </a:endParaRPr>
          </a:p>
          <a:p>
            <a:endParaRPr lang="de-DE" sz="1800" dirty="0">
              <a:solidFill>
                <a:srgbClr val="000000"/>
              </a:solidFill>
            </a:endParaRPr>
          </a:p>
          <a:p>
            <a:endParaRPr lang="de-DE" sz="1800" dirty="0">
              <a:solidFill>
                <a:srgbClr val="000000"/>
              </a:solidFill>
            </a:endParaRPr>
          </a:p>
          <a:p>
            <a:endParaRPr lang="de-DE" sz="1800" dirty="0">
              <a:solidFill>
                <a:srgbClr val="000000"/>
              </a:solidFill>
            </a:endParaRPr>
          </a:p>
          <a:p>
            <a:endParaRPr lang="de-DE" sz="1800" dirty="0">
              <a:solidFill>
                <a:srgbClr val="000000"/>
              </a:solidFill>
            </a:endParaRPr>
          </a:p>
          <a:p>
            <a:endParaRPr lang="de-DE" sz="1800" dirty="0">
              <a:solidFill>
                <a:srgbClr val="000000"/>
              </a:solidFill>
            </a:endParaRPr>
          </a:p>
        </p:txBody>
      </p:sp>
      <p:sp>
        <p:nvSpPr>
          <p:cNvPr id="2" name="Titel 1">
            <a:extLst>
              <a:ext uri="{FF2B5EF4-FFF2-40B4-BE49-F238E27FC236}">
                <a16:creationId xmlns:a16="http://schemas.microsoft.com/office/drawing/2014/main" id="{FB9BB30B-6E0D-C545-A603-78DFF8D13CB3}"/>
              </a:ext>
            </a:extLst>
          </p:cNvPr>
          <p:cNvSpPr>
            <a:spLocks noGrp="1"/>
          </p:cNvSpPr>
          <p:nvPr>
            <p:ph type="title"/>
          </p:nvPr>
        </p:nvSpPr>
        <p:spPr/>
        <p:txBody>
          <a:bodyPr/>
          <a:lstStyle/>
          <a:p>
            <a:r>
              <a:rPr lang="de-DE" dirty="0"/>
              <a:t>Neuronale </a:t>
            </a:r>
            <a:r>
              <a:rPr lang="de-DE"/>
              <a:t>Netze Anwendungsbeispiele</a:t>
            </a:r>
            <a:endParaRPr lang="de-DE" dirty="0"/>
          </a:p>
        </p:txBody>
      </p:sp>
      <p:sp>
        <p:nvSpPr>
          <p:cNvPr id="5" name="Fußzeilenplatzhalter 4">
            <a:extLst>
              <a:ext uri="{FF2B5EF4-FFF2-40B4-BE49-F238E27FC236}">
                <a16:creationId xmlns:a16="http://schemas.microsoft.com/office/drawing/2014/main" id="{4FA9879B-A7DB-0B4D-8088-875340140033}"/>
              </a:ext>
            </a:extLst>
          </p:cNvPr>
          <p:cNvSpPr txBox="1">
            <a:spLocks noGrp="1"/>
          </p:cNvSpPr>
          <p:nvPr>
            <p:ph type="ftr" sz="quarter" idx="10"/>
          </p:nvPr>
        </p:nvSpPr>
        <p:spPr>
          <a:prstGeom prst="rect">
            <a:avLst/>
          </a:prstGeom>
        </p:spPr>
        <p:txBody>
          <a:bodyPr/>
          <a:lstStyle>
            <a:defPPr>
              <a:defRPr lang="de-DE"/>
            </a:defPPr>
            <a:lvl1pPr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r>
              <a:rPr lang="de-DE" sz="1000" dirty="0">
                <a:latin typeface="+mn-lt"/>
              </a:rPr>
              <a:t>Praxislabor Digitale Geisteswissenschaften | </a:t>
            </a:r>
            <a:r>
              <a:rPr lang="de-DE" sz="1000" dirty="0">
                <a:latin typeface="+mn-lt"/>
                <a:hlinkClick r:id="rId2"/>
              </a:rPr>
              <a:t>www.ub.uni-frankfurt.de/digitalhumanities</a:t>
            </a:r>
            <a:r>
              <a:rPr lang="de-DE" sz="1000" dirty="0">
                <a:latin typeface="+mn-lt"/>
              </a:rPr>
              <a:t> | Maria </a:t>
            </a:r>
            <a:r>
              <a:rPr lang="de-DE" sz="1000" dirty="0" err="1">
                <a:latin typeface="+mn-lt"/>
              </a:rPr>
              <a:t>Nüchter</a:t>
            </a:r>
            <a:endParaRPr lang="de-DE" sz="1000" dirty="0">
              <a:latin typeface="+mn-lt"/>
            </a:endParaRPr>
          </a:p>
        </p:txBody>
      </p:sp>
      <p:pic>
        <p:nvPicPr>
          <p:cNvPr id="8" name="Inhaltsplatzhalter 7" descr="Gehirn mit einfarbiger Füllung">
            <a:extLst>
              <a:ext uri="{FF2B5EF4-FFF2-40B4-BE49-F238E27FC236}">
                <a16:creationId xmlns:a16="http://schemas.microsoft.com/office/drawing/2014/main" id="{AF6D3BB0-349E-FB43-A3B2-59D5E50F9481}"/>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38068" y="2864645"/>
            <a:ext cx="914400" cy="914400"/>
          </a:xfrm>
        </p:spPr>
      </p:pic>
      <p:sp>
        <p:nvSpPr>
          <p:cNvPr id="9" name="Textfeld 8">
            <a:extLst>
              <a:ext uri="{FF2B5EF4-FFF2-40B4-BE49-F238E27FC236}">
                <a16:creationId xmlns:a16="http://schemas.microsoft.com/office/drawing/2014/main" id="{7C94E43B-35BF-5344-8D48-9701EC8DA72D}"/>
              </a:ext>
            </a:extLst>
          </p:cNvPr>
          <p:cNvSpPr txBox="1"/>
          <p:nvPr/>
        </p:nvSpPr>
        <p:spPr>
          <a:xfrm>
            <a:off x="3814470" y="3814960"/>
            <a:ext cx="1512168" cy="646331"/>
          </a:xfrm>
          <a:prstGeom prst="rect">
            <a:avLst/>
          </a:prstGeom>
          <a:noFill/>
        </p:spPr>
        <p:txBody>
          <a:bodyPr wrap="square" rtlCol="0">
            <a:spAutoFit/>
          </a:bodyPr>
          <a:lstStyle/>
          <a:p>
            <a:r>
              <a:rPr lang="de-DE" sz="1800" dirty="0">
                <a:solidFill>
                  <a:srgbClr val="000000"/>
                </a:solidFill>
                <a:latin typeface="+mn-lt"/>
              </a:rPr>
              <a:t>Neuronales Netzwerk</a:t>
            </a:r>
          </a:p>
        </p:txBody>
      </p:sp>
      <p:sp>
        <p:nvSpPr>
          <p:cNvPr id="7" name="Textfeld 6">
            <a:extLst>
              <a:ext uri="{FF2B5EF4-FFF2-40B4-BE49-F238E27FC236}">
                <a16:creationId xmlns:a16="http://schemas.microsoft.com/office/drawing/2014/main" id="{AC7787DC-BA83-FF42-8541-A0026B875466}"/>
              </a:ext>
            </a:extLst>
          </p:cNvPr>
          <p:cNvSpPr txBox="1"/>
          <p:nvPr/>
        </p:nvSpPr>
        <p:spPr>
          <a:xfrm>
            <a:off x="6454045" y="2424733"/>
            <a:ext cx="2138727" cy="1200329"/>
          </a:xfrm>
          <a:prstGeom prst="rect">
            <a:avLst/>
          </a:prstGeom>
          <a:noFill/>
        </p:spPr>
        <p:txBody>
          <a:bodyPr wrap="none" rtlCol="0">
            <a:spAutoFit/>
          </a:bodyPr>
          <a:lstStyle/>
          <a:p>
            <a:r>
              <a:rPr lang="de-DE" sz="1800" dirty="0">
                <a:solidFill>
                  <a:srgbClr val="000000"/>
                </a:solidFill>
              </a:rPr>
              <a:t>Bilderkennung, </a:t>
            </a:r>
          </a:p>
          <a:p>
            <a:r>
              <a:rPr lang="de-DE" sz="1800" dirty="0">
                <a:solidFill>
                  <a:srgbClr val="000000"/>
                </a:solidFill>
              </a:rPr>
              <a:t>Mustererkennung, </a:t>
            </a:r>
          </a:p>
          <a:p>
            <a:r>
              <a:rPr lang="de-DE" sz="1800" dirty="0">
                <a:solidFill>
                  <a:srgbClr val="000000"/>
                </a:solidFill>
              </a:rPr>
              <a:t>Schrifterkennung</a:t>
            </a:r>
          </a:p>
          <a:p>
            <a:endParaRPr lang="de-DE" sz="1800" dirty="0">
              <a:solidFill>
                <a:srgbClr val="000000"/>
              </a:solidFill>
              <a:latin typeface="+mn-lt"/>
            </a:endParaRPr>
          </a:p>
        </p:txBody>
      </p:sp>
      <p:sp>
        <p:nvSpPr>
          <p:cNvPr id="10" name="Textfeld 9">
            <a:extLst>
              <a:ext uri="{FF2B5EF4-FFF2-40B4-BE49-F238E27FC236}">
                <a16:creationId xmlns:a16="http://schemas.microsoft.com/office/drawing/2014/main" id="{025DED07-7636-6349-A723-5EFCCAEBD590}"/>
              </a:ext>
            </a:extLst>
          </p:cNvPr>
          <p:cNvSpPr txBox="1"/>
          <p:nvPr/>
        </p:nvSpPr>
        <p:spPr>
          <a:xfrm>
            <a:off x="3321968" y="1521736"/>
            <a:ext cx="3039615" cy="923330"/>
          </a:xfrm>
          <a:prstGeom prst="rect">
            <a:avLst/>
          </a:prstGeom>
          <a:noFill/>
        </p:spPr>
        <p:txBody>
          <a:bodyPr wrap="none" rtlCol="0">
            <a:spAutoFit/>
          </a:bodyPr>
          <a:lstStyle/>
          <a:p>
            <a:r>
              <a:rPr lang="de-DE" sz="1800" dirty="0">
                <a:solidFill>
                  <a:srgbClr val="000000"/>
                </a:solidFill>
              </a:rPr>
              <a:t>Spracherkennung, </a:t>
            </a:r>
          </a:p>
          <a:p>
            <a:r>
              <a:rPr lang="de-DE" sz="1800" dirty="0">
                <a:solidFill>
                  <a:srgbClr val="000000"/>
                </a:solidFill>
              </a:rPr>
              <a:t>künstliche Stimmerzeugung</a:t>
            </a:r>
          </a:p>
          <a:p>
            <a:endParaRPr lang="de-DE" sz="1800" dirty="0">
              <a:solidFill>
                <a:srgbClr val="000000"/>
              </a:solidFill>
              <a:latin typeface="+mn-lt"/>
            </a:endParaRPr>
          </a:p>
        </p:txBody>
      </p:sp>
      <p:sp>
        <p:nvSpPr>
          <p:cNvPr id="12" name="Textfeld 11">
            <a:extLst>
              <a:ext uri="{FF2B5EF4-FFF2-40B4-BE49-F238E27FC236}">
                <a16:creationId xmlns:a16="http://schemas.microsoft.com/office/drawing/2014/main" id="{5F49C86B-4BAB-BB4C-9257-3DC80FB03172}"/>
              </a:ext>
            </a:extLst>
          </p:cNvPr>
          <p:cNvSpPr txBox="1"/>
          <p:nvPr/>
        </p:nvSpPr>
        <p:spPr>
          <a:xfrm>
            <a:off x="627522" y="3735149"/>
            <a:ext cx="2262158" cy="923330"/>
          </a:xfrm>
          <a:prstGeom prst="rect">
            <a:avLst/>
          </a:prstGeom>
          <a:noFill/>
        </p:spPr>
        <p:txBody>
          <a:bodyPr wrap="none" rtlCol="0">
            <a:spAutoFit/>
          </a:bodyPr>
          <a:lstStyle/>
          <a:p>
            <a:r>
              <a:rPr lang="de-DE" sz="1800" dirty="0">
                <a:solidFill>
                  <a:srgbClr val="000000"/>
                </a:solidFill>
              </a:rPr>
              <a:t>Autonomes Fahren, </a:t>
            </a:r>
          </a:p>
          <a:p>
            <a:r>
              <a:rPr lang="de-DE" sz="1800" dirty="0">
                <a:solidFill>
                  <a:srgbClr val="000000"/>
                </a:solidFill>
              </a:rPr>
              <a:t>Frühwarnsysteme</a:t>
            </a:r>
          </a:p>
          <a:p>
            <a:endParaRPr lang="de-DE" sz="1800" dirty="0">
              <a:solidFill>
                <a:srgbClr val="000000"/>
              </a:solidFill>
              <a:latin typeface="+mn-lt"/>
            </a:endParaRPr>
          </a:p>
        </p:txBody>
      </p:sp>
      <p:sp>
        <p:nvSpPr>
          <p:cNvPr id="13" name="Textfeld 12">
            <a:extLst>
              <a:ext uri="{FF2B5EF4-FFF2-40B4-BE49-F238E27FC236}">
                <a16:creationId xmlns:a16="http://schemas.microsoft.com/office/drawing/2014/main" id="{50011FAE-FA72-BA40-907D-EE3EC68FC808}"/>
              </a:ext>
            </a:extLst>
          </p:cNvPr>
          <p:cNvSpPr txBox="1"/>
          <p:nvPr/>
        </p:nvSpPr>
        <p:spPr>
          <a:xfrm>
            <a:off x="6020627" y="4089769"/>
            <a:ext cx="2770310" cy="646331"/>
          </a:xfrm>
          <a:prstGeom prst="rect">
            <a:avLst/>
          </a:prstGeom>
          <a:noFill/>
        </p:spPr>
        <p:txBody>
          <a:bodyPr wrap="none" rtlCol="0">
            <a:spAutoFit/>
          </a:bodyPr>
          <a:lstStyle/>
          <a:p>
            <a:r>
              <a:rPr lang="de-DE" sz="1800" dirty="0">
                <a:solidFill>
                  <a:srgbClr val="000000"/>
                </a:solidFill>
              </a:rPr>
              <a:t>Medizinische Bildanalyse</a:t>
            </a:r>
          </a:p>
          <a:p>
            <a:endParaRPr lang="de-DE" sz="1800" dirty="0">
              <a:solidFill>
                <a:srgbClr val="000000"/>
              </a:solidFill>
              <a:latin typeface="+mn-lt"/>
            </a:endParaRPr>
          </a:p>
        </p:txBody>
      </p:sp>
      <p:sp>
        <p:nvSpPr>
          <p:cNvPr id="14" name="Textfeld 13">
            <a:extLst>
              <a:ext uri="{FF2B5EF4-FFF2-40B4-BE49-F238E27FC236}">
                <a16:creationId xmlns:a16="http://schemas.microsoft.com/office/drawing/2014/main" id="{E82369E9-6F5C-C548-81C1-BC494B9428E4}"/>
              </a:ext>
            </a:extLst>
          </p:cNvPr>
          <p:cNvSpPr txBox="1"/>
          <p:nvPr/>
        </p:nvSpPr>
        <p:spPr>
          <a:xfrm>
            <a:off x="3583670" y="5182800"/>
            <a:ext cx="1963999" cy="923330"/>
          </a:xfrm>
          <a:prstGeom prst="rect">
            <a:avLst/>
          </a:prstGeom>
          <a:noFill/>
        </p:spPr>
        <p:txBody>
          <a:bodyPr wrap="none" rtlCol="0">
            <a:spAutoFit/>
          </a:bodyPr>
          <a:lstStyle/>
          <a:p>
            <a:r>
              <a:rPr lang="de-DE" sz="1800" dirty="0" err="1">
                <a:solidFill>
                  <a:srgbClr val="000000"/>
                </a:solidFill>
              </a:rPr>
              <a:t>Prediction</a:t>
            </a:r>
            <a:r>
              <a:rPr lang="de-DE" sz="1800" dirty="0">
                <a:solidFill>
                  <a:srgbClr val="000000"/>
                </a:solidFill>
              </a:rPr>
              <a:t> von </a:t>
            </a:r>
          </a:p>
          <a:p>
            <a:r>
              <a:rPr lang="de-DE" sz="1800" dirty="0">
                <a:solidFill>
                  <a:srgbClr val="000000"/>
                </a:solidFill>
              </a:rPr>
              <a:t>Kundenverhalten</a:t>
            </a:r>
          </a:p>
          <a:p>
            <a:endParaRPr lang="de-DE" sz="1800" dirty="0">
              <a:solidFill>
                <a:srgbClr val="000000"/>
              </a:solidFill>
              <a:latin typeface="+mn-lt"/>
            </a:endParaRPr>
          </a:p>
        </p:txBody>
      </p:sp>
      <p:sp>
        <p:nvSpPr>
          <p:cNvPr id="15" name="Textfeld 14">
            <a:extLst>
              <a:ext uri="{FF2B5EF4-FFF2-40B4-BE49-F238E27FC236}">
                <a16:creationId xmlns:a16="http://schemas.microsoft.com/office/drawing/2014/main" id="{CE43500C-BF93-BD48-8E08-153E8ECE320E}"/>
              </a:ext>
            </a:extLst>
          </p:cNvPr>
          <p:cNvSpPr txBox="1"/>
          <p:nvPr/>
        </p:nvSpPr>
        <p:spPr>
          <a:xfrm>
            <a:off x="828231" y="2460698"/>
            <a:ext cx="2146742" cy="646331"/>
          </a:xfrm>
          <a:prstGeom prst="rect">
            <a:avLst/>
          </a:prstGeom>
          <a:noFill/>
        </p:spPr>
        <p:txBody>
          <a:bodyPr wrap="none" rtlCol="0">
            <a:spAutoFit/>
          </a:bodyPr>
          <a:lstStyle/>
          <a:p>
            <a:r>
              <a:rPr lang="de-DE" sz="1800" dirty="0">
                <a:solidFill>
                  <a:srgbClr val="000000"/>
                </a:solidFill>
              </a:rPr>
              <a:t>Wettervorhersagen</a:t>
            </a:r>
          </a:p>
          <a:p>
            <a:endParaRPr lang="de-DE" sz="1800" dirty="0">
              <a:solidFill>
                <a:srgbClr val="000000"/>
              </a:solidFill>
              <a:latin typeface="+mn-lt"/>
            </a:endParaRPr>
          </a:p>
        </p:txBody>
      </p:sp>
      <p:sp>
        <p:nvSpPr>
          <p:cNvPr id="18" name="Rechteck 17">
            <a:extLst>
              <a:ext uri="{FF2B5EF4-FFF2-40B4-BE49-F238E27FC236}">
                <a16:creationId xmlns:a16="http://schemas.microsoft.com/office/drawing/2014/main" id="{5E2FE8C3-B747-C647-A791-EC4C05C3F1E0}"/>
              </a:ext>
            </a:extLst>
          </p:cNvPr>
          <p:cNvSpPr/>
          <p:nvPr/>
        </p:nvSpPr>
        <p:spPr bwMode="auto">
          <a:xfrm>
            <a:off x="3583670" y="2708920"/>
            <a:ext cx="1742967" cy="1949559"/>
          </a:xfrm>
          <a:prstGeom prst="rect">
            <a:avLst/>
          </a:prstGeom>
          <a:noFill/>
          <a:ln w="34925" cap="flat" cmpd="sng" algn="ctr">
            <a:solidFill>
              <a:srgbClr val="004F8F"/>
            </a:solidFill>
            <a:prstDash val="solid"/>
            <a:bevel/>
            <a:headEnd type="none" w="med" len="med"/>
            <a:tailEnd type="none" w="med" len="med"/>
          </a:ln>
          <a:effectLst/>
        </p:spPr>
        <p:txBody>
          <a:bodyPr vert="horz" wrap="square" lIns="45720" tIns="45720" rIns="45720" bIns="45720" numCol="1" rtlCol="0" anchor="t" anchorCtr="0" compatLnSpc="1">
            <a:prstTxWarp prst="textNoShape">
              <a:avLst/>
            </a:prstTxWarp>
            <a:spAutoFit/>
          </a:bodyPr>
          <a:lstStyle/>
          <a:p>
            <a:pPr marL="0" marR="0" indent="0" algn="l" defTabSz="914400" rtl="0" eaLnBrk="1" fontAlgn="base" latinLnBrk="0" hangingPunct="0">
              <a:lnSpc>
                <a:spcPct val="100000"/>
              </a:lnSpc>
              <a:spcBef>
                <a:spcPct val="0"/>
              </a:spcBef>
              <a:spcAft>
                <a:spcPct val="0"/>
              </a:spcAft>
              <a:buClrTx/>
              <a:buSzTx/>
              <a:buFontTx/>
              <a:buNone/>
              <a:tabLst/>
            </a:pPr>
            <a:endParaRPr kumimoji="0" lang="de-DE" sz="1400" b="0" i="0" u="none" strike="noStrike" cap="none" normalizeH="0" baseline="0">
              <a:ln>
                <a:noFill/>
              </a:ln>
              <a:solidFill>
                <a:srgbClr val="004F8F"/>
              </a:solidFill>
              <a:effectLst/>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p:txBody>
      </p:sp>
    </p:spTree>
    <p:extLst>
      <p:ext uri="{BB962C8B-B14F-4D97-AF65-F5344CB8AC3E}">
        <p14:creationId xmlns:p14="http://schemas.microsoft.com/office/powerpoint/2010/main" val="27165434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9BB30B-6E0D-C545-A603-78DFF8D13CB3}"/>
              </a:ext>
            </a:extLst>
          </p:cNvPr>
          <p:cNvSpPr>
            <a:spLocks noGrp="1"/>
          </p:cNvSpPr>
          <p:nvPr>
            <p:ph type="title"/>
          </p:nvPr>
        </p:nvSpPr>
        <p:spPr/>
        <p:txBody>
          <a:bodyPr/>
          <a:lstStyle/>
          <a:p>
            <a:r>
              <a:rPr lang="de-DE" dirty="0"/>
              <a:t>Grundlagen für die automatische Texterkennung</a:t>
            </a:r>
          </a:p>
        </p:txBody>
      </p:sp>
      <p:sp useBgFill="1">
        <p:nvSpPr>
          <p:cNvPr id="3" name="Inhaltsplatzhalter 2">
            <a:extLst>
              <a:ext uri="{FF2B5EF4-FFF2-40B4-BE49-F238E27FC236}">
                <a16:creationId xmlns:a16="http://schemas.microsoft.com/office/drawing/2014/main" id="{C15EC1DA-7B57-9B47-8D98-C81190C68EA4}"/>
              </a:ext>
            </a:extLst>
          </p:cNvPr>
          <p:cNvSpPr>
            <a:spLocks noGrp="1"/>
          </p:cNvSpPr>
          <p:nvPr>
            <p:ph idx="1"/>
          </p:nvPr>
        </p:nvSpPr>
        <p:spPr>
          <a:xfrm>
            <a:off x="628650" y="1484784"/>
            <a:ext cx="8515350" cy="5040560"/>
          </a:xfrm>
        </p:spPr>
        <p:txBody>
          <a:bodyPr/>
          <a:lstStyle/>
          <a:p>
            <a:pPr>
              <a:buFont typeface="+mj-lt"/>
              <a:buAutoNum type="arabicPeriod"/>
            </a:pPr>
            <a:r>
              <a:rPr lang="de-DE" dirty="0"/>
              <a:t>Segmentierung/Layout-Analyse</a:t>
            </a:r>
          </a:p>
          <a:p>
            <a:pPr>
              <a:buFont typeface="+mj-lt"/>
              <a:buAutoNum type="arabicPeriod"/>
            </a:pPr>
            <a:endParaRPr lang="de-DE" dirty="0"/>
          </a:p>
          <a:p>
            <a:pPr>
              <a:buFont typeface="+mj-lt"/>
              <a:buAutoNum type="arabicPeriod"/>
            </a:pPr>
            <a:endParaRPr lang="de-DE" dirty="0"/>
          </a:p>
          <a:p>
            <a:pPr>
              <a:buFont typeface="+mj-lt"/>
              <a:buAutoNum type="arabicPeriod"/>
            </a:pPr>
            <a:endParaRPr lang="de-DE" dirty="0"/>
          </a:p>
          <a:p>
            <a:pPr>
              <a:buFont typeface="+mj-lt"/>
              <a:buAutoNum type="arabicPeriod"/>
            </a:pPr>
            <a:endParaRPr lang="de-DE" dirty="0"/>
          </a:p>
          <a:p>
            <a:pPr>
              <a:buFont typeface="+mj-lt"/>
              <a:buAutoNum type="arabicPeriod"/>
            </a:pPr>
            <a:endParaRPr lang="de-DE" dirty="0"/>
          </a:p>
          <a:p>
            <a:pPr>
              <a:buFont typeface="+mj-lt"/>
              <a:buAutoNum type="arabicPeriod"/>
            </a:pPr>
            <a:endParaRPr lang="de-DE" dirty="0"/>
          </a:p>
          <a:p>
            <a:pPr>
              <a:buFont typeface="+mj-lt"/>
              <a:buAutoNum type="arabicPeriod"/>
            </a:pPr>
            <a:endParaRPr lang="de-DE" dirty="0"/>
          </a:p>
          <a:p>
            <a:pPr>
              <a:buFont typeface="+mj-lt"/>
              <a:buAutoNum type="arabicPeriod"/>
            </a:pPr>
            <a:endParaRPr lang="de-DE" dirty="0"/>
          </a:p>
          <a:p>
            <a:pPr>
              <a:buFont typeface="+mj-lt"/>
              <a:buAutoNum type="arabicPeriod"/>
            </a:pPr>
            <a:r>
              <a:rPr lang="de-DE" dirty="0"/>
              <a:t>Eingabe von Transkriptionen</a:t>
            </a:r>
          </a:p>
          <a:p>
            <a:pPr>
              <a:buFont typeface="+mj-lt"/>
              <a:buAutoNum type="arabicPeriod"/>
            </a:pPr>
            <a:endParaRPr lang="de-DE" dirty="0"/>
          </a:p>
          <a:p>
            <a:pPr>
              <a:buFont typeface="+mj-lt"/>
              <a:buAutoNum type="arabicPeriod"/>
            </a:pPr>
            <a:endParaRPr lang="de-DE" dirty="0"/>
          </a:p>
          <a:p>
            <a:pPr>
              <a:buFont typeface="+mj-lt"/>
              <a:buAutoNum type="arabicPeriod"/>
            </a:pPr>
            <a:endParaRPr lang="de-DE" dirty="0"/>
          </a:p>
          <a:p>
            <a:pPr marL="0" indent="0"/>
            <a:endParaRPr lang="de-DE" dirty="0"/>
          </a:p>
          <a:p>
            <a:pPr marL="0" indent="0"/>
            <a:endParaRPr lang="de-DE" dirty="0"/>
          </a:p>
        </p:txBody>
      </p:sp>
      <p:sp>
        <p:nvSpPr>
          <p:cNvPr id="5" name="Fußzeilenplatzhalter 4">
            <a:extLst>
              <a:ext uri="{FF2B5EF4-FFF2-40B4-BE49-F238E27FC236}">
                <a16:creationId xmlns:a16="http://schemas.microsoft.com/office/drawing/2014/main" id="{4FA9879B-A7DB-0B4D-8088-875340140033}"/>
              </a:ext>
            </a:extLst>
          </p:cNvPr>
          <p:cNvSpPr txBox="1">
            <a:spLocks noGrp="1"/>
          </p:cNvSpPr>
          <p:nvPr>
            <p:ph type="ftr" sz="quarter" idx="10"/>
          </p:nvPr>
        </p:nvSpPr>
        <p:spPr>
          <a:prstGeom prst="rect">
            <a:avLst/>
          </a:prstGeom>
        </p:spPr>
        <p:txBody>
          <a:bodyPr/>
          <a:lstStyle>
            <a:defPPr>
              <a:defRPr lang="de-DE"/>
            </a:defPPr>
            <a:lvl1pPr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r>
              <a:rPr lang="de-DE" sz="1000" dirty="0">
                <a:latin typeface="+mn-lt"/>
              </a:rPr>
              <a:t>Praxislabor Digitale Geisteswissenschaften | </a:t>
            </a:r>
            <a:r>
              <a:rPr lang="de-DE" sz="1000" dirty="0">
                <a:latin typeface="+mn-lt"/>
                <a:hlinkClick r:id="rId2"/>
              </a:rPr>
              <a:t>www.ub.uni-frankfurt.de/digitalhumanities</a:t>
            </a:r>
            <a:r>
              <a:rPr lang="de-DE" sz="1000" dirty="0">
                <a:latin typeface="+mn-lt"/>
              </a:rPr>
              <a:t> | Maria </a:t>
            </a:r>
            <a:r>
              <a:rPr lang="de-DE" sz="1000" dirty="0" err="1">
                <a:latin typeface="+mn-lt"/>
              </a:rPr>
              <a:t>Nüchter</a:t>
            </a:r>
            <a:endParaRPr lang="de-DE" sz="1000" dirty="0">
              <a:latin typeface="+mn-lt"/>
            </a:endParaRPr>
          </a:p>
        </p:txBody>
      </p:sp>
      <p:pic>
        <p:nvPicPr>
          <p:cNvPr id="6" name="Grafik 5" descr="Ein Bild, das Text enthält.&#10;&#10;Automatisch generierte Beschreibung">
            <a:extLst>
              <a:ext uri="{FF2B5EF4-FFF2-40B4-BE49-F238E27FC236}">
                <a16:creationId xmlns:a16="http://schemas.microsoft.com/office/drawing/2014/main" id="{AEC2C864-7CE4-5F49-B906-1303FBF3C20D}"/>
              </a:ext>
            </a:extLst>
          </p:cNvPr>
          <p:cNvPicPr>
            <a:picLocks noChangeAspect="1"/>
          </p:cNvPicPr>
          <p:nvPr/>
        </p:nvPicPr>
        <p:blipFill rotWithShape="1">
          <a:blip r:embed="rId3">
            <a:extLst>
              <a:ext uri="{28A0092B-C50C-407E-A947-70E740481C1C}">
                <a14:useLocalDpi xmlns:a14="http://schemas.microsoft.com/office/drawing/2010/main" val="0"/>
              </a:ext>
            </a:extLst>
          </a:blip>
          <a:srcRect l="38188" t="20430" r="6875" b="37454"/>
          <a:stretch/>
        </p:blipFill>
        <p:spPr>
          <a:xfrm>
            <a:off x="3995936" y="1556791"/>
            <a:ext cx="4852853" cy="2160240"/>
          </a:xfrm>
          <a:prstGeom prst="rect">
            <a:avLst/>
          </a:prstGeom>
        </p:spPr>
      </p:pic>
      <p:pic>
        <p:nvPicPr>
          <p:cNvPr id="9" name="Grafik 8">
            <a:extLst>
              <a:ext uri="{FF2B5EF4-FFF2-40B4-BE49-F238E27FC236}">
                <a16:creationId xmlns:a16="http://schemas.microsoft.com/office/drawing/2014/main" id="{A6FA7090-9C05-E441-A1B9-E188FBB66C70}"/>
              </a:ext>
            </a:extLst>
          </p:cNvPr>
          <p:cNvPicPr>
            <a:picLocks noChangeAspect="1"/>
          </p:cNvPicPr>
          <p:nvPr/>
        </p:nvPicPr>
        <p:blipFill>
          <a:blip r:embed="rId4"/>
          <a:stretch>
            <a:fillRect/>
          </a:stretch>
        </p:blipFill>
        <p:spPr>
          <a:xfrm>
            <a:off x="4096211" y="4293095"/>
            <a:ext cx="4752578" cy="1306959"/>
          </a:xfrm>
          <a:prstGeom prst="rect">
            <a:avLst/>
          </a:prstGeom>
        </p:spPr>
      </p:pic>
    </p:spTree>
    <p:extLst>
      <p:ext uri="{BB962C8B-B14F-4D97-AF65-F5344CB8AC3E}">
        <p14:creationId xmlns:p14="http://schemas.microsoft.com/office/powerpoint/2010/main" val="37383462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9BB30B-6E0D-C545-A603-78DFF8D13CB3}"/>
              </a:ext>
            </a:extLst>
          </p:cNvPr>
          <p:cNvSpPr>
            <a:spLocks noGrp="1"/>
          </p:cNvSpPr>
          <p:nvPr>
            <p:ph type="title"/>
          </p:nvPr>
        </p:nvSpPr>
        <p:spPr/>
        <p:txBody>
          <a:bodyPr/>
          <a:lstStyle/>
          <a:p>
            <a:r>
              <a:rPr lang="de-DE" dirty="0"/>
              <a:t>Segmentierung/Layout-Analyse</a:t>
            </a:r>
          </a:p>
        </p:txBody>
      </p:sp>
      <p:sp useBgFill="1">
        <p:nvSpPr>
          <p:cNvPr id="3" name="Inhaltsplatzhalter 2">
            <a:extLst>
              <a:ext uri="{FF2B5EF4-FFF2-40B4-BE49-F238E27FC236}">
                <a16:creationId xmlns:a16="http://schemas.microsoft.com/office/drawing/2014/main" id="{C15EC1DA-7B57-9B47-8D98-C81190C68EA4}"/>
              </a:ext>
            </a:extLst>
          </p:cNvPr>
          <p:cNvSpPr>
            <a:spLocks noGrp="1"/>
          </p:cNvSpPr>
          <p:nvPr>
            <p:ph idx="1"/>
          </p:nvPr>
        </p:nvSpPr>
        <p:spPr>
          <a:xfrm>
            <a:off x="628650" y="1484784"/>
            <a:ext cx="8515350" cy="5040560"/>
          </a:xfrm>
        </p:spPr>
        <p:txBody>
          <a:bodyPr/>
          <a:lstStyle/>
          <a:p>
            <a:pPr marL="0" indent="0"/>
            <a:endParaRPr lang="de-DE" dirty="0"/>
          </a:p>
          <a:p>
            <a:pPr marL="360363" lvl="1" indent="-285750"/>
            <a:r>
              <a:rPr lang="de-DE" dirty="0"/>
              <a:t> Das Dokument wird in eine Rastergrafik umgewandelt, um so computerlesbar zu sein.</a:t>
            </a:r>
          </a:p>
          <a:p>
            <a:pPr marL="392112" indent="-285750">
              <a:buFont typeface="Arial" panose="020B0604020202020204" pitchFamily="34" charset="0"/>
              <a:buChar char="•"/>
            </a:pPr>
            <a:r>
              <a:rPr lang="de-DE" dirty="0"/>
              <a:t>Als Entsprechung der Bildpunkte des Sehens von Menschen und Tieren dienen in der Informatik Rastergrafiken, die den Bildverarbeitungseinheiten zugeführt werden. </a:t>
            </a:r>
          </a:p>
          <a:p>
            <a:pPr marL="392112" indent="-285750">
              <a:buFont typeface="Arial" panose="020B0604020202020204" pitchFamily="34" charset="0"/>
              <a:buChar char="•"/>
            </a:pPr>
            <a:r>
              <a:rPr lang="de-DE" dirty="0"/>
              <a:t>Diese Rastergrafiken bieten Informationen zu Farbraum und Farbtiefe, die in der Form von Pixeln als Raster angeordnet sind.</a:t>
            </a:r>
          </a:p>
          <a:p>
            <a:pPr marL="0" indent="0"/>
            <a:endParaRPr lang="de-DE" dirty="0"/>
          </a:p>
          <a:p>
            <a:pPr>
              <a:buFont typeface="Arial" panose="020B0604020202020204" pitchFamily="34" charset="0"/>
              <a:buChar char="•"/>
            </a:pPr>
            <a:endParaRPr lang="de-DE" dirty="0"/>
          </a:p>
        </p:txBody>
      </p:sp>
      <p:sp>
        <p:nvSpPr>
          <p:cNvPr id="5" name="Fußzeilenplatzhalter 4">
            <a:extLst>
              <a:ext uri="{FF2B5EF4-FFF2-40B4-BE49-F238E27FC236}">
                <a16:creationId xmlns:a16="http://schemas.microsoft.com/office/drawing/2014/main" id="{4FA9879B-A7DB-0B4D-8088-875340140033}"/>
              </a:ext>
            </a:extLst>
          </p:cNvPr>
          <p:cNvSpPr txBox="1">
            <a:spLocks noGrp="1"/>
          </p:cNvSpPr>
          <p:nvPr>
            <p:ph type="ftr" sz="quarter" idx="10"/>
          </p:nvPr>
        </p:nvSpPr>
        <p:spPr>
          <a:prstGeom prst="rect">
            <a:avLst/>
          </a:prstGeom>
        </p:spPr>
        <p:txBody>
          <a:bodyPr/>
          <a:lstStyle>
            <a:defPPr>
              <a:defRPr lang="de-DE"/>
            </a:defPPr>
            <a:lvl1pPr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r>
              <a:rPr lang="de-DE" sz="1000" dirty="0">
                <a:latin typeface="+mn-lt"/>
              </a:rPr>
              <a:t>Praxislabor Digitale Geisteswissenschaften | </a:t>
            </a:r>
            <a:r>
              <a:rPr lang="de-DE" sz="1000" dirty="0">
                <a:latin typeface="+mn-lt"/>
                <a:hlinkClick r:id="rId2"/>
              </a:rPr>
              <a:t>www.ub.uni-frankfurt.de/digitalhumanities</a:t>
            </a:r>
            <a:r>
              <a:rPr lang="de-DE" sz="1000" dirty="0">
                <a:latin typeface="+mn-lt"/>
              </a:rPr>
              <a:t> | Maria </a:t>
            </a:r>
            <a:r>
              <a:rPr lang="de-DE" sz="1000" dirty="0" err="1">
                <a:latin typeface="+mn-lt"/>
              </a:rPr>
              <a:t>Nüchter</a:t>
            </a:r>
            <a:endParaRPr lang="de-DE" sz="1000" dirty="0">
              <a:latin typeface="+mn-lt"/>
            </a:endParaRPr>
          </a:p>
        </p:txBody>
      </p:sp>
      <p:pic>
        <p:nvPicPr>
          <p:cNvPr id="6" name="Grafik 5">
            <a:extLst>
              <a:ext uri="{FF2B5EF4-FFF2-40B4-BE49-F238E27FC236}">
                <a16:creationId xmlns:a16="http://schemas.microsoft.com/office/drawing/2014/main" id="{FDF9D348-5F6D-EC4B-A174-9196B309094D}"/>
              </a:ext>
            </a:extLst>
          </p:cNvPr>
          <p:cNvPicPr>
            <a:picLocks noChangeAspect="1"/>
          </p:cNvPicPr>
          <p:nvPr/>
        </p:nvPicPr>
        <p:blipFill rotWithShape="1">
          <a:blip r:embed="rId3">
            <a:extLst>
              <a:ext uri="{28A0092B-C50C-407E-A947-70E740481C1C}">
                <a14:useLocalDpi xmlns:a14="http://schemas.microsoft.com/office/drawing/2010/main" val="0"/>
              </a:ext>
            </a:extLst>
          </a:blip>
          <a:srcRect l="42913" t="39119" r="38188" b="39118"/>
          <a:stretch/>
        </p:blipFill>
        <p:spPr>
          <a:xfrm>
            <a:off x="2987824" y="3370810"/>
            <a:ext cx="4731801" cy="3154534"/>
          </a:xfrm>
          <a:prstGeom prst="rect">
            <a:avLst/>
          </a:prstGeom>
        </p:spPr>
      </p:pic>
    </p:spTree>
    <p:extLst>
      <p:ext uri="{BB962C8B-B14F-4D97-AF65-F5344CB8AC3E}">
        <p14:creationId xmlns:p14="http://schemas.microsoft.com/office/powerpoint/2010/main" val="40607930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9BB30B-6E0D-C545-A603-78DFF8D13CB3}"/>
              </a:ext>
            </a:extLst>
          </p:cNvPr>
          <p:cNvSpPr>
            <a:spLocks noGrp="1"/>
          </p:cNvSpPr>
          <p:nvPr>
            <p:ph type="title"/>
          </p:nvPr>
        </p:nvSpPr>
        <p:spPr/>
        <p:txBody>
          <a:bodyPr/>
          <a:lstStyle/>
          <a:p>
            <a:r>
              <a:rPr lang="de-DE" dirty="0"/>
              <a:t>Transkriptionen</a:t>
            </a:r>
          </a:p>
        </p:txBody>
      </p:sp>
      <p:sp useBgFill="1">
        <p:nvSpPr>
          <p:cNvPr id="3" name="Inhaltsplatzhalter 2">
            <a:extLst>
              <a:ext uri="{FF2B5EF4-FFF2-40B4-BE49-F238E27FC236}">
                <a16:creationId xmlns:a16="http://schemas.microsoft.com/office/drawing/2014/main" id="{C15EC1DA-7B57-9B47-8D98-C81190C68EA4}"/>
              </a:ext>
            </a:extLst>
          </p:cNvPr>
          <p:cNvSpPr>
            <a:spLocks noGrp="1"/>
          </p:cNvSpPr>
          <p:nvPr>
            <p:ph idx="1"/>
          </p:nvPr>
        </p:nvSpPr>
        <p:spPr>
          <a:xfrm>
            <a:off x="628650" y="1484784"/>
            <a:ext cx="8515350" cy="5040560"/>
          </a:xfrm>
        </p:spPr>
        <p:txBody>
          <a:bodyPr/>
          <a:lstStyle/>
          <a:p>
            <a:pPr marL="285750" indent="-285750">
              <a:buFont typeface="Arial" panose="020B0604020202020204" pitchFamily="34" charset="0"/>
              <a:buChar char="•"/>
            </a:pPr>
            <a:r>
              <a:rPr lang="de-DE" dirty="0"/>
              <a:t>Transkriptionen geben den Text/Inhalt des Dokuments wieder</a:t>
            </a:r>
          </a:p>
          <a:p>
            <a:pPr marL="285750" indent="-285750">
              <a:buFont typeface="Arial" panose="020B0604020202020204" pitchFamily="34" charset="0"/>
              <a:buChar char="•"/>
            </a:pPr>
            <a:r>
              <a:rPr lang="de-DE" dirty="0"/>
              <a:t>Es gibt bestimmte Richtlinien für Transkriptionen, die aber auch individuell festgelegt werden können. Wichtig ist, dass diese einheitlich im ganzen Dokument durchgeführt werden</a:t>
            </a:r>
          </a:p>
          <a:p>
            <a:pPr marL="285750" indent="-285750">
              <a:buFont typeface="Arial" panose="020B0604020202020204" pitchFamily="34" charset="0"/>
              <a:buChar char="•"/>
            </a:pPr>
            <a:r>
              <a:rPr lang="de-DE" dirty="0"/>
              <a:t>Mit Eingabe der Transkriptionen wird die sogenannte </a:t>
            </a:r>
            <a:r>
              <a:rPr lang="de-DE" dirty="0" err="1"/>
              <a:t>Ground</a:t>
            </a:r>
            <a:r>
              <a:rPr lang="de-DE" dirty="0"/>
              <a:t> </a:t>
            </a:r>
            <a:r>
              <a:rPr lang="de-DE" dirty="0" err="1"/>
              <a:t>Truth</a:t>
            </a:r>
            <a:r>
              <a:rPr lang="de-DE" dirty="0"/>
              <a:t> erzeugt, die dann für die automatische Texterkennung als Grundlage dient.</a:t>
            </a:r>
          </a:p>
          <a:p>
            <a:pPr marL="0" indent="0"/>
            <a:endParaRPr lang="de-DE" dirty="0"/>
          </a:p>
        </p:txBody>
      </p:sp>
      <p:sp>
        <p:nvSpPr>
          <p:cNvPr id="5" name="Fußzeilenplatzhalter 4">
            <a:extLst>
              <a:ext uri="{FF2B5EF4-FFF2-40B4-BE49-F238E27FC236}">
                <a16:creationId xmlns:a16="http://schemas.microsoft.com/office/drawing/2014/main" id="{4FA9879B-A7DB-0B4D-8088-875340140033}"/>
              </a:ext>
            </a:extLst>
          </p:cNvPr>
          <p:cNvSpPr txBox="1">
            <a:spLocks noGrp="1"/>
          </p:cNvSpPr>
          <p:nvPr>
            <p:ph type="ftr" sz="quarter" idx="10"/>
          </p:nvPr>
        </p:nvSpPr>
        <p:spPr>
          <a:prstGeom prst="rect">
            <a:avLst/>
          </a:prstGeom>
        </p:spPr>
        <p:txBody>
          <a:bodyPr/>
          <a:lstStyle>
            <a:defPPr>
              <a:defRPr lang="de-DE"/>
            </a:defPPr>
            <a:lvl1pPr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r>
              <a:rPr lang="de-DE" sz="1000" dirty="0">
                <a:latin typeface="+mn-lt"/>
              </a:rPr>
              <a:t>Praxislabor Digitale Geisteswissenschaften | </a:t>
            </a:r>
            <a:r>
              <a:rPr lang="de-DE" sz="1000" dirty="0">
                <a:latin typeface="+mn-lt"/>
                <a:hlinkClick r:id="rId2"/>
              </a:rPr>
              <a:t>www.ub.uni-frankfurt.de/digitalhumanities</a:t>
            </a:r>
            <a:r>
              <a:rPr lang="de-DE" sz="1000" dirty="0">
                <a:latin typeface="+mn-lt"/>
              </a:rPr>
              <a:t> | Maria </a:t>
            </a:r>
            <a:r>
              <a:rPr lang="de-DE" sz="1000" dirty="0" err="1">
                <a:latin typeface="+mn-lt"/>
              </a:rPr>
              <a:t>Nüchter</a:t>
            </a:r>
            <a:endParaRPr lang="de-DE" sz="1000" dirty="0">
              <a:latin typeface="+mn-lt"/>
            </a:endParaRPr>
          </a:p>
        </p:txBody>
      </p:sp>
    </p:spTree>
    <p:extLst>
      <p:ext uri="{BB962C8B-B14F-4D97-AF65-F5344CB8AC3E}">
        <p14:creationId xmlns:p14="http://schemas.microsoft.com/office/powerpoint/2010/main" val="2297418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9BB30B-6E0D-C545-A603-78DFF8D13CB3}"/>
              </a:ext>
            </a:extLst>
          </p:cNvPr>
          <p:cNvSpPr>
            <a:spLocks noGrp="1"/>
          </p:cNvSpPr>
          <p:nvPr>
            <p:ph type="title"/>
          </p:nvPr>
        </p:nvSpPr>
        <p:spPr/>
        <p:txBody>
          <a:bodyPr/>
          <a:lstStyle/>
          <a:p>
            <a:r>
              <a:rPr lang="de-DE" dirty="0"/>
              <a:t>Automatische Texterkennung</a:t>
            </a:r>
          </a:p>
        </p:txBody>
      </p:sp>
      <p:sp useBgFill="1">
        <p:nvSpPr>
          <p:cNvPr id="3" name="Inhaltsplatzhalter 2">
            <a:extLst>
              <a:ext uri="{FF2B5EF4-FFF2-40B4-BE49-F238E27FC236}">
                <a16:creationId xmlns:a16="http://schemas.microsoft.com/office/drawing/2014/main" id="{C15EC1DA-7B57-9B47-8D98-C81190C68EA4}"/>
              </a:ext>
            </a:extLst>
          </p:cNvPr>
          <p:cNvSpPr>
            <a:spLocks noGrp="1"/>
          </p:cNvSpPr>
          <p:nvPr>
            <p:ph idx="1"/>
          </p:nvPr>
        </p:nvSpPr>
        <p:spPr>
          <a:xfrm>
            <a:off x="628650" y="1484784"/>
            <a:ext cx="8515350" cy="5040560"/>
          </a:xfrm>
        </p:spPr>
        <p:txBody>
          <a:bodyPr/>
          <a:lstStyle/>
          <a:p>
            <a:pPr marL="285750" indent="-285750">
              <a:buFont typeface="Arial" panose="020B0604020202020204" pitchFamily="34" charset="0"/>
              <a:buChar char="•"/>
            </a:pPr>
            <a:r>
              <a:rPr lang="de-DE" dirty="0"/>
              <a:t>Automatische Texterkennung funktioniert mittels neuronaler Netze, die aus einer Anzahl von miteinander vernetzten Neuronen (Rezeptoren) ähnlich wie das menschliche Gehirn bestehen.</a:t>
            </a:r>
          </a:p>
          <a:p>
            <a:pPr marL="285750" indent="-285750">
              <a:buFont typeface="Arial" panose="020B0604020202020204" pitchFamily="34" charset="0"/>
              <a:buChar char="•"/>
            </a:pPr>
            <a:r>
              <a:rPr lang="de-DE" dirty="0"/>
              <a:t>Entscheidend für die Lernfunktion eines Neuronalen Netz ist dabei die Struktur des Netzes. Darunter versteht man einerseits die Anzahl und Typologie der Neuronen und ihre Verbindungen untereinander als auch die Verbindungen der Neuronen durch verschiedene Schichten hindurch.</a:t>
            </a:r>
          </a:p>
          <a:p>
            <a:pPr marL="285750" indent="-285750">
              <a:buFont typeface="Arial" panose="020B0604020202020204" pitchFamily="34" charset="0"/>
              <a:buChar char="•"/>
            </a:pPr>
            <a:r>
              <a:rPr lang="de-DE" dirty="0"/>
              <a:t>Der Nutzen von Neuronalen Netzen ist vor allem dann groß, wenn kein oder nur geringes Wissen über einen Lösungsweg vorliegt. In einem solchen Fall wird das Neuronale Netz mit manuell erzeugten Daten (</a:t>
            </a:r>
            <a:r>
              <a:rPr lang="de-DE" dirty="0" err="1"/>
              <a:t>Ground</a:t>
            </a:r>
            <a:r>
              <a:rPr lang="de-DE" dirty="0"/>
              <a:t> </a:t>
            </a:r>
            <a:r>
              <a:rPr lang="de-DE" dirty="0" err="1"/>
              <a:t>Truth</a:t>
            </a:r>
            <a:r>
              <a:rPr lang="de-DE" dirty="0"/>
              <a:t>) trainiert und das Neuronale Netz lernt selbstständig einen Lösungsweg, um von den Eingabedaten zu den </a:t>
            </a:r>
            <a:r>
              <a:rPr lang="de-DE" dirty="0" err="1"/>
              <a:t>Ground</a:t>
            </a:r>
            <a:r>
              <a:rPr lang="de-DE" dirty="0"/>
              <a:t> </a:t>
            </a:r>
            <a:r>
              <a:rPr lang="de-DE" dirty="0" err="1"/>
              <a:t>Truth</a:t>
            </a:r>
            <a:r>
              <a:rPr lang="de-DE" dirty="0"/>
              <a:t> Daten zu gelangen.</a:t>
            </a:r>
          </a:p>
          <a:p>
            <a:pPr marL="0" indent="0"/>
            <a:endParaRPr lang="de-DE" dirty="0"/>
          </a:p>
        </p:txBody>
      </p:sp>
      <p:sp>
        <p:nvSpPr>
          <p:cNvPr id="5" name="Fußzeilenplatzhalter 4">
            <a:extLst>
              <a:ext uri="{FF2B5EF4-FFF2-40B4-BE49-F238E27FC236}">
                <a16:creationId xmlns:a16="http://schemas.microsoft.com/office/drawing/2014/main" id="{4FA9879B-A7DB-0B4D-8088-875340140033}"/>
              </a:ext>
            </a:extLst>
          </p:cNvPr>
          <p:cNvSpPr txBox="1">
            <a:spLocks noGrp="1"/>
          </p:cNvSpPr>
          <p:nvPr>
            <p:ph type="ftr" sz="quarter" idx="10"/>
          </p:nvPr>
        </p:nvSpPr>
        <p:spPr>
          <a:prstGeom prst="rect">
            <a:avLst/>
          </a:prstGeom>
        </p:spPr>
        <p:txBody>
          <a:bodyPr/>
          <a:lstStyle>
            <a:defPPr>
              <a:defRPr lang="de-DE"/>
            </a:defPPr>
            <a:lvl1pPr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r>
              <a:rPr lang="de-DE" sz="1000" dirty="0">
                <a:latin typeface="+mn-lt"/>
              </a:rPr>
              <a:t>Praxislabor Digitale Geisteswissenschaften | </a:t>
            </a:r>
            <a:r>
              <a:rPr lang="de-DE" sz="1000" dirty="0">
                <a:latin typeface="+mn-lt"/>
                <a:hlinkClick r:id="rId2"/>
              </a:rPr>
              <a:t>www.ub.uni-frankfurt.de/digitalhumanities</a:t>
            </a:r>
            <a:r>
              <a:rPr lang="de-DE" sz="1000" dirty="0">
                <a:latin typeface="+mn-lt"/>
              </a:rPr>
              <a:t> | Maria </a:t>
            </a:r>
            <a:r>
              <a:rPr lang="de-DE" sz="1000" dirty="0" err="1">
                <a:latin typeface="+mn-lt"/>
              </a:rPr>
              <a:t>Nüchter</a:t>
            </a:r>
            <a:endParaRPr lang="de-DE" sz="1000" dirty="0">
              <a:latin typeface="+mn-lt"/>
            </a:endParaRPr>
          </a:p>
        </p:txBody>
      </p:sp>
    </p:spTree>
    <p:extLst>
      <p:ext uri="{BB962C8B-B14F-4D97-AF65-F5344CB8AC3E}">
        <p14:creationId xmlns:p14="http://schemas.microsoft.com/office/powerpoint/2010/main" val="4134775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9BB30B-6E0D-C545-A603-78DFF8D13CB3}"/>
              </a:ext>
            </a:extLst>
          </p:cNvPr>
          <p:cNvSpPr>
            <a:spLocks noGrp="1"/>
          </p:cNvSpPr>
          <p:nvPr>
            <p:ph type="title"/>
          </p:nvPr>
        </p:nvSpPr>
        <p:spPr/>
        <p:txBody>
          <a:bodyPr/>
          <a:lstStyle/>
          <a:p>
            <a:r>
              <a:rPr lang="de-DE" dirty="0"/>
              <a:t>Zusammenfassung Voraussetzung für die automatische Texterkennung</a:t>
            </a:r>
          </a:p>
        </p:txBody>
      </p:sp>
      <p:sp useBgFill="1">
        <p:nvSpPr>
          <p:cNvPr id="3" name="Inhaltsplatzhalter 2">
            <a:extLst>
              <a:ext uri="{FF2B5EF4-FFF2-40B4-BE49-F238E27FC236}">
                <a16:creationId xmlns:a16="http://schemas.microsoft.com/office/drawing/2014/main" id="{C15EC1DA-7B57-9B47-8D98-C81190C68EA4}"/>
              </a:ext>
            </a:extLst>
          </p:cNvPr>
          <p:cNvSpPr>
            <a:spLocks noGrp="1"/>
          </p:cNvSpPr>
          <p:nvPr>
            <p:ph idx="1"/>
          </p:nvPr>
        </p:nvSpPr>
        <p:spPr>
          <a:xfrm>
            <a:off x="628650" y="1484784"/>
            <a:ext cx="8515350" cy="5040560"/>
          </a:xfrm>
        </p:spPr>
        <p:txBody>
          <a:bodyPr/>
          <a:lstStyle/>
          <a:p>
            <a:pPr marL="0" indent="0"/>
            <a:r>
              <a:rPr lang="de-DE" dirty="0"/>
              <a:t>Damit die automatische Texterkennung funktioniert, muss…</a:t>
            </a:r>
          </a:p>
          <a:p>
            <a:pPr marL="0" indent="0"/>
            <a:endParaRPr lang="de-DE" dirty="0"/>
          </a:p>
          <a:p>
            <a:pPr marL="0" indent="0"/>
            <a:r>
              <a:rPr lang="de-DE" dirty="0"/>
              <a:t>…der Text im Dokument eindeutig erkannt/zugeordnet werden (Segmentierung)</a:t>
            </a:r>
          </a:p>
          <a:p>
            <a:pPr marL="0" indent="0"/>
            <a:r>
              <a:rPr lang="de-DE" dirty="0"/>
              <a:t>…eine Abschrift für den Text im Dokument vorliegen (Transkription)</a:t>
            </a:r>
          </a:p>
          <a:p>
            <a:pPr marL="0" indent="0"/>
            <a:r>
              <a:rPr lang="de-DE" dirty="0"/>
              <a:t>…je mehr </a:t>
            </a:r>
            <a:r>
              <a:rPr lang="de-DE" dirty="0" err="1"/>
              <a:t>Ground</a:t>
            </a:r>
            <a:r>
              <a:rPr lang="de-DE" dirty="0"/>
              <a:t> </a:t>
            </a:r>
            <a:r>
              <a:rPr lang="de-DE" dirty="0" err="1"/>
              <a:t>Truth</a:t>
            </a:r>
            <a:r>
              <a:rPr lang="de-DE" dirty="0"/>
              <a:t>/Transkriptionen Daten vorhanden, desto besser wird das Ergebnis</a:t>
            </a:r>
          </a:p>
          <a:p>
            <a:pPr marL="0" indent="0"/>
            <a:r>
              <a:rPr lang="de-DE" dirty="0"/>
              <a:t>…Training, Training, Training</a:t>
            </a:r>
          </a:p>
        </p:txBody>
      </p:sp>
      <p:sp>
        <p:nvSpPr>
          <p:cNvPr id="5" name="Fußzeilenplatzhalter 4">
            <a:extLst>
              <a:ext uri="{FF2B5EF4-FFF2-40B4-BE49-F238E27FC236}">
                <a16:creationId xmlns:a16="http://schemas.microsoft.com/office/drawing/2014/main" id="{4FA9879B-A7DB-0B4D-8088-875340140033}"/>
              </a:ext>
            </a:extLst>
          </p:cNvPr>
          <p:cNvSpPr txBox="1">
            <a:spLocks noGrp="1"/>
          </p:cNvSpPr>
          <p:nvPr>
            <p:ph type="ftr" sz="quarter" idx="10"/>
          </p:nvPr>
        </p:nvSpPr>
        <p:spPr>
          <a:prstGeom prst="rect">
            <a:avLst/>
          </a:prstGeom>
        </p:spPr>
        <p:txBody>
          <a:bodyPr/>
          <a:lstStyle>
            <a:defPPr>
              <a:defRPr lang="de-DE"/>
            </a:defPPr>
            <a:lvl1pPr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r>
              <a:rPr lang="de-DE" sz="1000" dirty="0">
                <a:latin typeface="+mn-lt"/>
              </a:rPr>
              <a:t>Praxislabor Digitale Geisteswissenschaften | </a:t>
            </a:r>
            <a:r>
              <a:rPr lang="de-DE" sz="1000" dirty="0">
                <a:latin typeface="+mn-lt"/>
                <a:hlinkClick r:id="rId2"/>
              </a:rPr>
              <a:t>www.ub.uni-frankfurt.de/digitalhumanities</a:t>
            </a:r>
            <a:r>
              <a:rPr lang="de-DE" sz="1000" dirty="0">
                <a:latin typeface="+mn-lt"/>
              </a:rPr>
              <a:t> | Maria </a:t>
            </a:r>
            <a:r>
              <a:rPr lang="de-DE" sz="1000" dirty="0" err="1">
                <a:latin typeface="+mn-lt"/>
              </a:rPr>
              <a:t>Nüchter</a:t>
            </a:r>
            <a:endParaRPr lang="de-DE" sz="1000" dirty="0">
              <a:latin typeface="+mn-lt"/>
            </a:endParaRPr>
          </a:p>
        </p:txBody>
      </p:sp>
    </p:spTree>
    <p:extLst>
      <p:ext uri="{BB962C8B-B14F-4D97-AF65-F5344CB8AC3E}">
        <p14:creationId xmlns:p14="http://schemas.microsoft.com/office/powerpoint/2010/main" val="28233380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9BB30B-6E0D-C545-A603-78DFF8D13CB3}"/>
              </a:ext>
            </a:extLst>
          </p:cNvPr>
          <p:cNvSpPr>
            <a:spLocks noGrp="1"/>
          </p:cNvSpPr>
          <p:nvPr>
            <p:ph type="title"/>
          </p:nvPr>
        </p:nvSpPr>
        <p:spPr/>
        <p:txBody>
          <a:bodyPr/>
          <a:lstStyle/>
          <a:p>
            <a:r>
              <a:rPr lang="de-DE" dirty="0"/>
              <a:t>Wozu Texterkennung/Handschriftenerkennung?</a:t>
            </a:r>
          </a:p>
        </p:txBody>
      </p:sp>
      <p:sp useBgFill="1">
        <p:nvSpPr>
          <p:cNvPr id="3" name="Inhaltsplatzhalter 2">
            <a:extLst>
              <a:ext uri="{FF2B5EF4-FFF2-40B4-BE49-F238E27FC236}">
                <a16:creationId xmlns:a16="http://schemas.microsoft.com/office/drawing/2014/main" id="{C15EC1DA-7B57-9B47-8D98-C81190C68EA4}"/>
              </a:ext>
            </a:extLst>
          </p:cNvPr>
          <p:cNvSpPr>
            <a:spLocks noGrp="1"/>
          </p:cNvSpPr>
          <p:nvPr>
            <p:ph idx="1"/>
          </p:nvPr>
        </p:nvSpPr>
        <p:spPr>
          <a:xfrm>
            <a:off x="628650" y="1484784"/>
            <a:ext cx="8515350" cy="5040560"/>
          </a:xfrm>
        </p:spPr>
        <p:txBody>
          <a:bodyPr/>
          <a:lstStyle/>
          <a:p>
            <a:pPr marL="0" indent="0" algn="ctr"/>
            <a:endParaRPr lang="de-DE" dirty="0"/>
          </a:p>
          <a:p>
            <a:pPr marL="0" indent="0" algn="ctr"/>
            <a:endParaRPr lang="de-DE" dirty="0"/>
          </a:p>
          <a:p>
            <a:pPr marL="0" indent="0" algn="ctr"/>
            <a:endParaRPr lang="de-DE" dirty="0"/>
          </a:p>
          <a:p>
            <a:pPr marL="0" indent="0" algn="ctr"/>
            <a:r>
              <a:rPr lang="de-DE" sz="2800" dirty="0"/>
              <a:t>Es gibt ein Werkzeug, das bei der Erkennung von Quellen hilft: </a:t>
            </a:r>
          </a:p>
          <a:p>
            <a:pPr marL="0" indent="0" algn="ctr"/>
            <a:r>
              <a:rPr lang="de-DE" sz="2800" b="1" dirty="0" err="1"/>
              <a:t>Transkribus</a:t>
            </a:r>
            <a:r>
              <a:rPr lang="de-DE" sz="2800" b="1" dirty="0"/>
              <a:t>, das ich nun genauer vorstellen möchte</a:t>
            </a:r>
            <a:r>
              <a:rPr lang="de-DE" sz="2800" dirty="0"/>
              <a:t>	</a:t>
            </a:r>
          </a:p>
        </p:txBody>
      </p:sp>
      <p:sp>
        <p:nvSpPr>
          <p:cNvPr id="5" name="Fußzeilenplatzhalter 4">
            <a:extLst>
              <a:ext uri="{FF2B5EF4-FFF2-40B4-BE49-F238E27FC236}">
                <a16:creationId xmlns:a16="http://schemas.microsoft.com/office/drawing/2014/main" id="{4FA9879B-A7DB-0B4D-8088-875340140033}"/>
              </a:ext>
            </a:extLst>
          </p:cNvPr>
          <p:cNvSpPr txBox="1">
            <a:spLocks noGrp="1"/>
          </p:cNvSpPr>
          <p:nvPr>
            <p:ph type="ftr" sz="quarter" idx="10"/>
          </p:nvPr>
        </p:nvSpPr>
        <p:spPr>
          <a:prstGeom prst="rect">
            <a:avLst/>
          </a:prstGeom>
        </p:spPr>
        <p:txBody>
          <a:bodyPr/>
          <a:lstStyle>
            <a:defPPr>
              <a:defRPr lang="de-DE"/>
            </a:defPPr>
            <a:lvl1pPr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r>
              <a:rPr lang="de-DE" sz="1000" dirty="0">
                <a:latin typeface="+mn-lt"/>
              </a:rPr>
              <a:t>Praxislabor Digitale Geisteswissenschaften | </a:t>
            </a:r>
            <a:r>
              <a:rPr lang="de-DE" sz="1000" dirty="0">
                <a:latin typeface="+mn-lt"/>
                <a:hlinkClick r:id="rId2"/>
              </a:rPr>
              <a:t>www.ub.uni-frankfurt.de/digitalhumanities</a:t>
            </a:r>
            <a:r>
              <a:rPr lang="de-DE" sz="1000" dirty="0">
                <a:latin typeface="+mn-lt"/>
              </a:rPr>
              <a:t> | Maria </a:t>
            </a:r>
            <a:r>
              <a:rPr lang="de-DE" sz="1000" dirty="0" err="1">
                <a:latin typeface="+mn-lt"/>
              </a:rPr>
              <a:t>Nüchter</a:t>
            </a:r>
            <a:endParaRPr lang="de-DE" sz="1000" dirty="0">
              <a:latin typeface="+mn-lt"/>
            </a:endParaRPr>
          </a:p>
        </p:txBody>
      </p:sp>
    </p:spTree>
    <p:extLst>
      <p:ext uri="{BB962C8B-B14F-4D97-AF65-F5344CB8AC3E}">
        <p14:creationId xmlns:p14="http://schemas.microsoft.com/office/powerpoint/2010/main" val="24423670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9BB30B-6E0D-C545-A603-78DFF8D13CB3}"/>
              </a:ext>
            </a:extLst>
          </p:cNvPr>
          <p:cNvSpPr>
            <a:spLocks noGrp="1"/>
          </p:cNvSpPr>
          <p:nvPr>
            <p:ph type="title"/>
          </p:nvPr>
        </p:nvSpPr>
        <p:spPr/>
        <p:txBody>
          <a:bodyPr/>
          <a:lstStyle/>
          <a:p>
            <a:r>
              <a:rPr lang="de-DE" dirty="0"/>
              <a:t>Das EU-Projekt </a:t>
            </a:r>
            <a:r>
              <a:rPr lang="de-DE" dirty="0" err="1"/>
              <a:t>Transkribus</a:t>
            </a:r>
            <a:endParaRPr lang="de-DE" dirty="0"/>
          </a:p>
        </p:txBody>
      </p:sp>
      <p:sp useBgFill="1">
        <p:nvSpPr>
          <p:cNvPr id="3" name="Inhaltsplatzhalter 2">
            <a:extLst>
              <a:ext uri="{FF2B5EF4-FFF2-40B4-BE49-F238E27FC236}">
                <a16:creationId xmlns:a16="http://schemas.microsoft.com/office/drawing/2014/main" id="{C15EC1DA-7B57-9B47-8D98-C81190C68EA4}"/>
              </a:ext>
            </a:extLst>
          </p:cNvPr>
          <p:cNvSpPr>
            <a:spLocks noGrp="1"/>
          </p:cNvSpPr>
          <p:nvPr>
            <p:ph idx="1"/>
          </p:nvPr>
        </p:nvSpPr>
        <p:spPr>
          <a:xfrm>
            <a:off x="628650" y="1484784"/>
            <a:ext cx="8515350" cy="5040560"/>
          </a:xfrm>
        </p:spPr>
        <p:txBody>
          <a:bodyPr/>
          <a:lstStyle/>
          <a:p>
            <a:pPr>
              <a:buFont typeface="Arial" panose="020B0604020202020204" pitchFamily="34" charset="0"/>
              <a:buChar char="•"/>
            </a:pPr>
            <a:r>
              <a:rPr lang="de-DE" dirty="0" err="1"/>
              <a:t>Transkribus</a:t>
            </a:r>
            <a:r>
              <a:rPr lang="de-DE" dirty="0"/>
              <a:t> ist Teil des EU-Projekts READ (Recognition </a:t>
            </a:r>
            <a:r>
              <a:rPr lang="de-DE" dirty="0" err="1"/>
              <a:t>and</a:t>
            </a:r>
            <a:r>
              <a:rPr lang="de-DE" dirty="0"/>
              <a:t> </a:t>
            </a:r>
            <a:r>
              <a:rPr lang="de-DE" dirty="0" err="1"/>
              <a:t>Enrichment</a:t>
            </a:r>
            <a:r>
              <a:rPr lang="de-DE" dirty="0"/>
              <a:t> </a:t>
            </a:r>
            <a:r>
              <a:rPr lang="de-DE" dirty="0" err="1"/>
              <a:t>of</a:t>
            </a:r>
            <a:r>
              <a:rPr lang="de-DE" dirty="0"/>
              <a:t> </a:t>
            </a:r>
            <a:r>
              <a:rPr lang="de-DE" dirty="0" err="1"/>
              <a:t>Archival</a:t>
            </a:r>
            <a:r>
              <a:rPr lang="de-DE" dirty="0"/>
              <a:t> </a:t>
            </a:r>
            <a:r>
              <a:rPr lang="de-DE" dirty="0" err="1"/>
              <a:t>Documents</a:t>
            </a:r>
            <a:r>
              <a:rPr lang="de-DE" dirty="0"/>
              <a:t>) um Archivmaterial zugänglich zu machen, ein Teil davon ist die Entwicklung der Handschriftenerkennung</a:t>
            </a:r>
          </a:p>
          <a:p>
            <a:pPr>
              <a:buFont typeface="Arial" panose="020B0604020202020204" pitchFamily="34" charset="0"/>
              <a:buChar char="•"/>
            </a:pPr>
            <a:r>
              <a:rPr lang="de-DE" dirty="0"/>
              <a:t>Im READ-Projekt sind 14 Partner aus verschiedenen Bereichen zusammenschlossen (Informatik, Geisteswissenschaften, Archive)</a:t>
            </a:r>
          </a:p>
          <a:p>
            <a:pPr>
              <a:buFont typeface="Arial" panose="020B0604020202020204" pitchFamily="34" charset="0"/>
              <a:buChar char="•"/>
            </a:pPr>
            <a:r>
              <a:rPr lang="de-DE" dirty="0"/>
              <a:t>Die Koordination erfolgt durch die Universität Innsbruck</a:t>
            </a:r>
          </a:p>
          <a:p>
            <a:pPr>
              <a:buFont typeface="Arial" panose="020B0604020202020204" pitchFamily="34" charset="0"/>
              <a:buChar char="•"/>
            </a:pPr>
            <a:endParaRPr lang="de-DE" dirty="0"/>
          </a:p>
        </p:txBody>
      </p:sp>
      <p:sp>
        <p:nvSpPr>
          <p:cNvPr id="5" name="Fußzeilenplatzhalter 4">
            <a:extLst>
              <a:ext uri="{FF2B5EF4-FFF2-40B4-BE49-F238E27FC236}">
                <a16:creationId xmlns:a16="http://schemas.microsoft.com/office/drawing/2014/main" id="{4FA9879B-A7DB-0B4D-8088-875340140033}"/>
              </a:ext>
            </a:extLst>
          </p:cNvPr>
          <p:cNvSpPr txBox="1">
            <a:spLocks noGrp="1"/>
          </p:cNvSpPr>
          <p:nvPr>
            <p:ph type="ftr" sz="quarter" idx="10"/>
          </p:nvPr>
        </p:nvSpPr>
        <p:spPr>
          <a:prstGeom prst="rect">
            <a:avLst/>
          </a:prstGeom>
        </p:spPr>
        <p:txBody>
          <a:bodyPr/>
          <a:lstStyle>
            <a:defPPr>
              <a:defRPr lang="de-DE"/>
            </a:defPPr>
            <a:lvl1pPr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r>
              <a:rPr lang="de-DE" sz="1000" dirty="0">
                <a:latin typeface="+mn-lt"/>
              </a:rPr>
              <a:t>Praxislabor Digitale Geisteswissenschaften | </a:t>
            </a:r>
            <a:r>
              <a:rPr lang="de-DE" sz="1000" dirty="0">
                <a:latin typeface="+mn-lt"/>
                <a:hlinkClick r:id="rId2"/>
              </a:rPr>
              <a:t>www.ub.uni-frankfurt.de/digitalhumanities</a:t>
            </a:r>
            <a:r>
              <a:rPr lang="de-DE" sz="1000" dirty="0">
                <a:latin typeface="+mn-lt"/>
              </a:rPr>
              <a:t> | Maria </a:t>
            </a:r>
            <a:r>
              <a:rPr lang="de-DE" sz="1000" dirty="0" err="1">
                <a:latin typeface="+mn-lt"/>
              </a:rPr>
              <a:t>Nüchter</a:t>
            </a:r>
            <a:endParaRPr lang="de-DE" sz="1000" dirty="0">
              <a:latin typeface="+mn-lt"/>
            </a:endParaRPr>
          </a:p>
        </p:txBody>
      </p:sp>
    </p:spTree>
    <p:extLst>
      <p:ext uri="{BB962C8B-B14F-4D97-AF65-F5344CB8AC3E}">
        <p14:creationId xmlns:p14="http://schemas.microsoft.com/office/powerpoint/2010/main" val="4141972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9BB30B-6E0D-C545-A603-78DFF8D13CB3}"/>
              </a:ext>
            </a:extLst>
          </p:cNvPr>
          <p:cNvSpPr>
            <a:spLocks noGrp="1"/>
          </p:cNvSpPr>
          <p:nvPr>
            <p:ph type="title"/>
          </p:nvPr>
        </p:nvSpPr>
        <p:spPr>
          <a:xfrm>
            <a:off x="628650" y="116632"/>
            <a:ext cx="6598854" cy="792088"/>
          </a:xfrm>
        </p:spPr>
        <p:txBody>
          <a:bodyPr/>
          <a:lstStyle/>
          <a:p>
            <a:r>
              <a:rPr lang="de-DE" dirty="0" err="1"/>
              <a:t>Transkribus</a:t>
            </a:r>
            <a:endParaRPr lang="de-DE" dirty="0"/>
          </a:p>
        </p:txBody>
      </p:sp>
      <p:sp useBgFill="1">
        <p:nvSpPr>
          <p:cNvPr id="3" name="Inhaltsplatzhalter 2">
            <a:extLst>
              <a:ext uri="{FF2B5EF4-FFF2-40B4-BE49-F238E27FC236}">
                <a16:creationId xmlns:a16="http://schemas.microsoft.com/office/drawing/2014/main" id="{C15EC1DA-7B57-9B47-8D98-C81190C68EA4}"/>
              </a:ext>
            </a:extLst>
          </p:cNvPr>
          <p:cNvSpPr>
            <a:spLocks noGrp="1"/>
          </p:cNvSpPr>
          <p:nvPr>
            <p:ph idx="1"/>
          </p:nvPr>
        </p:nvSpPr>
        <p:spPr>
          <a:xfrm>
            <a:off x="628650" y="1484784"/>
            <a:ext cx="8515350" cy="5040560"/>
          </a:xfrm>
        </p:spPr>
        <p:txBody>
          <a:bodyPr/>
          <a:lstStyle/>
          <a:p>
            <a:r>
              <a:rPr lang="de-DE" dirty="0"/>
              <a:t>Forschungsinfrastruktur:</a:t>
            </a:r>
          </a:p>
          <a:p>
            <a:pPr>
              <a:buFont typeface="Arial" panose="020B0604020202020204" pitchFamily="34" charset="0"/>
              <a:buChar char="•"/>
            </a:pPr>
            <a:r>
              <a:rPr lang="de-DE" dirty="0"/>
              <a:t>Von der Digitalisierung bis zur Erkennung und Suche in historischen Dokumenten</a:t>
            </a:r>
          </a:p>
          <a:p>
            <a:pPr>
              <a:buFont typeface="Arial" panose="020B0604020202020204" pitchFamily="34" charset="0"/>
              <a:buChar char="•"/>
            </a:pPr>
            <a:endParaRPr lang="de-DE" dirty="0"/>
          </a:p>
          <a:p>
            <a:pPr marL="0" indent="0"/>
            <a:r>
              <a:rPr lang="de-DE" dirty="0"/>
              <a:t>Plattform:</a:t>
            </a:r>
          </a:p>
          <a:p>
            <a:pPr marL="285750" indent="-285750">
              <a:buFont typeface="Arial" panose="020B0604020202020204" pitchFamily="34" charset="0"/>
              <a:buChar char="•"/>
            </a:pPr>
            <a:r>
              <a:rPr lang="de-DE" dirty="0"/>
              <a:t>Unterstützt Zusammenarbeit zwischen Geisteswissenschaftlern, Informatikern, Archiven, Bibliotheken, Freiwilligen…</a:t>
            </a:r>
          </a:p>
          <a:p>
            <a:pPr marL="285750" indent="-285750">
              <a:buFont typeface="Arial" panose="020B0604020202020204" pitchFamily="34" charset="0"/>
              <a:buChar char="•"/>
            </a:pPr>
            <a:r>
              <a:rPr lang="de-DE" dirty="0"/>
              <a:t>Alle Daten sind privat und werden auf dem Server gespeichert</a:t>
            </a:r>
          </a:p>
          <a:p>
            <a:pPr marL="285750" indent="-285750">
              <a:buFont typeface="Arial" panose="020B0604020202020204" pitchFamily="34" charset="0"/>
              <a:buChar char="•"/>
            </a:pPr>
            <a:r>
              <a:rPr lang="de-DE" dirty="0"/>
              <a:t>Mit der Option die Daten zu veröffentlichen profitieren jedoch alle Nutzer</a:t>
            </a:r>
          </a:p>
          <a:p>
            <a:pPr marL="0" indent="0"/>
            <a:endParaRPr lang="de-DE" dirty="0"/>
          </a:p>
          <a:p>
            <a:pPr marL="0" indent="0"/>
            <a:r>
              <a:rPr lang="de-DE" dirty="0"/>
              <a:t>Nutzer:</a:t>
            </a:r>
          </a:p>
          <a:p>
            <a:pPr marL="285750" indent="-285750">
              <a:buFont typeface="Arial" panose="020B0604020202020204" pitchFamily="34" charset="0"/>
              <a:buChar char="•"/>
            </a:pPr>
            <a:r>
              <a:rPr lang="de-DE" dirty="0"/>
              <a:t>Bisher gibt es </a:t>
            </a:r>
            <a:r>
              <a:rPr lang="de-DE"/>
              <a:t>44.000 angemeldete </a:t>
            </a:r>
            <a:r>
              <a:rPr lang="de-DE" dirty="0"/>
              <a:t>Nutzer (Stand November 2020)</a:t>
            </a:r>
          </a:p>
          <a:p>
            <a:pPr marL="285750" indent="-285750">
              <a:buFont typeface="Arial" panose="020B0604020202020204" pitchFamily="34" charset="0"/>
              <a:buChar char="•"/>
            </a:pPr>
            <a:r>
              <a:rPr lang="de-DE" dirty="0"/>
              <a:t>Etwa 80 Institutionen sind Mitglied in der READ-COOP Gemeinschaft</a:t>
            </a:r>
          </a:p>
          <a:p>
            <a:pPr marL="285750" indent="-285750">
              <a:buFont typeface="Arial" panose="020B0604020202020204" pitchFamily="34" charset="0"/>
              <a:buChar char="•"/>
            </a:pPr>
            <a:endParaRPr lang="de-DE" dirty="0"/>
          </a:p>
        </p:txBody>
      </p:sp>
      <p:sp>
        <p:nvSpPr>
          <p:cNvPr id="5" name="Fußzeilenplatzhalter 4">
            <a:extLst>
              <a:ext uri="{FF2B5EF4-FFF2-40B4-BE49-F238E27FC236}">
                <a16:creationId xmlns:a16="http://schemas.microsoft.com/office/drawing/2014/main" id="{4FA9879B-A7DB-0B4D-8088-875340140033}"/>
              </a:ext>
            </a:extLst>
          </p:cNvPr>
          <p:cNvSpPr txBox="1">
            <a:spLocks noGrp="1"/>
          </p:cNvSpPr>
          <p:nvPr>
            <p:ph type="ftr" sz="quarter" idx="10"/>
          </p:nvPr>
        </p:nvSpPr>
        <p:spPr>
          <a:prstGeom prst="rect">
            <a:avLst/>
          </a:prstGeom>
        </p:spPr>
        <p:txBody>
          <a:bodyPr/>
          <a:lstStyle>
            <a:defPPr>
              <a:defRPr lang="de-DE"/>
            </a:defPPr>
            <a:lvl1pPr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r>
              <a:rPr lang="de-DE" sz="1000" dirty="0">
                <a:latin typeface="+mn-lt"/>
              </a:rPr>
              <a:t>Praxislabor Digitale Geisteswissenschaften | </a:t>
            </a:r>
            <a:r>
              <a:rPr lang="de-DE" sz="1000" dirty="0">
                <a:latin typeface="+mn-lt"/>
                <a:hlinkClick r:id="rId2"/>
              </a:rPr>
              <a:t>www.ub.uni-frankfurt.de/digitalhumanities</a:t>
            </a:r>
            <a:r>
              <a:rPr lang="de-DE" sz="1000" dirty="0">
                <a:latin typeface="+mn-lt"/>
              </a:rPr>
              <a:t> | Maria </a:t>
            </a:r>
            <a:r>
              <a:rPr lang="de-DE" sz="1000" dirty="0" err="1">
                <a:latin typeface="+mn-lt"/>
              </a:rPr>
              <a:t>Nüchter</a:t>
            </a:r>
            <a:endParaRPr lang="de-DE" sz="1000" dirty="0">
              <a:latin typeface="+mn-lt"/>
            </a:endParaRPr>
          </a:p>
        </p:txBody>
      </p:sp>
    </p:spTree>
    <p:extLst>
      <p:ext uri="{BB962C8B-B14F-4D97-AF65-F5344CB8AC3E}">
        <p14:creationId xmlns:p14="http://schemas.microsoft.com/office/powerpoint/2010/main" val="34618392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9BB30B-6E0D-C545-A603-78DFF8D13CB3}"/>
              </a:ext>
            </a:extLst>
          </p:cNvPr>
          <p:cNvSpPr>
            <a:spLocks noGrp="1"/>
          </p:cNvSpPr>
          <p:nvPr>
            <p:ph type="title"/>
          </p:nvPr>
        </p:nvSpPr>
        <p:spPr/>
        <p:txBody>
          <a:bodyPr/>
          <a:lstStyle/>
          <a:p>
            <a:endParaRPr lang="de-DE" dirty="0"/>
          </a:p>
        </p:txBody>
      </p:sp>
      <p:sp useBgFill="1">
        <p:nvSpPr>
          <p:cNvPr id="3" name="Inhaltsplatzhalter 2">
            <a:extLst>
              <a:ext uri="{FF2B5EF4-FFF2-40B4-BE49-F238E27FC236}">
                <a16:creationId xmlns:a16="http://schemas.microsoft.com/office/drawing/2014/main" id="{C15EC1DA-7B57-9B47-8D98-C81190C68EA4}"/>
              </a:ext>
            </a:extLst>
          </p:cNvPr>
          <p:cNvSpPr>
            <a:spLocks noGrp="1"/>
          </p:cNvSpPr>
          <p:nvPr>
            <p:ph idx="1"/>
          </p:nvPr>
        </p:nvSpPr>
        <p:spPr>
          <a:xfrm>
            <a:off x="628650" y="1484784"/>
            <a:ext cx="8515350" cy="5040560"/>
          </a:xfrm>
        </p:spPr>
        <p:txBody>
          <a:bodyPr/>
          <a:lstStyle/>
          <a:p>
            <a:pPr algn="ctr"/>
            <a:endParaRPr lang="de-DE" sz="3600" b="1" dirty="0"/>
          </a:p>
          <a:p>
            <a:pPr algn="ctr"/>
            <a:endParaRPr lang="de-DE" sz="3600" b="1" dirty="0"/>
          </a:p>
          <a:p>
            <a:pPr algn="ctr"/>
            <a:r>
              <a:rPr lang="de-DE" sz="3600" b="1" dirty="0"/>
              <a:t>Und nun genug der Theorie…</a:t>
            </a:r>
          </a:p>
        </p:txBody>
      </p:sp>
      <p:sp>
        <p:nvSpPr>
          <p:cNvPr id="5" name="Fußzeilenplatzhalter 4">
            <a:extLst>
              <a:ext uri="{FF2B5EF4-FFF2-40B4-BE49-F238E27FC236}">
                <a16:creationId xmlns:a16="http://schemas.microsoft.com/office/drawing/2014/main" id="{4FA9879B-A7DB-0B4D-8088-875340140033}"/>
              </a:ext>
            </a:extLst>
          </p:cNvPr>
          <p:cNvSpPr txBox="1">
            <a:spLocks noGrp="1"/>
          </p:cNvSpPr>
          <p:nvPr>
            <p:ph type="ftr" sz="quarter" idx="10"/>
          </p:nvPr>
        </p:nvSpPr>
        <p:spPr>
          <a:prstGeom prst="rect">
            <a:avLst/>
          </a:prstGeom>
        </p:spPr>
        <p:txBody>
          <a:bodyPr/>
          <a:lstStyle>
            <a:defPPr>
              <a:defRPr lang="de-DE"/>
            </a:defPPr>
            <a:lvl1pPr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r>
              <a:rPr lang="de-DE" sz="1000" dirty="0">
                <a:latin typeface="+mn-lt"/>
              </a:rPr>
              <a:t>Praxislabor Digitale Geisteswissenschaften | </a:t>
            </a:r>
            <a:r>
              <a:rPr lang="de-DE" sz="1000" dirty="0">
                <a:latin typeface="+mn-lt"/>
                <a:hlinkClick r:id="rId2"/>
              </a:rPr>
              <a:t>www.ub.uni-frankfurt.de/digitalhumanities</a:t>
            </a:r>
            <a:r>
              <a:rPr lang="de-DE" sz="1000" dirty="0">
                <a:latin typeface="+mn-lt"/>
              </a:rPr>
              <a:t> | Maria </a:t>
            </a:r>
            <a:r>
              <a:rPr lang="de-DE" sz="1000" dirty="0" err="1">
                <a:latin typeface="+mn-lt"/>
              </a:rPr>
              <a:t>Nüchter</a:t>
            </a:r>
            <a:endParaRPr lang="de-DE" sz="1000" dirty="0">
              <a:latin typeface="+mn-lt"/>
            </a:endParaRPr>
          </a:p>
        </p:txBody>
      </p:sp>
    </p:spTree>
    <p:extLst>
      <p:ext uri="{BB962C8B-B14F-4D97-AF65-F5344CB8AC3E}">
        <p14:creationId xmlns:p14="http://schemas.microsoft.com/office/powerpoint/2010/main" val="11768376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Shape 1"/>
          <p:cNvSpPr txBox="1"/>
          <p:nvPr/>
        </p:nvSpPr>
        <p:spPr>
          <a:xfrm>
            <a:off x="637560" y="116640"/>
            <a:ext cx="6598440" cy="791640"/>
          </a:xfrm>
          <a:prstGeom prst="rect">
            <a:avLst/>
          </a:prstGeom>
          <a:noFill/>
          <a:ln>
            <a:noFill/>
          </a:ln>
        </p:spPr>
        <p:txBody>
          <a:bodyPr lIns="90000" tIns="45000" rIns="90000" bIns="45000" anchor="b">
            <a:noAutofit/>
          </a:bodyPr>
          <a:lstStyle/>
          <a:p>
            <a:pPr>
              <a:lnSpc>
                <a:spcPct val="100000"/>
              </a:lnSpc>
            </a:pPr>
            <a:r>
              <a:rPr lang="de-DE" sz="2400" b="0" strike="noStrike" spc="-1" dirty="0">
                <a:solidFill>
                  <a:srgbClr val="004F8F"/>
                </a:solidFill>
                <a:latin typeface="Arial"/>
              </a:rPr>
              <a:t>Spielregeln</a:t>
            </a:r>
            <a:endParaRPr lang="de-DE" sz="2400" b="0" strike="noStrike" spc="-1" dirty="0">
              <a:solidFill>
                <a:srgbClr val="004F8F"/>
              </a:solidFill>
              <a:latin typeface="Georgia"/>
            </a:endParaRPr>
          </a:p>
        </p:txBody>
      </p:sp>
      <p:sp useBgFill="1">
        <p:nvSpPr>
          <p:cNvPr id="43" name="TextShape 2"/>
          <p:cNvSpPr txBox="1"/>
          <p:nvPr/>
        </p:nvSpPr>
        <p:spPr>
          <a:xfrm>
            <a:off x="628560" y="1629000"/>
            <a:ext cx="8515440" cy="4896344"/>
          </a:xfrm>
          <a:prstGeom prst="rect">
            <a:avLst/>
          </a:prstGeom>
          <a:ln>
            <a:noFill/>
          </a:ln>
        </p:spPr>
        <p:txBody>
          <a:bodyPr lIns="90000" tIns="45000" rIns="90000" bIns="45000">
            <a:noAutofit/>
          </a:bodyPr>
          <a:lstStyle/>
          <a:p>
            <a:pPr marL="343080" indent="-342720">
              <a:lnSpc>
                <a:spcPct val="100000"/>
              </a:lnSpc>
              <a:spcBef>
                <a:spcPts val="300"/>
              </a:spcBef>
              <a:buClr>
                <a:srgbClr val="000000"/>
              </a:buClr>
              <a:buFont typeface="Arial"/>
              <a:buChar char="•"/>
            </a:pPr>
            <a:r>
              <a:rPr lang="de-DE" sz="2000" b="0" strike="noStrike" spc="-1" dirty="0">
                <a:solidFill>
                  <a:srgbClr val="000000"/>
                </a:solidFill>
                <a:latin typeface="Arial Narrow"/>
              </a:rPr>
              <a:t>Eigenes Mikrofon: </a:t>
            </a:r>
            <a:r>
              <a:rPr lang="de-DE" sz="2000" b="1" strike="noStrike" spc="-1" dirty="0">
                <a:solidFill>
                  <a:srgbClr val="C9211E"/>
                </a:solidFill>
                <a:latin typeface="Arial Narrow"/>
              </a:rPr>
              <a:t>AUS</a:t>
            </a:r>
            <a:endParaRPr lang="de-DE" sz="2000" b="0" strike="noStrike" spc="-1" dirty="0">
              <a:solidFill>
                <a:srgbClr val="000000"/>
              </a:solidFill>
              <a:latin typeface="Arial"/>
            </a:endParaRPr>
          </a:p>
          <a:p>
            <a:pPr marL="343080" indent="-342720">
              <a:lnSpc>
                <a:spcPct val="100000"/>
              </a:lnSpc>
              <a:spcBef>
                <a:spcPts val="300"/>
              </a:spcBef>
              <a:buClr>
                <a:srgbClr val="000000"/>
              </a:buClr>
              <a:buFont typeface="Arial"/>
              <a:buChar char="•"/>
            </a:pPr>
            <a:r>
              <a:rPr lang="de-DE" sz="2000" b="0" strike="noStrike" spc="-1" dirty="0">
                <a:solidFill>
                  <a:srgbClr val="000000"/>
                </a:solidFill>
                <a:latin typeface="Arial Narrow"/>
              </a:rPr>
              <a:t>Eigenes Video: </a:t>
            </a:r>
            <a:r>
              <a:rPr lang="de-DE" sz="2000" b="1" strike="noStrike" spc="-1" dirty="0">
                <a:solidFill>
                  <a:srgbClr val="00A933"/>
                </a:solidFill>
                <a:latin typeface="Arial Narrow"/>
              </a:rPr>
              <a:t>AN</a:t>
            </a:r>
            <a:r>
              <a:rPr lang="de-DE" sz="2000" b="0" strike="noStrike" spc="-1" dirty="0">
                <a:solidFill>
                  <a:srgbClr val="000000"/>
                </a:solidFill>
                <a:latin typeface="Arial Narrow"/>
              </a:rPr>
              <a:t> oder </a:t>
            </a:r>
            <a:r>
              <a:rPr lang="de-DE" sz="2000" b="1" strike="noStrike" spc="-1" dirty="0">
                <a:solidFill>
                  <a:srgbClr val="C9211E"/>
                </a:solidFill>
                <a:latin typeface="Arial Narrow"/>
              </a:rPr>
              <a:t>AUS</a:t>
            </a:r>
            <a:endParaRPr lang="de-DE" sz="2000" b="0" strike="noStrike" spc="-1" dirty="0">
              <a:solidFill>
                <a:srgbClr val="000000"/>
              </a:solidFill>
              <a:latin typeface="Arial"/>
            </a:endParaRPr>
          </a:p>
          <a:p>
            <a:pPr marL="343080" indent="-342720">
              <a:lnSpc>
                <a:spcPct val="100000"/>
              </a:lnSpc>
              <a:spcBef>
                <a:spcPts val="300"/>
              </a:spcBef>
              <a:buClr>
                <a:srgbClr val="000000"/>
              </a:buClr>
              <a:buFont typeface="Arial"/>
              <a:buChar char="•"/>
            </a:pPr>
            <a:r>
              <a:rPr lang="de-DE" sz="2000" b="0" strike="noStrike" spc="-1" dirty="0">
                <a:solidFill>
                  <a:srgbClr val="000000"/>
                </a:solidFill>
                <a:latin typeface="Arial Narrow"/>
              </a:rPr>
              <a:t>Buttons: </a:t>
            </a:r>
            <a:endParaRPr lang="de-DE" sz="2000" b="0" strike="noStrike" spc="-1" dirty="0">
              <a:solidFill>
                <a:srgbClr val="000000"/>
              </a:solidFill>
              <a:latin typeface="Arial"/>
            </a:endParaRPr>
          </a:p>
          <a:p>
            <a:pPr marL="343080" indent="-342720">
              <a:lnSpc>
                <a:spcPct val="100000"/>
              </a:lnSpc>
              <a:spcBef>
                <a:spcPts val="300"/>
              </a:spcBef>
              <a:buClr>
                <a:srgbClr val="000000"/>
              </a:buClr>
              <a:buFont typeface="Arial"/>
              <a:buChar char="•"/>
            </a:pPr>
            <a:endParaRPr lang="de-DE" sz="2000" b="0" strike="noStrike" spc="-1" dirty="0">
              <a:solidFill>
                <a:srgbClr val="000000"/>
              </a:solidFill>
              <a:latin typeface="Arial"/>
            </a:endParaRPr>
          </a:p>
          <a:p>
            <a:pPr marL="343080" indent="-342720">
              <a:lnSpc>
                <a:spcPct val="100000"/>
              </a:lnSpc>
              <a:spcBef>
                <a:spcPts val="300"/>
              </a:spcBef>
              <a:buClr>
                <a:srgbClr val="000000"/>
              </a:buClr>
              <a:buFont typeface="Arial"/>
              <a:buChar char="•"/>
            </a:pPr>
            <a:endParaRPr lang="de-DE" sz="2000" b="0" strike="noStrike" spc="-1" dirty="0">
              <a:solidFill>
                <a:srgbClr val="000000"/>
              </a:solidFill>
              <a:latin typeface="Arial"/>
            </a:endParaRPr>
          </a:p>
          <a:p>
            <a:pPr marL="343080" indent="-342720">
              <a:lnSpc>
                <a:spcPct val="100000"/>
              </a:lnSpc>
              <a:spcBef>
                <a:spcPts val="300"/>
              </a:spcBef>
              <a:buClr>
                <a:srgbClr val="000000"/>
              </a:buClr>
              <a:buFont typeface="Arial"/>
              <a:buChar char="•"/>
            </a:pPr>
            <a:endParaRPr lang="de-DE" sz="2000" spc="-1" dirty="0">
              <a:solidFill>
                <a:srgbClr val="000000"/>
              </a:solidFill>
              <a:latin typeface="Arial"/>
            </a:endParaRPr>
          </a:p>
          <a:p>
            <a:pPr marL="343080" indent="-342720">
              <a:lnSpc>
                <a:spcPct val="100000"/>
              </a:lnSpc>
              <a:spcBef>
                <a:spcPts val="300"/>
              </a:spcBef>
              <a:buClr>
                <a:srgbClr val="000000"/>
              </a:buClr>
              <a:buFont typeface="Arial"/>
              <a:buChar char="•"/>
            </a:pPr>
            <a:endParaRPr lang="de-DE" sz="2000" b="0" strike="noStrike" spc="-1" dirty="0">
              <a:solidFill>
                <a:srgbClr val="000000"/>
              </a:solidFill>
              <a:latin typeface="Arial"/>
            </a:endParaRPr>
          </a:p>
          <a:p>
            <a:pPr marL="360">
              <a:lnSpc>
                <a:spcPct val="100000"/>
              </a:lnSpc>
              <a:spcBef>
                <a:spcPts val="300"/>
              </a:spcBef>
              <a:buClr>
                <a:srgbClr val="000000"/>
              </a:buClr>
            </a:pPr>
            <a:endParaRPr lang="de-DE" sz="2000" b="0" strike="noStrike" spc="-1" dirty="0">
              <a:solidFill>
                <a:srgbClr val="000000"/>
              </a:solidFill>
              <a:latin typeface="Arial Narrow"/>
            </a:endParaRPr>
          </a:p>
          <a:p>
            <a:pPr marL="343080" indent="-342720">
              <a:lnSpc>
                <a:spcPct val="100000"/>
              </a:lnSpc>
              <a:spcBef>
                <a:spcPts val="300"/>
              </a:spcBef>
              <a:buClr>
                <a:srgbClr val="000000"/>
              </a:buClr>
              <a:buFont typeface="Arial"/>
              <a:buChar char="•"/>
            </a:pPr>
            <a:r>
              <a:rPr lang="de-DE" sz="2000" b="0" strike="noStrike" spc="-1" dirty="0">
                <a:solidFill>
                  <a:srgbClr val="000000"/>
                </a:solidFill>
                <a:latin typeface="Arial Narrow"/>
              </a:rPr>
              <a:t>Fragen bitte nur im Chat</a:t>
            </a:r>
            <a:endParaRPr lang="de-DE" sz="2000" b="0" strike="noStrike" spc="-1" dirty="0">
              <a:solidFill>
                <a:srgbClr val="000000"/>
              </a:solidFill>
              <a:latin typeface="Arial"/>
            </a:endParaRPr>
          </a:p>
          <a:p>
            <a:pPr>
              <a:lnSpc>
                <a:spcPct val="100000"/>
              </a:lnSpc>
              <a:spcBef>
                <a:spcPts val="300"/>
              </a:spcBef>
            </a:pPr>
            <a:endParaRPr lang="de-DE" sz="2000" b="0" strike="noStrike" spc="-1" dirty="0">
              <a:solidFill>
                <a:srgbClr val="000000"/>
              </a:solidFill>
              <a:latin typeface="Arial"/>
            </a:endParaRPr>
          </a:p>
          <a:p>
            <a:pPr>
              <a:lnSpc>
                <a:spcPct val="100000"/>
              </a:lnSpc>
              <a:spcBef>
                <a:spcPts val="300"/>
              </a:spcBef>
            </a:pPr>
            <a:r>
              <a:rPr lang="de-DE" sz="2000" b="0" strike="noStrike" spc="-1" dirty="0">
                <a:solidFill>
                  <a:srgbClr val="000000"/>
                </a:solidFill>
                <a:latin typeface="Arial Narrow"/>
              </a:rPr>
              <a:t>Am besten nutzen Sie zwei Bildschirme, falls dies möglich ist.</a:t>
            </a:r>
            <a:endParaRPr lang="de-DE" sz="2000" b="0" strike="noStrike" spc="-1" dirty="0">
              <a:solidFill>
                <a:srgbClr val="000000"/>
              </a:solidFill>
              <a:latin typeface="Arial"/>
            </a:endParaRPr>
          </a:p>
        </p:txBody>
      </p:sp>
      <p:pic>
        <p:nvPicPr>
          <p:cNvPr id="44" name="Grafik 43"/>
          <p:cNvPicPr/>
          <p:nvPr/>
        </p:nvPicPr>
        <p:blipFill rotWithShape="1">
          <a:blip r:embed="rId2"/>
          <a:srcRect l="14604" b="30229"/>
          <a:stretch/>
        </p:blipFill>
        <p:spPr>
          <a:xfrm>
            <a:off x="1666433" y="2688355"/>
            <a:ext cx="5372879" cy="653054"/>
          </a:xfrm>
          <a:prstGeom prst="rect">
            <a:avLst/>
          </a:prstGeom>
          <a:ln>
            <a:noFill/>
          </a:ln>
        </p:spPr>
      </p:pic>
      <p:sp>
        <p:nvSpPr>
          <p:cNvPr id="2" name="Textfeld 1">
            <a:extLst>
              <a:ext uri="{FF2B5EF4-FFF2-40B4-BE49-F238E27FC236}">
                <a16:creationId xmlns:a16="http://schemas.microsoft.com/office/drawing/2014/main" id="{52C9FA03-0F15-48B3-9D5D-33430A7D0579}"/>
              </a:ext>
            </a:extLst>
          </p:cNvPr>
          <p:cNvSpPr txBox="1"/>
          <p:nvPr/>
        </p:nvSpPr>
        <p:spPr>
          <a:xfrm>
            <a:off x="1662456" y="3408372"/>
            <a:ext cx="5234000" cy="923330"/>
          </a:xfrm>
          <a:prstGeom prst="rect">
            <a:avLst/>
          </a:prstGeom>
          <a:noFill/>
        </p:spPr>
        <p:txBody>
          <a:bodyPr wrap="square" rtlCol="0">
            <a:spAutoFit/>
          </a:bodyPr>
          <a:lstStyle/>
          <a:p>
            <a:r>
              <a:rPr lang="de-DE" dirty="0"/>
              <a:t>Alles ok	  Halt, ich     langsamer  schneller </a:t>
            </a:r>
            <a:br>
              <a:rPr lang="de-DE" dirty="0"/>
            </a:br>
            <a:r>
              <a:rPr lang="de-DE" dirty="0"/>
              <a:t>	  komme </a:t>
            </a:r>
          </a:p>
          <a:p>
            <a:r>
              <a:rPr lang="de-DE" dirty="0"/>
              <a:t>	  nicht mit!</a:t>
            </a:r>
          </a:p>
        </p:txBody>
      </p:sp>
      <p:sp>
        <p:nvSpPr>
          <p:cNvPr id="8" name="Fußzeilenplatzhalter 4">
            <a:extLst>
              <a:ext uri="{FF2B5EF4-FFF2-40B4-BE49-F238E27FC236}">
                <a16:creationId xmlns:a16="http://schemas.microsoft.com/office/drawing/2014/main" id="{03F3684B-6EDE-034F-A5E4-8B33AF05C015}"/>
              </a:ext>
            </a:extLst>
          </p:cNvPr>
          <p:cNvSpPr txBox="1">
            <a:spLocks/>
          </p:cNvSpPr>
          <p:nvPr/>
        </p:nvSpPr>
        <p:spPr>
          <a:xfrm>
            <a:off x="1187624" y="6592307"/>
            <a:ext cx="7056437" cy="198437"/>
          </a:xfrm>
          <a:prstGeom prst="rect">
            <a:avLst/>
          </a:prstGeom>
        </p:spPr>
        <p:txBody>
          <a:bodyPr/>
          <a:lstStyle>
            <a:defPPr>
              <a:defRPr lang="de-DE"/>
            </a:defPPr>
            <a:lvl1pPr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r>
              <a:rPr lang="de-DE" sz="1000" dirty="0">
                <a:latin typeface="+mn-lt"/>
              </a:rPr>
              <a:t>Praxislabor Digitale Geisteswissenschaften | </a:t>
            </a:r>
            <a:r>
              <a:rPr lang="de-DE" sz="1000" dirty="0">
                <a:latin typeface="+mn-lt"/>
                <a:hlinkClick r:id="rId3"/>
              </a:rPr>
              <a:t>www.ub.uni-frankfurt.de/digitalhumanities</a:t>
            </a:r>
            <a:r>
              <a:rPr lang="de-DE" sz="1000" dirty="0">
                <a:latin typeface="+mn-lt"/>
              </a:rPr>
              <a:t> | Maria </a:t>
            </a:r>
            <a:r>
              <a:rPr lang="de-DE" sz="1000" dirty="0" err="1">
                <a:latin typeface="+mn-lt"/>
              </a:rPr>
              <a:t>Nüchter</a:t>
            </a:r>
            <a:endParaRPr lang="de-DE" sz="1000" dirty="0">
              <a:latin typeface="+mn-lt"/>
            </a:endParaRPr>
          </a:p>
        </p:txBody>
      </p:sp>
    </p:spTree>
    <p:extLst>
      <p:ext uri="{BB962C8B-B14F-4D97-AF65-F5344CB8AC3E}">
        <p14:creationId xmlns:p14="http://schemas.microsoft.com/office/powerpoint/2010/main" val="23642629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9BB30B-6E0D-C545-A603-78DFF8D13CB3}"/>
              </a:ext>
            </a:extLst>
          </p:cNvPr>
          <p:cNvSpPr>
            <a:spLocks noGrp="1"/>
          </p:cNvSpPr>
          <p:nvPr>
            <p:ph type="title"/>
          </p:nvPr>
        </p:nvSpPr>
        <p:spPr>
          <a:xfrm>
            <a:off x="628429" y="105109"/>
            <a:ext cx="6598854" cy="792088"/>
          </a:xfrm>
        </p:spPr>
        <p:txBody>
          <a:bodyPr/>
          <a:lstStyle/>
          <a:p>
            <a:r>
              <a:rPr lang="de-DE" dirty="0"/>
              <a:t>Arbeiten mit </a:t>
            </a:r>
            <a:r>
              <a:rPr lang="de-DE" dirty="0" err="1"/>
              <a:t>Transkribus</a:t>
            </a:r>
            <a:r>
              <a:rPr lang="de-DE" dirty="0"/>
              <a:t> – Erste Schritte</a:t>
            </a:r>
          </a:p>
        </p:txBody>
      </p:sp>
      <p:sp useBgFill="1">
        <p:nvSpPr>
          <p:cNvPr id="3" name="Inhaltsplatzhalter 2">
            <a:extLst>
              <a:ext uri="{FF2B5EF4-FFF2-40B4-BE49-F238E27FC236}">
                <a16:creationId xmlns:a16="http://schemas.microsoft.com/office/drawing/2014/main" id="{C15EC1DA-7B57-9B47-8D98-C81190C68EA4}"/>
              </a:ext>
            </a:extLst>
          </p:cNvPr>
          <p:cNvSpPr>
            <a:spLocks noGrp="1"/>
          </p:cNvSpPr>
          <p:nvPr>
            <p:ph idx="1"/>
          </p:nvPr>
        </p:nvSpPr>
        <p:spPr>
          <a:xfrm>
            <a:off x="628650" y="1484784"/>
            <a:ext cx="8515350" cy="5040560"/>
          </a:xfrm>
        </p:spPr>
        <p:txBody>
          <a:bodyPr/>
          <a:lstStyle/>
          <a:p>
            <a:pPr marL="0" indent="0"/>
            <a:r>
              <a:rPr lang="de-DE" dirty="0"/>
              <a:t>Anlegen des Accounts: </a:t>
            </a:r>
            <a:r>
              <a:rPr lang="de-DE" dirty="0">
                <a:hlinkClick r:id="rId2"/>
              </a:rPr>
              <a:t>https://readcoop.eu</a:t>
            </a:r>
            <a:r>
              <a:rPr lang="de-DE" dirty="0"/>
              <a:t> </a:t>
            </a:r>
          </a:p>
          <a:p>
            <a:pPr marL="0" indent="0"/>
            <a:endParaRPr lang="de-DE" dirty="0"/>
          </a:p>
        </p:txBody>
      </p:sp>
      <p:sp>
        <p:nvSpPr>
          <p:cNvPr id="5" name="Fußzeilenplatzhalter 4">
            <a:extLst>
              <a:ext uri="{FF2B5EF4-FFF2-40B4-BE49-F238E27FC236}">
                <a16:creationId xmlns:a16="http://schemas.microsoft.com/office/drawing/2014/main" id="{4FA9879B-A7DB-0B4D-8088-875340140033}"/>
              </a:ext>
            </a:extLst>
          </p:cNvPr>
          <p:cNvSpPr txBox="1">
            <a:spLocks noGrp="1"/>
          </p:cNvSpPr>
          <p:nvPr>
            <p:ph type="ftr" sz="quarter" idx="10"/>
          </p:nvPr>
        </p:nvSpPr>
        <p:spPr>
          <a:prstGeom prst="rect">
            <a:avLst/>
          </a:prstGeom>
        </p:spPr>
        <p:txBody>
          <a:bodyPr/>
          <a:lstStyle>
            <a:defPPr>
              <a:defRPr lang="de-DE"/>
            </a:defPPr>
            <a:lvl1pPr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r>
              <a:rPr lang="de-DE" sz="1000" dirty="0">
                <a:latin typeface="+mn-lt"/>
              </a:rPr>
              <a:t>Praxislabor Digitale Geisteswissenschaften | </a:t>
            </a:r>
            <a:r>
              <a:rPr lang="de-DE" sz="1000" dirty="0">
                <a:latin typeface="+mn-lt"/>
                <a:hlinkClick r:id="rId3"/>
              </a:rPr>
              <a:t>www.ub.uni-frankfurt.de/digitalhumanities</a:t>
            </a:r>
            <a:r>
              <a:rPr lang="de-DE" sz="1000" dirty="0">
                <a:latin typeface="+mn-lt"/>
              </a:rPr>
              <a:t> | Maria </a:t>
            </a:r>
            <a:r>
              <a:rPr lang="de-DE" sz="1000" dirty="0" err="1">
                <a:latin typeface="+mn-lt"/>
              </a:rPr>
              <a:t>Nüchter</a:t>
            </a:r>
            <a:endParaRPr lang="de-DE" sz="1000" dirty="0">
              <a:latin typeface="+mn-lt"/>
            </a:endParaRPr>
          </a:p>
        </p:txBody>
      </p:sp>
      <p:pic>
        <p:nvPicPr>
          <p:cNvPr id="6" name="Grafik 5">
            <a:extLst>
              <a:ext uri="{FF2B5EF4-FFF2-40B4-BE49-F238E27FC236}">
                <a16:creationId xmlns:a16="http://schemas.microsoft.com/office/drawing/2014/main" id="{824EF726-1037-5F4A-982E-BFF899D381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9921" y="2132856"/>
            <a:ext cx="6644158" cy="4223991"/>
          </a:xfrm>
          <a:prstGeom prst="rect">
            <a:avLst/>
          </a:prstGeom>
        </p:spPr>
      </p:pic>
      <p:sp>
        <p:nvSpPr>
          <p:cNvPr id="15" name="Oval 14">
            <a:extLst>
              <a:ext uri="{FF2B5EF4-FFF2-40B4-BE49-F238E27FC236}">
                <a16:creationId xmlns:a16="http://schemas.microsoft.com/office/drawing/2014/main" id="{6CF2590A-95DF-2646-BD1C-FC6A59A02F06}"/>
              </a:ext>
            </a:extLst>
          </p:cNvPr>
          <p:cNvSpPr/>
          <p:nvPr/>
        </p:nvSpPr>
        <p:spPr bwMode="auto">
          <a:xfrm>
            <a:off x="5931139" y="1984171"/>
            <a:ext cx="1296144" cy="720080"/>
          </a:xfrm>
          <a:prstGeom prst="ellipse">
            <a:avLst/>
          </a:prstGeom>
          <a:noFill/>
          <a:ln w="38100" cap="flat" cmpd="sng" algn="ctr">
            <a:solidFill>
              <a:srgbClr val="FF0000"/>
            </a:solidFill>
            <a:prstDash val="solid"/>
            <a:bevel/>
            <a:headEnd type="none" w="med" len="med"/>
            <a:tailEnd type="none" w="med" len="med"/>
          </a:ln>
          <a:effectLst/>
        </p:spPr>
        <p:txBody>
          <a:bodyPr vert="horz" wrap="square" lIns="45720" tIns="45720" rIns="45720" bIns="45720" numCol="1" rtlCol="0" anchor="t" anchorCtr="0" compatLnSpc="1">
            <a:prstTxWarp prst="textNoShape">
              <a:avLst/>
            </a:prstTxWarp>
            <a:spAutoFit/>
          </a:bodyPr>
          <a:lstStyle/>
          <a:p>
            <a:pPr marL="0" marR="0" indent="0" algn="l" defTabSz="914400" rtl="0" eaLnBrk="1" fontAlgn="base" latinLnBrk="0" hangingPunct="0">
              <a:lnSpc>
                <a:spcPct val="100000"/>
              </a:lnSpc>
              <a:spcBef>
                <a:spcPct val="0"/>
              </a:spcBef>
              <a:spcAft>
                <a:spcPct val="0"/>
              </a:spcAft>
              <a:buClrTx/>
              <a:buSzTx/>
              <a:buFontTx/>
              <a:buNone/>
              <a:tabLst/>
            </a:pPr>
            <a:endParaRPr kumimoji="0" lang="de-DE" sz="1400" b="0" i="0" u="none" strike="noStrike" cap="none" normalizeH="0" baseline="0">
              <a:ln>
                <a:noFill/>
              </a:ln>
              <a:solidFill>
                <a:srgbClr val="004F8F"/>
              </a:solidFill>
              <a:effectLst/>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p:txBody>
      </p:sp>
    </p:spTree>
    <p:extLst>
      <p:ext uri="{BB962C8B-B14F-4D97-AF65-F5344CB8AC3E}">
        <p14:creationId xmlns:p14="http://schemas.microsoft.com/office/powerpoint/2010/main" val="42275269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9BB30B-6E0D-C545-A603-78DFF8D13CB3}"/>
              </a:ext>
            </a:extLst>
          </p:cNvPr>
          <p:cNvSpPr>
            <a:spLocks noGrp="1"/>
          </p:cNvSpPr>
          <p:nvPr>
            <p:ph type="title"/>
          </p:nvPr>
        </p:nvSpPr>
        <p:spPr/>
        <p:txBody>
          <a:bodyPr/>
          <a:lstStyle/>
          <a:p>
            <a:r>
              <a:rPr lang="de-DE" dirty="0"/>
              <a:t>Arbeiten mit </a:t>
            </a:r>
            <a:r>
              <a:rPr lang="de-DE" dirty="0" err="1"/>
              <a:t>Transkribus</a:t>
            </a:r>
            <a:r>
              <a:rPr lang="de-DE" dirty="0"/>
              <a:t> – Erste Schritte</a:t>
            </a:r>
          </a:p>
        </p:txBody>
      </p:sp>
      <p:sp>
        <p:nvSpPr>
          <p:cNvPr id="5" name="Fußzeilenplatzhalter 4">
            <a:extLst>
              <a:ext uri="{FF2B5EF4-FFF2-40B4-BE49-F238E27FC236}">
                <a16:creationId xmlns:a16="http://schemas.microsoft.com/office/drawing/2014/main" id="{4FA9879B-A7DB-0B4D-8088-875340140033}"/>
              </a:ext>
            </a:extLst>
          </p:cNvPr>
          <p:cNvSpPr txBox="1">
            <a:spLocks noGrp="1"/>
          </p:cNvSpPr>
          <p:nvPr>
            <p:ph type="ftr" sz="quarter" idx="10"/>
          </p:nvPr>
        </p:nvSpPr>
        <p:spPr>
          <a:prstGeom prst="rect">
            <a:avLst/>
          </a:prstGeom>
        </p:spPr>
        <p:txBody>
          <a:bodyPr/>
          <a:lstStyle>
            <a:defPPr>
              <a:defRPr lang="de-DE"/>
            </a:defPPr>
            <a:lvl1pPr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r>
              <a:rPr lang="de-DE" sz="1000" dirty="0">
                <a:latin typeface="+mn-lt"/>
              </a:rPr>
              <a:t>Praxislabor Digitale Geisteswissenschaften | </a:t>
            </a:r>
            <a:r>
              <a:rPr lang="de-DE" sz="1000" dirty="0">
                <a:latin typeface="+mn-lt"/>
                <a:hlinkClick r:id="rId2"/>
              </a:rPr>
              <a:t>www.ub.uni-frankfurt.de/digitalhumanities</a:t>
            </a:r>
            <a:r>
              <a:rPr lang="de-DE" sz="1000" dirty="0">
                <a:latin typeface="+mn-lt"/>
              </a:rPr>
              <a:t> | Maria </a:t>
            </a:r>
            <a:r>
              <a:rPr lang="de-DE" sz="1000" dirty="0" err="1">
                <a:latin typeface="+mn-lt"/>
              </a:rPr>
              <a:t>Nüchter</a:t>
            </a:r>
            <a:endParaRPr lang="de-DE" sz="1000" dirty="0">
              <a:latin typeface="+mn-lt"/>
            </a:endParaRPr>
          </a:p>
        </p:txBody>
      </p:sp>
      <p:pic>
        <p:nvPicPr>
          <p:cNvPr id="6" name="Inhaltsplatzhalter 5">
            <a:extLst>
              <a:ext uri="{FF2B5EF4-FFF2-40B4-BE49-F238E27FC236}">
                <a16:creationId xmlns:a16="http://schemas.microsoft.com/office/drawing/2014/main" id="{ADFE5195-00D8-B44F-A626-6B9ADE170A7F}"/>
              </a:ext>
            </a:extLst>
          </p:cNvPr>
          <p:cNvPicPr>
            <a:picLocks noGrp="1" noChangeAspect="1"/>
          </p:cNvPicPr>
          <p:nvPr>
            <p:ph idx="1"/>
          </p:nvPr>
        </p:nvPicPr>
        <p:blipFill>
          <a:blip r:embed="rId3"/>
          <a:stretch>
            <a:fillRect/>
          </a:stretch>
        </p:blipFill>
        <p:spPr>
          <a:xfrm>
            <a:off x="-36949" y="1916832"/>
            <a:ext cx="9180949" cy="4608512"/>
          </a:xfrm>
          <a:prstGeom prst="rect">
            <a:avLst/>
          </a:prstGeom>
        </p:spPr>
      </p:pic>
      <p:sp>
        <p:nvSpPr>
          <p:cNvPr id="7" name="Oval 6">
            <a:extLst>
              <a:ext uri="{FF2B5EF4-FFF2-40B4-BE49-F238E27FC236}">
                <a16:creationId xmlns:a16="http://schemas.microsoft.com/office/drawing/2014/main" id="{42B9386E-BFA4-544A-97BF-960AD4413C1F}"/>
              </a:ext>
            </a:extLst>
          </p:cNvPr>
          <p:cNvSpPr/>
          <p:nvPr/>
        </p:nvSpPr>
        <p:spPr bwMode="auto">
          <a:xfrm>
            <a:off x="4932040" y="4221088"/>
            <a:ext cx="4032448" cy="1008112"/>
          </a:xfrm>
          <a:prstGeom prst="ellipse">
            <a:avLst/>
          </a:prstGeom>
          <a:noFill/>
          <a:ln w="38100" cap="flat" cmpd="sng" algn="ctr">
            <a:solidFill>
              <a:srgbClr val="FF0000"/>
            </a:solidFill>
            <a:prstDash val="solid"/>
            <a:bevel/>
            <a:headEnd type="none" w="med" len="med"/>
            <a:tailEnd type="none" w="med" len="med"/>
          </a:ln>
          <a:effectLst/>
        </p:spPr>
        <p:txBody>
          <a:bodyPr vert="horz" wrap="square" lIns="45720" tIns="45720" rIns="45720" bIns="45720" numCol="1" rtlCol="0" anchor="t" anchorCtr="0" compatLnSpc="1">
            <a:prstTxWarp prst="textNoShape">
              <a:avLst/>
            </a:prstTxWarp>
            <a:spAutoFit/>
          </a:bodyPr>
          <a:lstStyle/>
          <a:p>
            <a:pPr marL="0" marR="0" indent="0" algn="l" defTabSz="914400" rtl="0" eaLnBrk="1" fontAlgn="base" latinLnBrk="0" hangingPunct="0">
              <a:lnSpc>
                <a:spcPct val="100000"/>
              </a:lnSpc>
              <a:spcBef>
                <a:spcPct val="0"/>
              </a:spcBef>
              <a:spcAft>
                <a:spcPct val="0"/>
              </a:spcAft>
              <a:buClrTx/>
              <a:buSzTx/>
              <a:buFontTx/>
              <a:buNone/>
              <a:tabLst/>
            </a:pPr>
            <a:endParaRPr kumimoji="0" lang="de-DE" sz="1400" b="0" i="0" u="none" strike="noStrike" cap="none" normalizeH="0" baseline="0">
              <a:ln>
                <a:noFill/>
              </a:ln>
              <a:solidFill>
                <a:srgbClr val="004F8F"/>
              </a:solidFill>
              <a:effectLst/>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p:txBody>
      </p:sp>
    </p:spTree>
    <p:extLst>
      <p:ext uri="{BB962C8B-B14F-4D97-AF65-F5344CB8AC3E}">
        <p14:creationId xmlns:p14="http://schemas.microsoft.com/office/powerpoint/2010/main" val="11609063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9BB30B-6E0D-C545-A603-78DFF8D13CB3}"/>
              </a:ext>
            </a:extLst>
          </p:cNvPr>
          <p:cNvSpPr>
            <a:spLocks noGrp="1"/>
          </p:cNvSpPr>
          <p:nvPr>
            <p:ph type="title"/>
          </p:nvPr>
        </p:nvSpPr>
        <p:spPr/>
        <p:txBody>
          <a:bodyPr/>
          <a:lstStyle/>
          <a:p>
            <a:r>
              <a:rPr lang="de-DE" dirty="0"/>
              <a:t>Arbeiten mit </a:t>
            </a:r>
            <a:r>
              <a:rPr lang="de-DE" dirty="0" err="1"/>
              <a:t>Transkribus</a:t>
            </a:r>
            <a:r>
              <a:rPr lang="de-DE" dirty="0"/>
              <a:t> – Erste Schritte</a:t>
            </a:r>
          </a:p>
        </p:txBody>
      </p:sp>
      <p:sp>
        <p:nvSpPr>
          <p:cNvPr id="5" name="Fußzeilenplatzhalter 4">
            <a:extLst>
              <a:ext uri="{FF2B5EF4-FFF2-40B4-BE49-F238E27FC236}">
                <a16:creationId xmlns:a16="http://schemas.microsoft.com/office/drawing/2014/main" id="{4FA9879B-A7DB-0B4D-8088-875340140033}"/>
              </a:ext>
            </a:extLst>
          </p:cNvPr>
          <p:cNvSpPr txBox="1">
            <a:spLocks noGrp="1"/>
          </p:cNvSpPr>
          <p:nvPr>
            <p:ph type="ftr" sz="quarter" idx="10"/>
          </p:nvPr>
        </p:nvSpPr>
        <p:spPr>
          <a:prstGeom prst="rect">
            <a:avLst/>
          </a:prstGeom>
        </p:spPr>
        <p:txBody>
          <a:bodyPr/>
          <a:lstStyle>
            <a:defPPr>
              <a:defRPr lang="de-DE"/>
            </a:defPPr>
            <a:lvl1pPr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r>
              <a:rPr lang="de-DE" sz="1000" dirty="0">
                <a:latin typeface="+mn-lt"/>
              </a:rPr>
              <a:t>Praxislabor Digitale Geisteswissenschaften | </a:t>
            </a:r>
            <a:r>
              <a:rPr lang="de-DE" sz="1000" dirty="0">
                <a:latin typeface="+mn-lt"/>
                <a:hlinkClick r:id="rId2"/>
              </a:rPr>
              <a:t>www.ub.uni-frankfurt.de/digitalhumanities</a:t>
            </a:r>
            <a:r>
              <a:rPr lang="de-DE" sz="1000" dirty="0">
                <a:latin typeface="+mn-lt"/>
              </a:rPr>
              <a:t> | Maria </a:t>
            </a:r>
            <a:r>
              <a:rPr lang="de-DE" sz="1000" dirty="0" err="1">
                <a:latin typeface="+mn-lt"/>
              </a:rPr>
              <a:t>Nüchter</a:t>
            </a:r>
            <a:endParaRPr lang="de-DE" sz="1000" dirty="0">
              <a:latin typeface="+mn-lt"/>
            </a:endParaRPr>
          </a:p>
        </p:txBody>
      </p:sp>
      <p:sp useBgFill="1">
        <p:nvSpPr>
          <p:cNvPr id="4" name="Inhaltsplatzhalter 3">
            <a:extLst>
              <a:ext uri="{FF2B5EF4-FFF2-40B4-BE49-F238E27FC236}">
                <a16:creationId xmlns:a16="http://schemas.microsoft.com/office/drawing/2014/main" id="{2F1239F5-A8F1-5449-8B66-F37AD20E8D7B}"/>
              </a:ext>
            </a:extLst>
          </p:cNvPr>
          <p:cNvSpPr>
            <a:spLocks noGrp="1"/>
          </p:cNvSpPr>
          <p:nvPr>
            <p:ph idx="1"/>
          </p:nvPr>
        </p:nvSpPr>
        <p:spPr>
          <a:xfrm>
            <a:off x="628650" y="1484784"/>
            <a:ext cx="8515350" cy="5040560"/>
          </a:xfrm>
        </p:spPr>
        <p:txBody>
          <a:bodyPr/>
          <a:lstStyle/>
          <a:p>
            <a:r>
              <a:rPr lang="de-DE" dirty="0" err="1"/>
              <a:t>Credits</a:t>
            </a:r>
            <a:r>
              <a:rPr lang="de-DE" dirty="0"/>
              <a:t>:</a:t>
            </a:r>
          </a:p>
          <a:p>
            <a:endParaRPr lang="de-DE" dirty="0"/>
          </a:p>
          <a:p>
            <a:pPr>
              <a:buFont typeface="Arial" panose="020B0604020202020204" pitchFamily="34" charset="0"/>
              <a:buChar char="•"/>
            </a:pPr>
            <a:r>
              <a:rPr lang="de-DE" dirty="0"/>
              <a:t>Neues System seit November 2020</a:t>
            </a:r>
          </a:p>
          <a:p>
            <a:pPr>
              <a:buFont typeface="Arial" panose="020B0604020202020204" pitchFamily="34" charset="0"/>
              <a:buChar char="•"/>
            </a:pPr>
            <a:r>
              <a:rPr lang="de-DE" dirty="0"/>
              <a:t>Jeder Nutzer bekommt zunächst 500 </a:t>
            </a:r>
            <a:r>
              <a:rPr lang="de-DE" dirty="0" err="1"/>
              <a:t>Credits</a:t>
            </a:r>
            <a:r>
              <a:rPr lang="de-DE" dirty="0"/>
              <a:t> beim Start geschenkt</a:t>
            </a:r>
          </a:p>
          <a:p>
            <a:pPr>
              <a:buFont typeface="Arial" panose="020B0604020202020204" pitchFamily="34" charset="0"/>
              <a:buChar char="•"/>
            </a:pPr>
            <a:r>
              <a:rPr lang="de-DE" dirty="0"/>
              <a:t>Danach ist die Nutzung der automatischen Texterkennung nur noch mit dem Kauf von </a:t>
            </a:r>
            <a:r>
              <a:rPr lang="de-DE" dirty="0" err="1"/>
              <a:t>Credits</a:t>
            </a:r>
            <a:r>
              <a:rPr lang="de-DE" dirty="0"/>
              <a:t> möglich</a:t>
            </a:r>
          </a:p>
          <a:p>
            <a:pPr>
              <a:buFont typeface="Arial" panose="020B0604020202020204" pitchFamily="34" charset="0"/>
              <a:buChar char="•"/>
            </a:pPr>
            <a:r>
              <a:rPr lang="de-DE" dirty="0"/>
              <a:t>Ausnahme: Studierende, Promovierende und Lehrende, Möglichkeit der kostenlosen Zuschaltung von </a:t>
            </a:r>
            <a:r>
              <a:rPr lang="de-DE" dirty="0" err="1"/>
              <a:t>Credits</a:t>
            </a:r>
            <a:endParaRPr lang="de-DE" dirty="0"/>
          </a:p>
          <a:p>
            <a:pPr>
              <a:buFont typeface="Arial" panose="020B0604020202020204" pitchFamily="34" charset="0"/>
              <a:buChar char="•"/>
            </a:pPr>
            <a:endParaRPr lang="de-DE" dirty="0"/>
          </a:p>
          <a:p>
            <a:pPr>
              <a:buFont typeface="Arial" panose="020B0604020202020204" pitchFamily="34" charset="0"/>
              <a:buChar char="•"/>
            </a:pPr>
            <a:endParaRPr lang="de-DE" dirty="0"/>
          </a:p>
        </p:txBody>
      </p:sp>
    </p:spTree>
    <p:extLst>
      <p:ext uri="{BB962C8B-B14F-4D97-AF65-F5344CB8AC3E}">
        <p14:creationId xmlns:p14="http://schemas.microsoft.com/office/powerpoint/2010/main" val="26908457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9BB30B-6E0D-C545-A603-78DFF8D13CB3}"/>
              </a:ext>
            </a:extLst>
          </p:cNvPr>
          <p:cNvSpPr>
            <a:spLocks noGrp="1"/>
          </p:cNvSpPr>
          <p:nvPr>
            <p:ph type="title"/>
          </p:nvPr>
        </p:nvSpPr>
        <p:spPr/>
        <p:txBody>
          <a:bodyPr/>
          <a:lstStyle/>
          <a:p>
            <a:r>
              <a:rPr lang="de-DE" dirty="0"/>
              <a:t>Arbeiten mit </a:t>
            </a:r>
            <a:r>
              <a:rPr lang="de-DE" dirty="0" err="1"/>
              <a:t>Transkribus</a:t>
            </a:r>
            <a:r>
              <a:rPr lang="de-DE" dirty="0"/>
              <a:t> – Erste Schritte</a:t>
            </a:r>
          </a:p>
        </p:txBody>
      </p:sp>
      <p:pic>
        <p:nvPicPr>
          <p:cNvPr id="4" name="Inhaltsplatzhalter 3">
            <a:extLst>
              <a:ext uri="{FF2B5EF4-FFF2-40B4-BE49-F238E27FC236}">
                <a16:creationId xmlns:a16="http://schemas.microsoft.com/office/drawing/2014/main" id="{70AE6D46-06A0-904B-9D2B-9AF49DFCF80F}"/>
              </a:ext>
            </a:extLst>
          </p:cNvPr>
          <p:cNvPicPr>
            <a:picLocks noGrp="1" noChangeAspect="1"/>
          </p:cNvPicPr>
          <p:nvPr>
            <p:ph idx="1"/>
          </p:nvPr>
        </p:nvPicPr>
        <p:blipFill>
          <a:blip r:embed="rId2"/>
          <a:stretch>
            <a:fillRect/>
          </a:stretch>
        </p:blipFill>
        <p:spPr>
          <a:xfrm>
            <a:off x="0" y="1772816"/>
            <a:ext cx="9144000" cy="4752527"/>
          </a:xfrm>
          <a:prstGeom prst="rect">
            <a:avLst/>
          </a:prstGeom>
        </p:spPr>
      </p:pic>
      <p:sp>
        <p:nvSpPr>
          <p:cNvPr id="5" name="Fußzeilenplatzhalter 4">
            <a:extLst>
              <a:ext uri="{FF2B5EF4-FFF2-40B4-BE49-F238E27FC236}">
                <a16:creationId xmlns:a16="http://schemas.microsoft.com/office/drawing/2014/main" id="{4FA9879B-A7DB-0B4D-8088-875340140033}"/>
              </a:ext>
            </a:extLst>
          </p:cNvPr>
          <p:cNvSpPr txBox="1">
            <a:spLocks noGrp="1"/>
          </p:cNvSpPr>
          <p:nvPr>
            <p:ph type="ftr" sz="quarter" idx="10"/>
          </p:nvPr>
        </p:nvSpPr>
        <p:spPr>
          <a:prstGeom prst="rect">
            <a:avLst/>
          </a:prstGeom>
        </p:spPr>
        <p:txBody>
          <a:bodyPr/>
          <a:lstStyle>
            <a:defPPr>
              <a:defRPr lang="de-DE"/>
            </a:defPPr>
            <a:lvl1pPr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r>
              <a:rPr lang="de-DE" sz="1000" dirty="0">
                <a:latin typeface="+mn-lt"/>
              </a:rPr>
              <a:t>Praxislabor Digitale Geisteswissenschaften | </a:t>
            </a:r>
            <a:r>
              <a:rPr lang="de-DE" sz="1000" dirty="0">
                <a:latin typeface="+mn-lt"/>
                <a:hlinkClick r:id="rId3"/>
              </a:rPr>
              <a:t>www.ub.uni-frankfurt.de/digitalhumanities</a:t>
            </a:r>
            <a:r>
              <a:rPr lang="de-DE" sz="1000" dirty="0">
                <a:latin typeface="+mn-lt"/>
              </a:rPr>
              <a:t> | Maria </a:t>
            </a:r>
            <a:r>
              <a:rPr lang="de-DE" sz="1000" dirty="0" err="1">
                <a:latin typeface="+mn-lt"/>
              </a:rPr>
              <a:t>Nüchter</a:t>
            </a:r>
            <a:endParaRPr lang="de-DE" sz="1000" dirty="0">
              <a:latin typeface="+mn-lt"/>
            </a:endParaRPr>
          </a:p>
        </p:txBody>
      </p:sp>
      <p:sp>
        <p:nvSpPr>
          <p:cNvPr id="6" name="Textfeld 5">
            <a:extLst>
              <a:ext uri="{FF2B5EF4-FFF2-40B4-BE49-F238E27FC236}">
                <a16:creationId xmlns:a16="http://schemas.microsoft.com/office/drawing/2014/main" id="{EC2AA823-824F-A846-8BF1-4DBA9D0F0B83}"/>
              </a:ext>
            </a:extLst>
          </p:cNvPr>
          <p:cNvSpPr txBox="1"/>
          <p:nvPr/>
        </p:nvSpPr>
        <p:spPr>
          <a:xfrm>
            <a:off x="539552" y="1371984"/>
            <a:ext cx="5616624" cy="369332"/>
          </a:xfrm>
          <a:prstGeom prst="rect">
            <a:avLst/>
          </a:prstGeom>
          <a:noFill/>
        </p:spPr>
        <p:txBody>
          <a:bodyPr wrap="square" rtlCol="0">
            <a:spAutoFit/>
          </a:bodyPr>
          <a:lstStyle/>
          <a:p>
            <a:r>
              <a:rPr lang="de-DE" sz="1800" dirty="0">
                <a:solidFill>
                  <a:srgbClr val="000000"/>
                </a:solidFill>
                <a:latin typeface="+mn-lt"/>
              </a:rPr>
              <a:t>Download: </a:t>
            </a:r>
            <a:r>
              <a:rPr lang="de-DE" sz="1800" dirty="0">
                <a:solidFill>
                  <a:srgbClr val="000000"/>
                </a:solidFill>
                <a:latin typeface="+mn-lt"/>
                <a:hlinkClick r:id="rId4"/>
              </a:rPr>
              <a:t>https://readcoop.eu/transkribus/</a:t>
            </a:r>
            <a:r>
              <a:rPr lang="de-DE" sz="1800" dirty="0">
                <a:solidFill>
                  <a:srgbClr val="000000"/>
                </a:solidFill>
                <a:latin typeface="+mn-lt"/>
              </a:rPr>
              <a:t> </a:t>
            </a:r>
          </a:p>
        </p:txBody>
      </p:sp>
    </p:spTree>
    <p:extLst>
      <p:ext uri="{BB962C8B-B14F-4D97-AF65-F5344CB8AC3E}">
        <p14:creationId xmlns:p14="http://schemas.microsoft.com/office/powerpoint/2010/main" val="7652175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9BB30B-6E0D-C545-A603-78DFF8D13CB3}"/>
              </a:ext>
            </a:extLst>
          </p:cNvPr>
          <p:cNvSpPr>
            <a:spLocks noGrp="1"/>
          </p:cNvSpPr>
          <p:nvPr>
            <p:ph type="title"/>
          </p:nvPr>
        </p:nvSpPr>
        <p:spPr/>
        <p:txBody>
          <a:bodyPr/>
          <a:lstStyle/>
          <a:p>
            <a:r>
              <a:rPr lang="de-DE" dirty="0"/>
              <a:t>Arbeiten mit </a:t>
            </a:r>
            <a:r>
              <a:rPr lang="de-DE" dirty="0" err="1"/>
              <a:t>Transkribus</a:t>
            </a:r>
            <a:r>
              <a:rPr lang="de-DE" dirty="0"/>
              <a:t> – Erste Schritte - Login</a:t>
            </a:r>
          </a:p>
        </p:txBody>
      </p:sp>
      <p:pic>
        <p:nvPicPr>
          <p:cNvPr id="4" name="Inhaltsplatzhalter 3">
            <a:extLst>
              <a:ext uri="{FF2B5EF4-FFF2-40B4-BE49-F238E27FC236}">
                <a16:creationId xmlns:a16="http://schemas.microsoft.com/office/drawing/2014/main" id="{2716FE56-502B-9640-B26D-84A13EBA5A62}"/>
              </a:ext>
            </a:extLst>
          </p:cNvPr>
          <p:cNvPicPr>
            <a:picLocks noGrp="1" noChangeAspect="1"/>
          </p:cNvPicPr>
          <p:nvPr>
            <p:ph idx="1"/>
          </p:nvPr>
        </p:nvPicPr>
        <p:blipFill>
          <a:blip r:embed="rId2"/>
          <a:stretch>
            <a:fillRect/>
          </a:stretch>
        </p:blipFill>
        <p:spPr>
          <a:xfrm>
            <a:off x="0" y="1152778"/>
            <a:ext cx="9144000" cy="5372962"/>
          </a:xfrm>
          <a:prstGeom prst="rect">
            <a:avLst/>
          </a:prstGeom>
        </p:spPr>
      </p:pic>
      <p:sp>
        <p:nvSpPr>
          <p:cNvPr id="5" name="Fußzeilenplatzhalter 4">
            <a:extLst>
              <a:ext uri="{FF2B5EF4-FFF2-40B4-BE49-F238E27FC236}">
                <a16:creationId xmlns:a16="http://schemas.microsoft.com/office/drawing/2014/main" id="{4FA9879B-A7DB-0B4D-8088-875340140033}"/>
              </a:ext>
            </a:extLst>
          </p:cNvPr>
          <p:cNvSpPr txBox="1">
            <a:spLocks noGrp="1"/>
          </p:cNvSpPr>
          <p:nvPr>
            <p:ph type="ftr" sz="quarter" idx="10"/>
          </p:nvPr>
        </p:nvSpPr>
        <p:spPr>
          <a:prstGeom prst="rect">
            <a:avLst/>
          </a:prstGeom>
        </p:spPr>
        <p:txBody>
          <a:bodyPr/>
          <a:lstStyle>
            <a:defPPr>
              <a:defRPr lang="de-DE"/>
            </a:defPPr>
            <a:lvl1pPr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r>
              <a:rPr lang="de-DE" sz="1000" dirty="0">
                <a:latin typeface="+mn-lt"/>
              </a:rPr>
              <a:t>Praxislabor Digitale Geisteswissenschaften | </a:t>
            </a:r>
            <a:r>
              <a:rPr lang="de-DE" sz="1000" dirty="0">
                <a:latin typeface="+mn-lt"/>
                <a:hlinkClick r:id="rId3"/>
              </a:rPr>
              <a:t>www.ub.uni-frankfurt.de/digitalhumanities</a:t>
            </a:r>
            <a:r>
              <a:rPr lang="de-DE" sz="1000" dirty="0">
                <a:latin typeface="+mn-lt"/>
              </a:rPr>
              <a:t> | Maria </a:t>
            </a:r>
            <a:r>
              <a:rPr lang="de-DE" sz="1000" dirty="0" err="1">
                <a:latin typeface="+mn-lt"/>
              </a:rPr>
              <a:t>Nüchter</a:t>
            </a:r>
            <a:endParaRPr lang="de-DE" sz="1000" dirty="0">
              <a:latin typeface="+mn-lt"/>
            </a:endParaRPr>
          </a:p>
        </p:txBody>
      </p:sp>
      <p:sp>
        <p:nvSpPr>
          <p:cNvPr id="6" name="Oval 5">
            <a:extLst>
              <a:ext uri="{FF2B5EF4-FFF2-40B4-BE49-F238E27FC236}">
                <a16:creationId xmlns:a16="http://schemas.microsoft.com/office/drawing/2014/main" id="{D3390720-EBCC-0545-AF3A-97E3F7BE4F37}"/>
              </a:ext>
            </a:extLst>
          </p:cNvPr>
          <p:cNvSpPr/>
          <p:nvPr/>
        </p:nvSpPr>
        <p:spPr bwMode="auto">
          <a:xfrm>
            <a:off x="1475656" y="1628800"/>
            <a:ext cx="1296144" cy="720080"/>
          </a:xfrm>
          <a:prstGeom prst="ellipse">
            <a:avLst/>
          </a:prstGeom>
          <a:noFill/>
          <a:ln w="38100" cap="flat" cmpd="sng" algn="ctr">
            <a:solidFill>
              <a:srgbClr val="FF0000"/>
            </a:solidFill>
            <a:prstDash val="solid"/>
            <a:bevel/>
            <a:headEnd type="none" w="med" len="med"/>
            <a:tailEnd type="none" w="med" len="med"/>
          </a:ln>
          <a:effectLst/>
        </p:spPr>
        <p:txBody>
          <a:bodyPr vert="horz" wrap="square" lIns="45720" tIns="45720" rIns="45720" bIns="45720" numCol="1" rtlCol="0" anchor="t" anchorCtr="0" compatLnSpc="1">
            <a:prstTxWarp prst="textNoShape">
              <a:avLst/>
            </a:prstTxWarp>
            <a:spAutoFit/>
          </a:bodyPr>
          <a:lstStyle/>
          <a:p>
            <a:pPr marL="0" marR="0" indent="0" algn="l" defTabSz="914400" rtl="0" eaLnBrk="1" fontAlgn="base" latinLnBrk="0" hangingPunct="0">
              <a:lnSpc>
                <a:spcPct val="100000"/>
              </a:lnSpc>
              <a:spcBef>
                <a:spcPct val="0"/>
              </a:spcBef>
              <a:spcAft>
                <a:spcPct val="0"/>
              </a:spcAft>
              <a:buClrTx/>
              <a:buSzTx/>
              <a:buFontTx/>
              <a:buNone/>
              <a:tabLst/>
            </a:pPr>
            <a:endParaRPr kumimoji="0" lang="de-DE" sz="1400" b="0" i="0" u="none" strike="noStrike" cap="none" normalizeH="0" baseline="0">
              <a:ln>
                <a:noFill/>
              </a:ln>
              <a:solidFill>
                <a:srgbClr val="004F8F"/>
              </a:solidFill>
              <a:effectLst/>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p:txBody>
      </p:sp>
    </p:spTree>
    <p:extLst>
      <p:ext uri="{BB962C8B-B14F-4D97-AF65-F5344CB8AC3E}">
        <p14:creationId xmlns:p14="http://schemas.microsoft.com/office/powerpoint/2010/main" val="7354140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9BB30B-6E0D-C545-A603-78DFF8D13CB3}"/>
              </a:ext>
            </a:extLst>
          </p:cNvPr>
          <p:cNvSpPr>
            <a:spLocks noGrp="1"/>
          </p:cNvSpPr>
          <p:nvPr>
            <p:ph type="title"/>
          </p:nvPr>
        </p:nvSpPr>
        <p:spPr/>
        <p:txBody>
          <a:bodyPr/>
          <a:lstStyle/>
          <a:p>
            <a:r>
              <a:rPr lang="de-DE" dirty="0"/>
              <a:t>Arbeiten mit </a:t>
            </a:r>
            <a:r>
              <a:rPr lang="de-DE" dirty="0" err="1"/>
              <a:t>Transkribus</a:t>
            </a:r>
            <a:r>
              <a:rPr lang="de-DE" dirty="0"/>
              <a:t> – Erste Schritte - Login</a:t>
            </a:r>
          </a:p>
        </p:txBody>
      </p:sp>
      <p:pic>
        <p:nvPicPr>
          <p:cNvPr id="4" name="Inhaltsplatzhalter 3">
            <a:extLst>
              <a:ext uri="{FF2B5EF4-FFF2-40B4-BE49-F238E27FC236}">
                <a16:creationId xmlns:a16="http://schemas.microsoft.com/office/drawing/2014/main" id="{243BDA34-A0FE-254A-AEA6-E7452605F167}"/>
              </a:ext>
            </a:extLst>
          </p:cNvPr>
          <p:cNvPicPr>
            <a:picLocks noGrp="1" noChangeAspect="1"/>
          </p:cNvPicPr>
          <p:nvPr>
            <p:ph idx="1"/>
          </p:nvPr>
        </p:nvPicPr>
        <p:blipFill>
          <a:blip r:embed="rId2"/>
          <a:stretch>
            <a:fillRect/>
          </a:stretch>
        </p:blipFill>
        <p:spPr>
          <a:xfrm>
            <a:off x="0" y="1133293"/>
            <a:ext cx="9144000" cy="5372962"/>
          </a:xfrm>
          <a:prstGeom prst="rect">
            <a:avLst/>
          </a:prstGeom>
        </p:spPr>
      </p:pic>
      <p:sp>
        <p:nvSpPr>
          <p:cNvPr id="5" name="Fußzeilenplatzhalter 4">
            <a:extLst>
              <a:ext uri="{FF2B5EF4-FFF2-40B4-BE49-F238E27FC236}">
                <a16:creationId xmlns:a16="http://schemas.microsoft.com/office/drawing/2014/main" id="{4FA9879B-A7DB-0B4D-8088-875340140033}"/>
              </a:ext>
            </a:extLst>
          </p:cNvPr>
          <p:cNvSpPr txBox="1">
            <a:spLocks noGrp="1"/>
          </p:cNvSpPr>
          <p:nvPr>
            <p:ph type="ftr" sz="quarter" idx="10"/>
          </p:nvPr>
        </p:nvSpPr>
        <p:spPr>
          <a:prstGeom prst="rect">
            <a:avLst/>
          </a:prstGeom>
        </p:spPr>
        <p:txBody>
          <a:bodyPr/>
          <a:lstStyle>
            <a:defPPr>
              <a:defRPr lang="de-DE"/>
            </a:defPPr>
            <a:lvl1pPr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r>
              <a:rPr lang="de-DE" sz="1000" dirty="0">
                <a:latin typeface="+mn-lt"/>
              </a:rPr>
              <a:t>Praxislabor Digitale Geisteswissenschaften | </a:t>
            </a:r>
            <a:r>
              <a:rPr lang="de-DE" sz="1000" dirty="0">
                <a:latin typeface="+mn-lt"/>
                <a:hlinkClick r:id="rId3"/>
              </a:rPr>
              <a:t>www.ub.uni-frankfurt.de/digitalhumanities</a:t>
            </a:r>
            <a:r>
              <a:rPr lang="de-DE" sz="1000" dirty="0">
                <a:latin typeface="+mn-lt"/>
              </a:rPr>
              <a:t> | Maria </a:t>
            </a:r>
            <a:r>
              <a:rPr lang="de-DE" sz="1000" dirty="0" err="1">
                <a:latin typeface="+mn-lt"/>
              </a:rPr>
              <a:t>Nüchter</a:t>
            </a:r>
            <a:endParaRPr lang="de-DE" sz="1000" dirty="0">
              <a:latin typeface="+mn-lt"/>
            </a:endParaRPr>
          </a:p>
        </p:txBody>
      </p:sp>
    </p:spTree>
    <p:extLst>
      <p:ext uri="{BB962C8B-B14F-4D97-AF65-F5344CB8AC3E}">
        <p14:creationId xmlns:p14="http://schemas.microsoft.com/office/powerpoint/2010/main" val="15379069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9BB30B-6E0D-C545-A603-78DFF8D13CB3}"/>
              </a:ext>
            </a:extLst>
          </p:cNvPr>
          <p:cNvSpPr>
            <a:spLocks noGrp="1"/>
          </p:cNvSpPr>
          <p:nvPr>
            <p:ph type="title"/>
          </p:nvPr>
        </p:nvSpPr>
        <p:spPr/>
        <p:txBody>
          <a:bodyPr/>
          <a:lstStyle/>
          <a:p>
            <a:r>
              <a:rPr lang="de-DE" dirty="0"/>
              <a:t>Arbeiten mit </a:t>
            </a:r>
            <a:r>
              <a:rPr lang="de-DE" dirty="0" err="1"/>
              <a:t>Transkribus</a:t>
            </a:r>
            <a:r>
              <a:rPr lang="de-DE" dirty="0"/>
              <a:t> – Erste Schritte - Übersicht</a:t>
            </a:r>
          </a:p>
        </p:txBody>
      </p:sp>
      <p:sp>
        <p:nvSpPr>
          <p:cNvPr id="5" name="Fußzeilenplatzhalter 4">
            <a:extLst>
              <a:ext uri="{FF2B5EF4-FFF2-40B4-BE49-F238E27FC236}">
                <a16:creationId xmlns:a16="http://schemas.microsoft.com/office/drawing/2014/main" id="{4FA9879B-A7DB-0B4D-8088-875340140033}"/>
              </a:ext>
            </a:extLst>
          </p:cNvPr>
          <p:cNvSpPr txBox="1">
            <a:spLocks noGrp="1"/>
          </p:cNvSpPr>
          <p:nvPr>
            <p:ph type="ftr" sz="quarter" idx="10"/>
          </p:nvPr>
        </p:nvSpPr>
        <p:spPr>
          <a:prstGeom prst="rect">
            <a:avLst/>
          </a:prstGeom>
        </p:spPr>
        <p:txBody>
          <a:bodyPr/>
          <a:lstStyle>
            <a:defPPr>
              <a:defRPr lang="de-DE"/>
            </a:defPPr>
            <a:lvl1pPr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r>
              <a:rPr lang="de-DE" sz="1000" dirty="0">
                <a:latin typeface="+mn-lt"/>
              </a:rPr>
              <a:t>Praxislabor Digitale Geisteswissenschaften | </a:t>
            </a:r>
            <a:r>
              <a:rPr lang="de-DE" sz="1000" dirty="0">
                <a:latin typeface="+mn-lt"/>
                <a:hlinkClick r:id="rId2"/>
              </a:rPr>
              <a:t>www.ub.uni-frankfurt.de/digitalhumanities</a:t>
            </a:r>
            <a:r>
              <a:rPr lang="de-DE" sz="1000" dirty="0">
                <a:latin typeface="+mn-lt"/>
              </a:rPr>
              <a:t> | Maria </a:t>
            </a:r>
            <a:r>
              <a:rPr lang="de-DE" sz="1000" dirty="0" err="1">
                <a:latin typeface="+mn-lt"/>
              </a:rPr>
              <a:t>Nüchter</a:t>
            </a:r>
            <a:endParaRPr lang="de-DE" sz="1000" dirty="0">
              <a:latin typeface="+mn-lt"/>
            </a:endParaRPr>
          </a:p>
        </p:txBody>
      </p:sp>
      <p:pic>
        <p:nvPicPr>
          <p:cNvPr id="8" name="Inhaltsplatzhalter 7">
            <a:extLst>
              <a:ext uri="{FF2B5EF4-FFF2-40B4-BE49-F238E27FC236}">
                <a16:creationId xmlns:a16="http://schemas.microsoft.com/office/drawing/2014/main" id="{96498D00-23DC-C94A-9C90-9659689A9BC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6651" y="1196752"/>
            <a:ext cx="9431179" cy="5544615"/>
          </a:xfrm>
        </p:spPr>
      </p:pic>
      <p:sp>
        <p:nvSpPr>
          <p:cNvPr id="9" name="Rechteck 8">
            <a:extLst>
              <a:ext uri="{FF2B5EF4-FFF2-40B4-BE49-F238E27FC236}">
                <a16:creationId xmlns:a16="http://schemas.microsoft.com/office/drawing/2014/main" id="{86ABFBB5-29BF-3746-B646-3FAD5568616F}"/>
              </a:ext>
            </a:extLst>
          </p:cNvPr>
          <p:cNvSpPr/>
          <p:nvPr/>
        </p:nvSpPr>
        <p:spPr bwMode="auto">
          <a:xfrm>
            <a:off x="107504" y="1628800"/>
            <a:ext cx="2808312" cy="4932000"/>
          </a:xfrm>
          <a:prstGeom prst="rect">
            <a:avLst/>
          </a:prstGeom>
          <a:noFill/>
          <a:ln w="25400" cap="flat" cmpd="sng" algn="ctr">
            <a:solidFill>
              <a:srgbClr val="FF0000"/>
            </a:solidFill>
            <a:prstDash val="solid"/>
            <a:bevel/>
            <a:headEnd type="none" w="med" len="med"/>
            <a:tailEnd type="none" w="med" len="med"/>
          </a:ln>
          <a:effectLst/>
        </p:spPr>
        <p:txBody>
          <a:bodyPr vert="horz" wrap="square" lIns="45720" tIns="45720" rIns="45720" bIns="45720" numCol="1" rtlCol="0" anchor="t" anchorCtr="0" compatLnSpc="1">
            <a:prstTxWarp prst="textNoShape">
              <a:avLst/>
            </a:prstTxWarp>
            <a:spAutoFit/>
          </a:bodyPr>
          <a:lstStyle/>
          <a:p>
            <a:pPr marL="0" marR="0" indent="0" algn="l" defTabSz="914400" rtl="0" eaLnBrk="1" fontAlgn="base" latinLnBrk="0" hangingPunct="0">
              <a:lnSpc>
                <a:spcPct val="100000"/>
              </a:lnSpc>
              <a:spcBef>
                <a:spcPct val="0"/>
              </a:spcBef>
              <a:spcAft>
                <a:spcPct val="0"/>
              </a:spcAft>
              <a:buClrTx/>
              <a:buSzTx/>
              <a:buFontTx/>
              <a:buNone/>
              <a:tabLst/>
            </a:pPr>
            <a:endParaRPr kumimoji="0" lang="de-DE" sz="1400" b="0" i="0" u="none" strike="noStrike" cap="none" normalizeH="0" baseline="0" dirty="0">
              <a:ln>
                <a:noFill/>
              </a:ln>
              <a:effectLst/>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p:txBody>
      </p:sp>
      <p:sp>
        <p:nvSpPr>
          <p:cNvPr id="11" name="Rechteck 10">
            <a:extLst>
              <a:ext uri="{FF2B5EF4-FFF2-40B4-BE49-F238E27FC236}">
                <a16:creationId xmlns:a16="http://schemas.microsoft.com/office/drawing/2014/main" id="{A2F83379-10A1-654C-8F91-FCA111624791}"/>
              </a:ext>
            </a:extLst>
          </p:cNvPr>
          <p:cNvSpPr/>
          <p:nvPr/>
        </p:nvSpPr>
        <p:spPr bwMode="auto">
          <a:xfrm>
            <a:off x="2915816" y="1628800"/>
            <a:ext cx="6228184" cy="3240360"/>
          </a:xfrm>
          <a:prstGeom prst="rect">
            <a:avLst/>
          </a:prstGeom>
          <a:noFill/>
          <a:ln w="25400" cap="flat" cmpd="sng" algn="ctr">
            <a:solidFill>
              <a:srgbClr val="FF0000"/>
            </a:solidFill>
            <a:prstDash val="solid"/>
            <a:bevel/>
            <a:headEnd type="none" w="med" len="med"/>
            <a:tailEnd type="none" w="med" len="med"/>
          </a:ln>
          <a:effectLst/>
        </p:spPr>
        <p:txBody>
          <a:bodyPr vert="horz" wrap="square" lIns="45720" tIns="45720" rIns="45720" bIns="45720" numCol="1" rtlCol="0" anchor="t" anchorCtr="0" compatLnSpc="1">
            <a:prstTxWarp prst="textNoShape">
              <a:avLst/>
            </a:prstTxWarp>
            <a:spAutoFit/>
          </a:bodyPr>
          <a:lstStyle/>
          <a:p>
            <a:pPr marL="0" marR="0" indent="0" algn="l" defTabSz="914400" rtl="0" eaLnBrk="1" fontAlgn="base" latinLnBrk="0" hangingPunct="0">
              <a:lnSpc>
                <a:spcPct val="100000"/>
              </a:lnSpc>
              <a:spcBef>
                <a:spcPct val="0"/>
              </a:spcBef>
              <a:spcAft>
                <a:spcPct val="0"/>
              </a:spcAft>
              <a:buClrTx/>
              <a:buSzTx/>
              <a:buFontTx/>
              <a:buNone/>
              <a:tabLst/>
            </a:pPr>
            <a:endParaRPr kumimoji="0" lang="de-DE" sz="1400" b="0" i="0" u="none" strike="noStrike" cap="none" normalizeH="0" baseline="0">
              <a:ln>
                <a:noFill/>
              </a:ln>
              <a:solidFill>
                <a:srgbClr val="004F8F"/>
              </a:solidFill>
              <a:effectLst/>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p:txBody>
      </p:sp>
      <p:sp>
        <p:nvSpPr>
          <p:cNvPr id="12" name="Rechteck 11">
            <a:extLst>
              <a:ext uri="{FF2B5EF4-FFF2-40B4-BE49-F238E27FC236}">
                <a16:creationId xmlns:a16="http://schemas.microsoft.com/office/drawing/2014/main" id="{B5C6EE1D-33C5-A44E-B968-75C872F0C841}"/>
              </a:ext>
            </a:extLst>
          </p:cNvPr>
          <p:cNvSpPr/>
          <p:nvPr/>
        </p:nvSpPr>
        <p:spPr bwMode="auto">
          <a:xfrm>
            <a:off x="2915816" y="4869160"/>
            <a:ext cx="6228184" cy="1673770"/>
          </a:xfrm>
          <a:prstGeom prst="rect">
            <a:avLst/>
          </a:prstGeom>
          <a:noFill/>
          <a:ln w="25400" cap="flat" cmpd="sng" algn="ctr">
            <a:solidFill>
              <a:srgbClr val="FF0000"/>
            </a:solidFill>
            <a:prstDash val="solid"/>
            <a:bevel/>
            <a:headEnd type="none" w="med" len="med"/>
            <a:tailEnd type="none" w="med" len="med"/>
          </a:ln>
          <a:effectLst/>
        </p:spPr>
        <p:txBody>
          <a:bodyPr vert="horz" wrap="square" lIns="45720" tIns="45720" rIns="45720" bIns="45720" numCol="1" rtlCol="0" anchor="t" anchorCtr="0" compatLnSpc="1">
            <a:prstTxWarp prst="textNoShape">
              <a:avLst/>
            </a:prstTxWarp>
            <a:spAutoFit/>
          </a:bodyPr>
          <a:lstStyle/>
          <a:p>
            <a:pPr marL="0" marR="0" indent="0" algn="l" defTabSz="914400" rtl="0" eaLnBrk="1" fontAlgn="base" latinLnBrk="0" hangingPunct="0">
              <a:lnSpc>
                <a:spcPct val="100000"/>
              </a:lnSpc>
              <a:spcBef>
                <a:spcPct val="0"/>
              </a:spcBef>
              <a:spcAft>
                <a:spcPct val="0"/>
              </a:spcAft>
              <a:buClrTx/>
              <a:buSzTx/>
              <a:buFontTx/>
              <a:buNone/>
              <a:tabLst/>
            </a:pPr>
            <a:endParaRPr kumimoji="0" lang="de-DE" sz="1400" b="0" i="0" u="none" strike="noStrike" cap="none" normalizeH="0" baseline="0">
              <a:ln>
                <a:noFill/>
              </a:ln>
              <a:solidFill>
                <a:srgbClr val="004F8F"/>
              </a:solidFill>
              <a:effectLst/>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p:txBody>
      </p:sp>
    </p:spTree>
    <p:extLst>
      <p:ext uri="{BB962C8B-B14F-4D97-AF65-F5344CB8AC3E}">
        <p14:creationId xmlns:p14="http://schemas.microsoft.com/office/powerpoint/2010/main" val="497633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9BB30B-6E0D-C545-A603-78DFF8D13CB3}"/>
              </a:ext>
            </a:extLst>
          </p:cNvPr>
          <p:cNvSpPr>
            <a:spLocks noGrp="1"/>
          </p:cNvSpPr>
          <p:nvPr>
            <p:ph type="title"/>
          </p:nvPr>
        </p:nvSpPr>
        <p:spPr/>
        <p:txBody>
          <a:bodyPr/>
          <a:lstStyle/>
          <a:p>
            <a:r>
              <a:rPr lang="de-DE" dirty="0"/>
              <a:t>Arbeiten mit </a:t>
            </a:r>
            <a:r>
              <a:rPr lang="de-DE" dirty="0" err="1"/>
              <a:t>Transkribus</a:t>
            </a:r>
            <a:r>
              <a:rPr lang="de-DE" dirty="0"/>
              <a:t> – Erste Schritte</a:t>
            </a:r>
          </a:p>
        </p:txBody>
      </p:sp>
      <p:sp>
        <p:nvSpPr>
          <p:cNvPr id="5" name="Fußzeilenplatzhalter 4">
            <a:extLst>
              <a:ext uri="{FF2B5EF4-FFF2-40B4-BE49-F238E27FC236}">
                <a16:creationId xmlns:a16="http://schemas.microsoft.com/office/drawing/2014/main" id="{4FA9879B-A7DB-0B4D-8088-875340140033}"/>
              </a:ext>
            </a:extLst>
          </p:cNvPr>
          <p:cNvSpPr txBox="1">
            <a:spLocks noGrp="1"/>
          </p:cNvSpPr>
          <p:nvPr>
            <p:ph type="ftr" sz="quarter" idx="10"/>
          </p:nvPr>
        </p:nvSpPr>
        <p:spPr>
          <a:prstGeom prst="rect">
            <a:avLst/>
          </a:prstGeom>
        </p:spPr>
        <p:txBody>
          <a:bodyPr/>
          <a:lstStyle>
            <a:defPPr>
              <a:defRPr lang="de-DE"/>
            </a:defPPr>
            <a:lvl1pPr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r>
              <a:rPr lang="de-DE" sz="1000" dirty="0">
                <a:latin typeface="+mn-lt"/>
              </a:rPr>
              <a:t>Praxislabor Digitale Geisteswissenschaften | </a:t>
            </a:r>
            <a:r>
              <a:rPr lang="de-DE" sz="1000" dirty="0">
                <a:latin typeface="+mn-lt"/>
                <a:hlinkClick r:id="rId2"/>
              </a:rPr>
              <a:t>www.ub.uni-frankfurt.de/digitalhumanities</a:t>
            </a:r>
            <a:r>
              <a:rPr lang="de-DE" sz="1000" dirty="0">
                <a:latin typeface="+mn-lt"/>
              </a:rPr>
              <a:t> | Maria </a:t>
            </a:r>
            <a:r>
              <a:rPr lang="de-DE" sz="1000" dirty="0" err="1">
                <a:latin typeface="+mn-lt"/>
              </a:rPr>
              <a:t>Nüchter</a:t>
            </a:r>
            <a:endParaRPr lang="de-DE" sz="1000" dirty="0">
              <a:latin typeface="+mn-lt"/>
            </a:endParaRPr>
          </a:p>
        </p:txBody>
      </p:sp>
      <p:sp useBgFill="1">
        <p:nvSpPr>
          <p:cNvPr id="7" name="Inhaltsplatzhalter 3">
            <a:extLst>
              <a:ext uri="{FF2B5EF4-FFF2-40B4-BE49-F238E27FC236}">
                <a16:creationId xmlns:a16="http://schemas.microsoft.com/office/drawing/2014/main" id="{C9CD7D0D-F1A8-5143-BE98-975286CF98B7}"/>
              </a:ext>
            </a:extLst>
          </p:cNvPr>
          <p:cNvSpPr txBox="1">
            <a:spLocks/>
          </p:cNvSpPr>
          <p:nvPr/>
        </p:nvSpPr>
        <p:spPr>
          <a:xfrm>
            <a:off x="628649" y="1484784"/>
            <a:ext cx="8515350" cy="5040560"/>
          </a:xfrm>
          <a:prstGeom prst="rect">
            <a:avLst/>
          </a:prstGeom>
        </p:spPr>
        <p:txBody>
          <a:bodyPr/>
          <a:lstStyle>
            <a:lvl1pPr marL="342900" indent="-342900" algn="l" rtl="0" eaLnBrk="0" fontAlgn="base" hangingPunct="0">
              <a:spcBef>
                <a:spcPts val="300"/>
              </a:spcBef>
              <a:spcAft>
                <a:spcPct val="0"/>
              </a:spcAft>
              <a:defRPr sz="1800" kern="1200">
                <a:solidFill>
                  <a:srgbClr val="000000"/>
                </a:solidFill>
                <a:latin typeface="Arial Narrow" panose="020B0606020202030204" pitchFamily="34" charset="0"/>
                <a:ea typeface="+mn-ea"/>
                <a:cs typeface="+mn-cs"/>
                <a:sym typeface="Arial" panose="020B0604020202020204" pitchFamily="34" charset="0"/>
              </a:defRPr>
            </a:lvl1pPr>
            <a:lvl2pPr marL="417513" indent="-236538" algn="l" rtl="0" eaLnBrk="0" fontAlgn="base" hangingPunct="0">
              <a:spcBef>
                <a:spcPts val="300"/>
              </a:spcBef>
              <a:spcAft>
                <a:spcPct val="0"/>
              </a:spcAft>
              <a:buClrTx/>
              <a:buSzPct val="100000"/>
              <a:buFont typeface="Arial" panose="020B0604020202020204" pitchFamily="34" charset="0"/>
              <a:buChar char="•"/>
              <a:defRPr sz="1800" kern="1200">
                <a:solidFill>
                  <a:srgbClr val="000000"/>
                </a:solidFill>
                <a:latin typeface="Arial Narrow" panose="020B0606020202030204" pitchFamily="34" charset="0"/>
                <a:ea typeface="+mn-ea"/>
                <a:cs typeface="+mn-cs"/>
                <a:sym typeface="Arial" panose="020B0604020202020204" pitchFamily="34" charset="0"/>
              </a:defRPr>
            </a:lvl2pPr>
            <a:lvl3pPr marL="687388" indent="-241300" algn="l" rtl="0" eaLnBrk="0" fontAlgn="base" hangingPunct="0">
              <a:spcBef>
                <a:spcPts val="300"/>
              </a:spcBef>
              <a:spcAft>
                <a:spcPct val="0"/>
              </a:spcAft>
              <a:buSzPct val="100000"/>
              <a:buChar char="–"/>
              <a:defRPr sz="1800" kern="1200">
                <a:solidFill>
                  <a:srgbClr val="000000"/>
                </a:solidFill>
                <a:latin typeface="Arial Narrow" panose="020B0606020202030204" pitchFamily="34" charset="0"/>
                <a:ea typeface="+mn-ea"/>
                <a:cs typeface="+mn-cs"/>
                <a:sym typeface="Arial" panose="020B0604020202020204" pitchFamily="34" charset="0"/>
              </a:defRPr>
            </a:lvl3pPr>
            <a:lvl4pPr marL="955675" indent="-241300" algn="l" rtl="0" eaLnBrk="0" fontAlgn="base" hangingPunct="0">
              <a:spcBef>
                <a:spcPts val="300"/>
              </a:spcBef>
              <a:spcAft>
                <a:spcPct val="0"/>
              </a:spcAft>
              <a:buSzPct val="100000"/>
              <a:buChar char="–"/>
              <a:defRPr sz="1800" kern="1200">
                <a:solidFill>
                  <a:srgbClr val="000000"/>
                </a:solidFill>
                <a:latin typeface="Arial Narrow" panose="020B0606020202030204" pitchFamily="34" charset="0"/>
                <a:ea typeface="+mn-ea"/>
                <a:cs typeface="+mn-cs"/>
                <a:sym typeface="Arial" panose="020B0604020202020204" pitchFamily="34" charset="0"/>
              </a:defRPr>
            </a:lvl4pPr>
            <a:lvl5pPr marL="1227138" indent="-238125" algn="l" rtl="0" eaLnBrk="0" fontAlgn="base" hangingPunct="0">
              <a:spcBef>
                <a:spcPts val="300"/>
              </a:spcBef>
              <a:spcAft>
                <a:spcPct val="0"/>
              </a:spcAft>
              <a:buSzPct val="100000"/>
              <a:buChar char="–"/>
              <a:defRPr sz="1800" kern="1200">
                <a:solidFill>
                  <a:srgbClr val="000000"/>
                </a:solidFill>
                <a:latin typeface="Arial Narrow" panose="020B0606020202030204" pitchFamily="34" charset="0"/>
                <a:ea typeface="+mn-ea"/>
                <a:cs typeface="+mn-cs"/>
                <a:sym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endParaRPr lang="de-DE" dirty="0"/>
          </a:p>
          <a:p>
            <a:pPr>
              <a:buFont typeface="Arial" panose="020B0604020202020204" pitchFamily="34" charset="0"/>
              <a:buChar char="•"/>
            </a:pPr>
            <a:endParaRPr lang="de-DE" dirty="0"/>
          </a:p>
        </p:txBody>
      </p:sp>
      <p:pic>
        <p:nvPicPr>
          <p:cNvPr id="1026" name="Picture 2" descr="Manuskriptdigitalisierung mit Transkribus Menüleiste">
            <a:extLst>
              <a:ext uri="{FF2B5EF4-FFF2-40B4-BE49-F238E27FC236}">
                <a16:creationId xmlns:a16="http://schemas.microsoft.com/office/drawing/2014/main" id="{6E47424E-3937-7B47-B11A-D056C68881F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 y="2276872"/>
            <a:ext cx="9144000" cy="3024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5244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9BB30B-6E0D-C545-A603-78DFF8D13CB3}"/>
              </a:ext>
            </a:extLst>
          </p:cNvPr>
          <p:cNvSpPr>
            <a:spLocks noGrp="1"/>
          </p:cNvSpPr>
          <p:nvPr>
            <p:ph type="title"/>
          </p:nvPr>
        </p:nvSpPr>
        <p:spPr/>
        <p:txBody>
          <a:bodyPr/>
          <a:lstStyle/>
          <a:p>
            <a:r>
              <a:rPr lang="de-DE" dirty="0"/>
              <a:t>Arbeiten mit </a:t>
            </a:r>
            <a:r>
              <a:rPr lang="de-DE" dirty="0" err="1"/>
              <a:t>Transkribus</a:t>
            </a:r>
            <a:r>
              <a:rPr lang="de-DE" dirty="0"/>
              <a:t> – Erste Schritte – Dokumente hochladen</a:t>
            </a:r>
          </a:p>
        </p:txBody>
      </p:sp>
      <p:sp useBgFill="1">
        <p:nvSpPr>
          <p:cNvPr id="3" name="Inhaltsplatzhalter 2">
            <a:extLst>
              <a:ext uri="{FF2B5EF4-FFF2-40B4-BE49-F238E27FC236}">
                <a16:creationId xmlns:a16="http://schemas.microsoft.com/office/drawing/2014/main" id="{C15EC1DA-7B57-9B47-8D98-C81190C68EA4}"/>
              </a:ext>
            </a:extLst>
          </p:cNvPr>
          <p:cNvSpPr>
            <a:spLocks noGrp="1"/>
          </p:cNvSpPr>
          <p:nvPr>
            <p:ph idx="1"/>
          </p:nvPr>
        </p:nvSpPr>
        <p:spPr>
          <a:xfrm>
            <a:off x="628650" y="1484784"/>
            <a:ext cx="8515350" cy="5040560"/>
          </a:xfrm>
        </p:spPr>
        <p:txBody>
          <a:bodyPr/>
          <a:lstStyle/>
          <a:p>
            <a:endParaRPr lang="de-DE" dirty="0"/>
          </a:p>
        </p:txBody>
      </p:sp>
      <p:sp>
        <p:nvSpPr>
          <p:cNvPr id="5" name="Fußzeilenplatzhalter 4">
            <a:extLst>
              <a:ext uri="{FF2B5EF4-FFF2-40B4-BE49-F238E27FC236}">
                <a16:creationId xmlns:a16="http://schemas.microsoft.com/office/drawing/2014/main" id="{4FA9879B-A7DB-0B4D-8088-875340140033}"/>
              </a:ext>
            </a:extLst>
          </p:cNvPr>
          <p:cNvSpPr txBox="1">
            <a:spLocks noGrp="1"/>
          </p:cNvSpPr>
          <p:nvPr>
            <p:ph type="ftr" sz="quarter" idx="10"/>
          </p:nvPr>
        </p:nvSpPr>
        <p:spPr>
          <a:prstGeom prst="rect">
            <a:avLst/>
          </a:prstGeom>
        </p:spPr>
        <p:txBody>
          <a:bodyPr/>
          <a:lstStyle>
            <a:defPPr>
              <a:defRPr lang="de-DE"/>
            </a:defPPr>
            <a:lvl1pPr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r>
              <a:rPr lang="de-DE" sz="1000" dirty="0">
                <a:latin typeface="+mn-lt"/>
              </a:rPr>
              <a:t>Praxislabor Digitale Geisteswissenschaften | </a:t>
            </a:r>
            <a:r>
              <a:rPr lang="de-DE" sz="1000" dirty="0">
                <a:latin typeface="+mn-lt"/>
                <a:hlinkClick r:id="rId2"/>
              </a:rPr>
              <a:t>www.ub.uni-frankfurt.de/digitalhumanities</a:t>
            </a:r>
            <a:r>
              <a:rPr lang="de-DE" sz="1000" dirty="0">
                <a:latin typeface="+mn-lt"/>
              </a:rPr>
              <a:t> | Maria </a:t>
            </a:r>
            <a:r>
              <a:rPr lang="de-DE" sz="1000" dirty="0" err="1">
                <a:latin typeface="+mn-lt"/>
              </a:rPr>
              <a:t>Nüchter</a:t>
            </a:r>
            <a:endParaRPr lang="de-DE" sz="1000" dirty="0">
              <a:latin typeface="+mn-lt"/>
            </a:endParaRPr>
          </a:p>
        </p:txBody>
      </p:sp>
      <p:pic>
        <p:nvPicPr>
          <p:cNvPr id="4" name="Grafik 3">
            <a:extLst>
              <a:ext uri="{FF2B5EF4-FFF2-40B4-BE49-F238E27FC236}">
                <a16:creationId xmlns:a16="http://schemas.microsoft.com/office/drawing/2014/main" id="{F9C56DB5-8E18-2746-8B3C-97E5AB14358A}"/>
              </a:ext>
            </a:extLst>
          </p:cNvPr>
          <p:cNvPicPr>
            <a:picLocks noChangeAspect="1"/>
          </p:cNvPicPr>
          <p:nvPr/>
        </p:nvPicPr>
        <p:blipFill>
          <a:blip r:embed="rId3"/>
          <a:stretch>
            <a:fillRect/>
          </a:stretch>
        </p:blipFill>
        <p:spPr>
          <a:xfrm>
            <a:off x="0" y="1233801"/>
            <a:ext cx="9144000" cy="5372962"/>
          </a:xfrm>
          <a:prstGeom prst="rect">
            <a:avLst/>
          </a:prstGeom>
        </p:spPr>
      </p:pic>
      <p:sp>
        <p:nvSpPr>
          <p:cNvPr id="6" name="Oval 5">
            <a:extLst>
              <a:ext uri="{FF2B5EF4-FFF2-40B4-BE49-F238E27FC236}">
                <a16:creationId xmlns:a16="http://schemas.microsoft.com/office/drawing/2014/main" id="{11439B51-E584-FB41-83BF-09755D35C754}"/>
              </a:ext>
            </a:extLst>
          </p:cNvPr>
          <p:cNvSpPr/>
          <p:nvPr/>
        </p:nvSpPr>
        <p:spPr bwMode="auto">
          <a:xfrm>
            <a:off x="1139714" y="1400135"/>
            <a:ext cx="360040" cy="360040"/>
          </a:xfrm>
          <a:prstGeom prst="ellipse">
            <a:avLst/>
          </a:prstGeom>
          <a:noFill/>
          <a:ln w="38100" cap="flat" cmpd="sng" algn="ctr">
            <a:solidFill>
              <a:srgbClr val="FF0000"/>
            </a:solidFill>
            <a:prstDash val="solid"/>
            <a:bevel/>
            <a:headEnd type="none" w="med" len="med"/>
            <a:tailEnd type="none" w="med" len="med"/>
          </a:ln>
          <a:effectLst/>
        </p:spPr>
        <p:txBody>
          <a:bodyPr vert="horz" wrap="square" lIns="45720" tIns="45720" rIns="45720" bIns="45720" numCol="1" rtlCol="0" anchor="t" anchorCtr="0" compatLnSpc="1">
            <a:prstTxWarp prst="textNoShape">
              <a:avLst/>
            </a:prstTxWarp>
            <a:spAutoFit/>
          </a:bodyPr>
          <a:lstStyle/>
          <a:p>
            <a:pPr marL="0" marR="0" indent="0" algn="l" defTabSz="914400" rtl="0" eaLnBrk="1" fontAlgn="base" latinLnBrk="0" hangingPunct="0">
              <a:lnSpc>
                <a:spcPct val="100000"/>
              </a:lnSpc>
              <a:spcBef>
                <a:spcPct val="0"/>
              </a:spcBef>
              <a:spcAft>
                <a:spcPct val="0"/>
              </a:spcAft>
              <a:buClrTx/>
              <a:buSzTx/>
              <a:buFontTx/>
              <a:buNone/>
              <a:tabLst/>
            </a:pPr>
            <a:endParaRPr kumimoji="0" lang="de-DE" sz="1400" b="0" i="0" u="none" strike="noStrike" cap="none" normalizeH="0" baseline="0" dirty="0">
              <a:ln>
                <a:noFill/>
              </a:ln>
              <a:solidFill>
                <a:srgbClr val="004F8F"/>
              </a:solidFill>
              <a:effectLst/>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p:txBody>
      </p:sp>
    </p:spTree>
    <p:extLst>
      <p:ext uri="{BB962C8B-B14F-4D97-AF65-F5344CB8AC3E}">
        <p14:creationId xmlns:p14="http://schemas.microsoft.com/office/powerpoint/2010/main" val="35847901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9BB30B-6E0D-C545-A603-78DFF8D13CB3}"/>
              </a:ext>
            </a:extLst>
          </p:cNvPr>
          <p:cNvSpPr>
            <a:spLocks noGrp="1"/>
          </p:cNvSpPr>
          <p:nvPr>
            <p:ph type="title"/>
          </p:nvPr>
        </p:nvSpPr>
        <p:spPr/>
        <p:txBody>
          <a:bodyPr/>
          <a:lstStyle/>
          <a:p>
            <a:r>
              <a:rPr lang="de-DE" dirty="0"/>
              <a:t>Funktionen von </a:t>
            </a:r>
            <a:r>
              <a:rPr lang="de-DE" dirty="0" err="1"/>
              <a:t>Transkribus</a:t>
            </a:r>
            <a:endParaRPr lang="de-DE" dirty="0"/>
          </a:p>
        </p:txBody>
      </p:sp>
      <p:sp useBgFill="1">
        <p:nvSpPr>
          <p:cNvPr id="3" name="Inhaltsplatzhalter 2">
            <a:extLst>
              <a:ext uri="{FF2B5EF4-FFF2-40B4-BE49-F238E27FC236}">
                <a16:creationId xmlns:a16="http://schemas.microsoft.com/office/drawing/2014/main" id="{C15EC1DA-7B57-9B47-8D98-C81190C68EA4}"/>
              </a:ext>
            </a:extLst>
          </p:cNvPr>
          <p:cNvSpPr>
            <a:spLocks noGrp="1"/>
          </p:cNvSpPr>
          <p:nvPr>
            <p:ph idx="1"/>
          </p:nvPr>
        </p:nvSpPr>
        <p:spPr>
          <a:xfrm>
            <a:off x="628650" y="1484784"/>
            <a:ext cx="8515350" cy="5040560"/>
          </a:xfrm>
        </p:spPr>
        <p:txBody>
          <a:bodyPr/>
          <a:lstStyle/>
          <a:p>
            <a:pPr>
              <a:buFont typeface="+mj-lt"/>
              <a:buAutoNum type="arabicPeriod"/>
            </a:pPr>
            <a:r>
              <a:rPr lang="de-DE" dirty="0"/>
              <a:t>Segmentierung/Layout-Analyse</a:t>
            </a:r>
          </a:p>
          <a:p>
            <a:pPr marL="0" indent="0"/>
            <a:r>
              <a:rPr lang="de-DE" dirty="0"/>
              <a:t>a. Manuell </a:t>
            </a:r>
          </a:p>
          <a:p>
            <a:pPr marL="0" indent="0"/>
            <a:r>
              <a:rPr lang="de-DE" dirty="0"/>
              <a:t>b. Automatisch</a:t>
            </a:r>
          </a:p>
          <a:p>
            <a:pPr marL="0" indent="0"/>
            <a:endParaRPr lang="de-DE" dirty="0"/>
          </a:p>
          <a:p>
            <a:pPr marL="0" indent="0"/>
            <a:r>
              <a:rPr lang="de-DE" dirty="0"/>
              <a:t>2.     Eingabe von Transkriptionen</a:t>
            </a:r>
          </a:p>
          <a:p>
            <a:pPr marL="0" indent="0"/>
            <a:r>
              <a:rPr lang="de-DE" dirty="0"/>
              <a:t>a. Manuell </a:t>
            </a:r>
          </a:p>
          <a:p>
            <a:pPr marL="0" indent="0"/>
            <a:r>
              <a:rPr lang="de-DE" dirty="0"/>
              <a:t>b. Automatisch</a:t>
            </a:r>
          </a:p>
          <a:p>
            <a:pPr marL="0" indent="0"/>
            <a:endParaRPr lang="de-DE" dirty="0"/>
          </a:p>
          <a:p>
            <a:pPr marL="0" indent="0"/>
            <a:r>
              <a:rPr lang="de-DE" dirty="0"/>
              <a:t>3.    Automatische Texterkennung</a:t>
            </a:r>
          </a:p>
        </p:txBody>
      </p:sp>
      <p:sp>
        <p:nvSpPr>
          <p:cNvPr id="5" name="Fußzeilenplatzhalter 4">
            <a:extLst>
              <a:ext uri="{FF2B5EF4-FFF2-40B4-BE49-F238E27FC236}">
                <a16:creationId xmlns:a16="http://schemas.microsoft.com/office/drawing/2014/main" id="{4FA9879B-A7DB-0B4D-8088-875340140033}"/>
              </a:ext>
            </a:extLst>
          </p:cNvPr>
          <p:cNvSpPr txBox="1">
            <a:spLocks noGrp="1"/>
          </p:cNvSpPr>
          <p:nvPr>
            <p:ph type="ftr" sz="quarter" idx="10"/>
          </p:nvPr>
        </p:nvSpPr>
        <p:spPr>
          <a:prstGeom prst="rect">
            <a:avLst/>
          </a:prstGeom>
        </p:spPr>
        <p:txBody>
          <a:bodyPr/>
          <a:lstStyle>
            <a:defPPr>
              <a:defRPr lang="de-DE"/>
            </a:defPPr>
            <a:lvl1pPr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r>
              <a:rPr lang="de-DE" sz="1000" dirty="0">
                <a:latin typeface="+mn-lt"/>
              </a:rPr>
              <a:t>Praxislabor Digitale Geisteswissenschaften | </a:t>
            </a:r>
            <a:r>
              <a:rPr lang="de-DE" sz="1000" dirty="0">
                <a:latin typeface="+mn-lt"/>
                <a:hlinkClick r:id="rId2"/>
              </a:rPr>
              <a:t>www.ub.uni-frankfurt.de/digitalhumanities</a:t>
            </a:r>
            <a:r>
              <a:rPr lang="de-DE" sz="1000" dirty="0">
                <a:latin typeface="+mn-lt"/>
              </a:rPr>
              <a:t> | Maria </a:t>
            </a:r>
            <a:r>
              <a:rPr lang="de-DE" sz="1000" dirty="0" err="1">
                <a:latin typeface="+mn-lt"/>
              </a:rPr>
              <a:t>Nüchter</a:t>
            </a:r>
            <a:endParaRPr lang="de-DE" sz="1000" dirty="0">
              <a:latin typeface="+mn-lt"/>
            </a:endParaRPr>
          </a:p>
        </p:txBody>
      </p:sp>
    </p:spTree>
    <p:extLst>
      <p:ext uri="{BB962C8B-B14F-4D97-AF65-F5344CB8AC3E}">
        <p14:creationId xmlns:p14="http://schemas.microsoft.com/office/powerpoint/2010/main" val="9654548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9BB30B-6E0D-C545-A603-78DFF8D13CB3}"/>
              </a:ext>
            </a:extLst>
          </p:cNvPr>
          <p:cNvSpPr>
            <a:spLocks noGrp="1"/>
          </p:cNvSpPr>
          <p:nvPr>
            <p:ph type="title"/>
          </p:nvPr>
        </p:nvSpPr>
        <p:spPr/>
        <p:txBody>
          <a:bodyPr/>
          <a:lstStyle/>
          <a:p>
            <a:r>
              <a:rPr lang="de-DE" dirty="0"/>
              <a:t>Kursinhalt</a:t>
            </a:r>
          </a:p>
        </p:txBody>
      </p:sp>
      <p:sp useBgFill="1">
        <p:nvSpPr>
          <p:cNvPr id="3" name="Inhaltsplatzhalter 2">
            <a:extLst>
              <a:ext uri="{FF2B5EF4-FFF2-40B4-BE49-F238E27FC236}">
                <a16:creationId xmlns:a16="http://schemas.microsoft.com/office/drawing/2014/main" id="{C15EC1DA-7B57-9B47-8D98-C81190C68EA4}"/>
              </a:ext>
            </a:extLst>
          </p:cNvPr>
          <p:cNvSpPr>
            <a:spLocks noGrp="1"/>
          </p:cNvSpPr>
          <p:nvPr>
            <p:ph idx="1"/>
          </p:nvPr>
        </p:nvSpPr>
        <p:spPr>
          <a:xfrm>
            <a:off x="622915" y="1484784"/>
            <a:ext cx="8515350" cy="5040560"/>
          </a:xfrm>
        </p:spPr>
        <p:txBody>
          <a:bodyPr/>
          <a:lstStyle/>
          <a:p>
            <a:r>
              <a:rPr lang="de-DE" b="1" dirty="0"/>
              <a:t>Teil 1: 27.01.21</a:t>
            </a:r>
          </a:p>
          <a:p>
            <a:endParaRPr lang="de-DE" dirty="0"/>
          </a:p>
          <a:p>
            <a:pPr>
              <a:buFont typeface="Arial" panose="020B0604020202020204" pitchFamily="34" charset="0"/>
              <a:buChar char="•"/>
            </a:pPr>
            <a:r>
              <a:rPr lang="de-DE" dirty="0"/>
              <a:t>Arbeiten mit historischen Quellen</a:t>
            </a:r>
          </a:p>
          <a:p>
            <a:pPr>
              <a:buFont typeface="Arial" panose="020B0604020202020204" pitchFamily="34" charset="0"/>
              <a:buChar char="•"/>
            </a:pPr>
            <a:r>
              <a:rPr lang="de-DE" dirty="0"/>
              <a:t>Wozu Texterkennung/Handschriftenerkennung?</a:t>
            </a:r>
          </a:p>
          <a:p>
            <a:pPr>
              <a:buFont typeface="Arial" panose="020B0604020202020204" pitchFamily="34" charset="0"/>
              <a:buChar char="•"/>
            </a:pPr>
            <a:r>
              <a:rPr lang="de-DE" dirty="0"/>
              <a:t>Neuronale Netze</a:t>
            </a:r>
          </a:p>
          <a:p>
            <a:pPr>
              <a:buFont typeface="Arial" panose="020B0604020202020204" pitchFamily="34" charset="0"/>
              <a:buChar char="•"/>
            </a:pPr>
            <a:r>
              <a:rPr lang="de-DE" dirty="0"/>
              <a:t>Das EU-Projekt </a:t>
            </a:r>
            <a:r>
              <a:rPr lang="de-DE" dirty="0" err="1"/>
              <a:t>Transkribus</a:t>
            </a:r>
            <a:endParaRPr lang="de-DE" dirty="0"/>
          </a:p>
          <a:p>
            <a:pPr>
              <a:buFont typeface="Arial" panose="020B0604020202020204" pitchFamily="34" charset="0"/>
              <a:buChar char="•"/>
            </a:pPr>
            <a:r>
              <a:rPr lang="de-DE" dirty="0"/>
              <a:t>Kennenlernen des Tools </a:t>
            </a:r>
            <a:r>
              <a:rPr lang="de-DE" dirty="0" err="1"/>
              <a:t>Transkribus</a:t>
            </a:r>
            <a:endParaRPr lang="de-DE" dirty="0"/>
          </a:p>
          <a:p>
            <a:pPr>
              <a:buFont typeface="Arial" panose="020B0604020202020204" pitchFamily="34" charset="0"/>
              <a:buChar char="•"/>
            </a:pPr>
            <a:r>
              <a:rPr lang="de-DE" dirty="0"/>
              <a:t>Vorstellung verschiedener Funktionen von </a:t>
            </a:r>
            <a:r>
              <a:rPr lang="de-DE" dirty="0" err="1"/>
              <a:t>Transkribus</a:t>
            </a:r>
            <a:endParaRPr lang="de-DE" dirty="0"/>
          </a:p>
          <a:p>
            <a:pPr>
              <a:buFont typeface="Arial" panose="020B0604020202020204" pitchFamily="34" charset="0"/>
              <a:buChar char="•"/>
            </a:pPr>
            <a:r>
              <a:rPr lang="de-DE" dirty="0"/>
              <a:t>Ausblick auf Kurs Teil 2 mit Aufgaben zur selbstständigen Bearbeitung</a:t>
            </a:r>
          </a:p>
          <a:p>
            <a:pPr>
              <a:buFont typeface="Arial" panose="020B0604020202020204" pitchFamily="34" charset="0"/>
              <a:buChar char="•"/>
            </a:pPr>
            <a:endParaRPr lang="de-DE" dirty="0"/>
          </a:p>
          <a:p>
            <a:pPr>
              <a:buFont typeface="Arial" panose="020B0604020202020204" pitchFamily="34" charset="0"/>
              <a:buChar char="•"/>
            </a:pPr>
            <a:endParaRPr lang="de-DE" dirty="0"/>
          </a:p>
          <a:p>
            <a:pPr marL="0" indent="0"/>
            <a:r>
              <a:rPr lang="de-DE" b="1" dirty="0"/>
              <a:t>Teil 2: 03.02.21</a:t>
            </a:r>
          </a:p>
          <a:p>
            <a:pPr marL="0" indent="0"/>
            <a:endParaRPr lang="de-DE" b="1" dirty="0"/>
          </a:p>
          <a:p>
            <a:pPr marL="285750" indent="-285750">
              <a:buFont typeface="Arial" panose="020B0604020202020204" pitchFamily="34" charset="0"/>
              <a:buChar char="•"/>
            </a:pPr>
            <a:r>
              <a:rPr lang="de-DE" dirty="0"/>
              <a:t>Aufgaben zur selbstständigen Bearbeitung</a:t>
            </a:r>
          </a:p>
          <a:p>
            <a:pPr marL="285750" indent="-285750">
              <a:buFont typeface="Arial" panose="020B0604020202020204" pitchFamily="34" charset="0"/>
              <a:buChar char="•"/>
            </a:pPr>
            <a:r>
              <a:rPr lang="de-DE" dirty="0"/>
              <a:t>Ausblick auf weitere Möglichkeiten mit </a:t>
            </a:r>
            <a:r>
              <a:rPr lang="de-DE" dirty="0" err="1"/>
              <a:t>Transkribus</a:t>
            </a:r>
            <a:endParaRPr lang="de-DE" dirty="0"/>
          </a:p>
          <a:p>
            <a:pPr marL="0" indent="0"/>
            <a:endParaRPr lang="de-DE" dirty="0"/>
          </a:p>
        </p:txBody>
      </p:sp>
      <p:sp>
        <p:nvSpPr>
          <p:cNvPr id="5" name="Fußzeilenplatzhalter 4">
            <a:extLst>
              <a:ext uri="{FF2B5EF4-FFF2-40B4-BE49-F238E27FC236}">
                <a16:creationId xmlns:a16="http://schemas.microsoft.com/office/drawing/2014/main" id="{33251E7B-ED5E-444E-8D76-AFAF67D93B03}"/>
              </a:ext>
            </a:extLst>
          </p:cNvPr>
          <p:cNvSpPr txBox="1">
            <a:spLocks noGrp="1"/>
          </p:cNvSpPr>
          <p:nvPr>
            <p:ph type="ftr" sz="quarter" idx="10"/>
          </p:nvPr>
        </p:nvSpPr>
        <p:spPr>
          <a:prstGeom prst="rect">
            <a:avLst/>
          </a:prstGeom>
        </p:spPr>
        <p:txBody>
          <a:bodyPr/>
          <a:lstStyle>
            <a:defPPr>
              <a:defRPr lang="de-DE"/>
            </a:defPPr>
            <a:lvl1pPr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r>
              <a:rPr lang="de-DE" sz="1000" dirty="0">
                <a:latin typeface="+mn-lt"/>
              </a:rPr>
              <a:t>Praxislabor Digitale Geisteswissenschaften | </a:t>
            </a:r>
            <a:r>
              <a:rPr lang="de-DE" sz="1000" dirty="0">
                <a:latin typeface="+mn-lt"/>
                <a:hlinkClick r:id="rId2"/>
              </a:rPr>
              <a:t>www.ub.uni-frankfurt.de/digitalhumanities</a:t>
            </a:r>
            <a:r>
              <a:rPr lang="de-DE" sz="1000" dirty="0">
                <a:latin typeface="+mn-lt"/>
              </a:rPr>
              <a:t> | Maria </a:t>
            </a:r>
            <a:r>
              <a:rPr lang="de-DE" sz="1000" dirty="0" err="1">
                <a:latin typeface="+mn-lt"/>
              </a:rPr>
              <a:t>Nüchter</a:t>
            </a:r>
            <a:endParaRPr lang="de-DE" sz="1000" dirty="0">
              <a:latin typeface="+mn-lt"/>
            </a:endParaRPr>
          </a:p>
        </p:txBody>
      </p:sp>
    </p:spTree>
    <p:extLst>
      <p:ext uri="{BB962C8B-B14F-4D97-AF65-F5344CB8AC3E}">
        <p14:creationId xmlns:p14="http://schemas.microsoft.com/office/powerpoint/2010/main" val="11429496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9BB30B-6E0D-C545-A603-78DFF8D13CB3}"/>
              </a:ext>
            </a:extLst>
          </p:cNvPr>
          <p:cNvSpPr>
            <a:spLocks noGrp="1"/>
          </p:cNvSpPr>
          <p:nvPr>
            <p:ph type="title"/>
          </p:nvPr>
        </p:nvSpPr>
        <p:spPr/>
        <p:txBody>
          <a:bodyPr/>
          <a:lstStyle/>
          <a:p>
            <a:r>
              <a:rPr lang="de-DE" dirty="0"/>
              <a:t>Funktionen von </a:t>
            </a:r>
            <a:r>
              <a:rPr lang="de-DE" dirty="0" err="1"/>
              <a:t>Transkribus</a:t>
            </a:r>
            <a:r>
              <a:rPr lang="de-DE" dirty="0"/>
              <a:t> – Manuelle Segmentierung/Layout-Analyse</a:t>
            </a:r>
          </a:p>
        </p:txBody>
      </p:sp>
      <p:sp useBgFill="1">
        <p:nvSpPr>
          <p:cNvPr id="3" name="Inhaltsplatzhalter 2">
            <a:extLst>
              <a:ext uri="{FF2B5EF4-FFF2-40B4-BE49-F238E27FC236}">
                <a16:creationId xmlns:a16="http://schemas.microsoft.com/office/drawing/2014/main" id="{C15EC1DA-7B57-9B47-8D98-C81190C68EA4}"/>
              </a:ext>
            </a:extLst>
          </p:cNvPr>
          <p:cNvSpPr>
            <a:spLocks noGrp="1"/>
          </p:cNvSpPr>
          <p:nvPr>
            <p:ph idx="1"/>
          </p:nvPr>
        </p:nvSpPr>
        <p:spPr>
          <a:xfrm>
            <a:off x="628650" y="1484784"/>
            <a:ext cx="8515350" cy="5040560"/>
          </a:xfrm>
        </p:spPr>
        <p:txBody>
          <a:bodyPr/>
          <a:lstStyle/>
          <a:p>
            <a:pPr marL="0" indent="0"/>
            <a:endParaRPr lang="de-DE" dirty="0"/>
          </a:p>
        </p:txBody>
      </p:sp>
      <p:sp>
        <p:nvSpPr>
          <p:cNvPr id="5" name="Fußzeilenplatzhalter 4">
            <a:extLst>
              <a:ext uri="{FF2B5EF4-FFF2-40B4-BE49-F238E27FC236}">
                <a16:creationId xmlns:a16="http://schemas.microsoft.com/office/drawing/2014/main" id="{4FA9879B-A7DB-0B4D-8088-875340140033}"/>
              </a:ext>
            </a:extLst>
          </p:cNvPr>
          <p:cNvSpPr txBox="1">
            <a:spLocks noGrp="1"/>
          </p:cNvSpPr>
          <p:nvPr>
            <p:ph type="ftr" sz="quarter" idx="10"/>
          </p:nvPr>
        </p:nvSpPr>
        <p:spPr>
          <a:prstGeom prst="rect">
            <a:avLst/>
          </a:prstGeom>
        </p:spPr>
        <p:txBody>
          <a:bodyPr/>
          <a:lstStyle>
            <a:defPPr>
              <a:defRPr lang="de-DE"/>
            </a:defPPr>
            <a:lvl1pPr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r>
              <a:rPr lang="de-DE" sz="1000" dirty="0">
                <a:latin typeface="+mn-lt"/>
              </a:rPr>
              <a:t>Praxislabor Digitale Geisteswissenschaften | </a:t>
            </a:r>
            <a:r>
              <a:rPr lang="de-DE" sz="1000" dirty="0">
                <a:latin typeface="+mn-lt"/>
                <a:hlinkClick r:id="rId2"/>
              </a:rPr>
              <a:t>www.ub.uni-frankfurt.de/digitalhumanities</a:t>
            </a:r>
            <a:r>
              <a:rPr lang="de-DE" sz="1000" dirty="0">
                <a:latin typeface="+mn-lt"/>
              </a:rPr>
              <a:t> | Maria </a:t>
            </a:r>
            <a:r>
              <a:rPr lang="de-DE" sz="1000" dirty="0" err="1">
                <a:latin typeface="+mn-lt"/>
              </a:rPr>
              <a:t>Nüchter</a:t>
            </a:r>
            <a:endParaRPr lang="de-DE" sz="1000" dirty="0">
              <a:latin typeface="+mn-lt"/>
            </a:endParaRPr>
          </a:p>
        </p:txBody>
      </p:sp>
      <p:pic>
        <p:nvPicPr>
          <p:cNvPr id="6" name="Grafik 5" descr="Ein Bild, das Text enthält.&#10;&#10;Automatisch generierte Beschreibung">
            <a:extLst>
              <a:ext uri="{FF2B5EF4-FFF2-40B4-BE49-F238E27FC236}">
                <a16:creationId xmlns:a16="http://schemas.microsoft.com/office/drawing/2014/main" id="{D68B6CF9-CD88-224B-95D7-9B610057C3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572" y="1196752"/>
            <a:ext cx="9507099" cy="5601558"/>
          </a:xfrm>
          <a:prstGeom prst="rect">
            <a:avLst/>
          </a:prstGeom>
        </p:spPr>
      </p:pic>
      <p:sp>
        <p:nvSpPr>
          <p:cNvPr id="11" name="Rechteck 10">
            <a:extLst>
              <a:ext uri="{FF2B5EF4-FFF2-40B4-BE49-F238E27FC236}">
                <a16:creationId xmlns:a16="http://schemas.microsoft.com/office/drawing/2014/main" id="{9CA2844F-9F02-A344-8E38-F12ECEC49BC5}"/>
              </a:ext>
            </a:extLst>
          </p:cNvPr>
          <p:cNvSpPr/>
          <p:nvPr/>
        </p:nvSpPr>
        <p:spPr bwMode="auto">
          <a:xfrm>
            <a:off x="2771800" y="1484784"/>
            <a:ext cx="360040" cy="2448272"/>
          </a:xfrm>
          <a:prstGeom prst="rect">
            <a:avLst/>
          </a:prstGeom>
          <a:noFill/>
          <a:ln w="25400" cap="flat" cmpd="sng" algn="ctr">
            <a:solidFill>
              <a:srgbClr val="FF0000"/>
            </a:solidFill>
            <a:prstDash val="solid"/>
            <a:bevel/>
            <a:headEnd type="none" w="med" len="med"/>
            <a:tailEnd type="none" w="med" len="med"/>
          </a:ln>
          <a:effectLst/>
        </p:spPr>
        <p:txBody>
          <a:bodyPr vert="horz" wrap="square" lIns="45720" tIns="45720" rIns="45720" bIns="45720" numCol="1" rtlCol="0" anchor="t" anchorCtr="0" compatLnSpc="1">
            <a:prstTxWarp prst="textNoShape">
              <a:avLst/>
            </a:prstTxWarp>
            <a:spAutoFit/>
          </a:bodyPr>
          <a:lstStyle/>
          <a:p>
            <a:pPr marL="0" marR="0" indent="0" algn="l" defTabSz="914400" rtl="0" eaLnBrk="1" fontAlgn="base" latinLnBrk="0" hangingPunct="0">
              <a:lnSpc>
                <a:spcPct val="100000"/>
              </a:lnSpc>
              <a:spcBef>
                <a:spcPct val="0"/>
              </a:spcBef>
              <a:spcAft>
                <a:spcPct val="0"/>
              </a:spcAft>
              <a:buClrTx/>
              <a:buSzTx/>
              <a:buFontTx/>
              <a:buNone/>
              <a:tabLst/>
            </a:pPr>
            <a:endParaRPr kumimoji="0" lang="de-DE" sz="1400" b="0" i="0" u="none" strike="noStrike" cap="none" normalizeH="0" baseline="0">
              <a:ln>
                <a:noFill/>
              </a:ln>
              <a:solidFill>
                <a:srgbClr val="004F8F"/>
              </a:solidFill>
              <a:effectLst/>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p:txBody>
      </p:sp>
    </p:spTree>
    <p:extLst>
      <p:ext uri="{BB962C8B-B14F-4D97-AF65-F5344CB8AC3E}">
        <p14:creationId xmlns:p14="http://schemas.microsoft.com/office/powerpoint/2010/main" val="38333561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9BB30B-6E0D-C545-A603-78DFF8D13CB3}"/>
              </a:ext>
            </a:extLst>
          </p:cNvPr>
          <p:cNvSpPr>
            <a:spLocks noGrp="1"/>
          </p:cNvSpPr>
          <p:nvPr>
            <p:ph type="title"/>
          </p:nvPr>
        </p:nvSpPr>
        <p:spPr/>
        <p:txBody>
          <a:bodyPr/>
          <a:lstStyle/>
          <a:p>
            <a:r>
              <a:rPr lang="de-DE" dirty="0"/>
              <a:t>Funktionen von </a:t>
            </a:r>
            <a:r>
              <a:rPr lang="de-DE" dirty="0" err="1"/>
              <a:t>Transkribus</a:t>
            </a:r>
            <a:r>
              <a:rPr lang="de-DE" dirty="0"/>
              <a:t> – Automatische Segmentierung/Layout-Analyse</a:t>
            </a:r>
          </a:p>
        </p:txBody>
      </p:sp>
      <p:sp useBgFill="1">
        <p:nvSpPr>
          <p:cNvPr id="3" name="Inhaltsplatzhalter 2">
            <a:extLst>
              <a:ext uri="{FF2B5EF4-FFF2-40B4-BE49-F238E27FC236}">
                <a16:creationId xmlns:a16="http://schemas.microsoft.com/office/drawing/2014/main" id="{C15EC1DA-7B57-9B47-8D98-C81190C68EA4}"/>
              </a:ext>
            </a:extLst>
          </p:cNvPr>
          <p:cNvSpPr>
            <a:spLocks noGrp="1"/>
          </p:cNvSpPr>
          <p:nvPr>
            <p:ph idx="1"/>
          </p:nvPr>
        </p:nvSpPr>
        <p:spPr>
          <a:xfrm>
            <a:off x="628650" y="1484784"/>
            <a:ext cx="8515350" cy="5040560"/>
          </a:xfrm>
        </p:spPr>
        <p:txBody>
          <a:bodyPr/>
          <a:lstStyle/>
          <a:p>
            <a:pPr marL="0" indent="0"/>
            <a:endParaRPr lang="de-DE" dirty="0"/>
          </a:p>
        </p:txBody>
      </p:sp>
      <p:sp>
        <p:nvSpPr>
          <p:cNvPr id="5" name="Fußzeilenplatzhalter 4">
            <a:extLst>
              <a:ext uri="{FF2B5EF4-FFF2-40B4-BE49-F238E27FC236}">
                <a16:creationId xmlns:a16="http://schemas.microsoft.com/office/drawing/2014/main" id="{4FA9879B-A7DB-0B4D-8088-875340140033}"/>
              </a:ext>
            </a:extLst>
          </p:cNvPr>
          <p:cNvSpPr txBox="1">
            <a:spLocks noGrp="1"/>
          </p:cNvSpPr>
          <p:nvPr>
            <p:ph type="ftr" sz="quarter" idx="10"/>
          </p:nvPr>
        </p:nvSpPr>
        <p:spPr>
          <a:prstGeom prst="rect">
            <a:avLst/>
          </a:prstGeom>
        </p:spPr>
        <p:txBody>
          <a:bodyPr/>
          <a:lstStyle>
            <a:defPPr>
              <a:defRPr lang="de-DE"/>
            </a:defPPr>
            <a:lvl1pPr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r>
              <a:rPr lang="de-DE" sz="1000" dirty="0">
                <a:latin typeface="+mn-lt"/>
              </a:rPr>
              <a:t>Praxislabor Digitale Geisteswissenschaften | </a:t>
            </a:r>
            <a:r>
              <a:rPr lang="de-DE" sz="1000" dirty="0">
                <a:latin typeface="+mn-lt"/>
                <a:hlinkClick r:id="rId2"/>
              </a:rPr>
              <a:t>www.ub.uni-frankfurt.de/digitalhumanities</a:t>
            </a:r>
            <a:r>
              <a:rPr lang="de-DE" sz="1000" dirty="0">
                <a:latin typeface="+mn-lt"/>
              </a:rPr>
              <a:t> | Maria </a:t>
            </a:r>
            <a:r>
              <a:rPr lang="de-DE" sz="1000" dirty="0" err="1">
                <a:latin typeface="+mn-lt"/>
              </a:rPr>
              <a:t>Nüchter</a:t>
            </a:r>
            <a:endParaRPr lang="de-DE" sz="1000" dirty="0">
              <a:latin typeface="+mn-lt"/>
            </a:endParaRPr>
          </a:p>
        </p:txBody>
      </p:sp>
      <p:pic>
        <p:nvPicPr>
          <p:cNvPr id="6" name="Grafik 5" descr="Ein Bild, das Text enthält.&#10;&#10;Automatisch generierte Beschreibung">
            <a:extLst>
              <a:ext uri="{FF2B5EF4-FFF2-40B4-BE49-F238E27FC236}">
                <a16:creationId xmlns:a16="http://schemas.microsoft.com/office/drawing/2014/main" id="{D68B6CF9-CD88-224B-95D7-9B610057C3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572" y="1124744"/>
            <a:ext cx="9507099" cy="5601558"/>
          </a:xfrm>
          <a:prstGeom prst="rect">
            <a:avLst/>
          </a:prstGeom>
        </p:spPr>
      </p:pic>
      <p:sp>
        <p:nvSpPr>
          <p:cNvPr id="7" name="Rechteck 6">
            <a:extLst>
              <a:ext uri="{FF2B5EF4-FFF2-40B4-BE49-F238E27FC236}">
                <a16:creationId xmlns:a16="http://schemas.microsoft.com/office/drawing/2014/main" id="{3B43A834-F018-BC48-B3EC-76BEEA8F0350}"/>
              </a:ext>
            </a:extLst>
          </p:cNvPr>
          <p:cNvSpPr/>
          <p:nvPr/>
        </p:nvSpPr>
        <p:spPr bwMode="auto">
          <a:xfrm>
            <a:off x="1331640" y="1484784"/>
            <a:ext cx="432048" cy="360040"/>
          </a:xfrm>
          <a:prstGeom prst="rect">
            <a:avLst/>
          </a:prstGeom>
          <a:noFill/>
          <a:ln w="25400" cap="flat" cmpd="sng" algn="ctr">
            <a:solidFill>
              <a:srgbClr val="FF0000"/>
            </a:solidFill>
            <a:prstDash val="solid"/>
            <a:bevel/>
            <a:headEnd type="none" w="med" len="med"/>
            <a:tailEnd type="none" w="med" len="med"/>
          </a:ln>
          <a:effectLst/>
        </p:spPr>
        <p:txBody>
          <a:bodyPr vert="horz" wrap="square" lIns="45720" tIns="45720" rIns="45720" bIns="45720" numCol="1" rtlCol="0" anchor="t" anchorCtr="0" compatLnSpc="1">
            <a:prstTxWarp prst="textNoShape">
              <a:avLst/>
            </a:prstTxWarp>
            <a:spAutoFit/>
          </a:bodyPr>
          <a:lstStyle/>
          <a:p>
            <a:pPr marL="0" marR="0" indent="0" algn="l" defTabSz="914400" rtl="0" eaLnBrk="1" fontAlgn="base" latinLnBrk="0" hangingPunct="0">
              <a:lnSpc>
                <a:spcPct val="100000"/>
              </a:lnSpc>
              <a:spcBef>
                <a:spcPct val="0"/>
              </a:spcBef>
              <a:spcAft>
                <a:spcPct val="0"/>
              </a:spcAft>
              <a:buClrTx/>
              <a:buSzTx/>
              <a:buFontTx/>
              <a:buNone/>
              <a:tabLst/>
            </a:pPr>
            <a:endParaRPr kumimoji="0" lang="de-DE" sz="1400" b="0" i="0" u="none" strike="noStrike" cap="none" normalizeH="0" baseline="0">
              <a:ln>
                <a:noFill/>
              </a:ln>
              <a:solidFill>
                <a:srgbClr val="004F8F"/>
              </a:solidFill>
              <a:effectLst/>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p:txBody>
      </p:sp>
      <p:sp>
        <p:nvSpPr>
          <p:cNvPr id="8" name="Rechteck 7">
            <a:extLst>
              <a:ext uri="{FF2B5EF4-FFF2-40B4-BE49-F238E27FC236}">
                <a16:creationId xmlns:a16="http://schemas.microsoft.com/office/drawing/2014/main" id="{F503DFF7-D857-D147-87F3-2D8CE934AAEB}"/>
              </a:ext>
            </a:extLst>
          </p:cNvPr>
          <p:cNvSpPr/>
          <p:nvPr/>
        </p:nvSpPr>
        <p:spPr bwMode="auto">
          <a:xfrm>
            <a:off x="0" y="1700808"/>
            <a:ext cx="827584" cy="216024"/>
          </a:xfrm>
          <a:prstGeom prst="rect">
            <a:avLst/>
          </a:prstGeom>
          <a:noFill/>
          <a:ln w="25400" cap="flat" cmpd="sng" algn="ctr">
            <a:solidFill>
              <a:srgbClr val="FF0000"/>
            </a:solidFill>
            <a:prstDash val="solid"/>
            <a:bevel/>
            <a:headEnd type="none" w="med" len="med"/>
            <a:tailEnd type="none" w="med" len="med"/>
          </a:ln>
          <a:effectLst/>
        </p:spPr>
        <p:txBody>
          <a:bodyPr vert="horz" wrap="square" lIns="45720" tIns="45720" rIns="45720" bIns="45720" numCol="1" rtlCol="0" anchor="t" anchorCtr="0" compatLnSpc="1">
            <a:prstTxWarp prst="textNoShape">
              <a:avLst/>
            </a:prstTxWarp>
            <a:spAutoFit/>
          </a:bodyPr>
          <a:lstStyle/>
          <a:p>
            <a:pPr marL="0" marR="0" indent="0" algn="l" defTabSz="914400" rtl="0" eaLnBrk="1" fontAlgn="base" latinLnBrk="0" hangingPunct="0">
              <a:lnSpc>
                <a:spcPct val="100000"/>
              </a:lnSpc>
              <a:spcBef>
                <a:spcPct val="0"/>
              </a:spcBef>
              <a:spcAft>
                <a:spcPct val="0"/>
              </a:spcAft>
              <a:buClrTx/>
              <a:buSzTx/>
              <a:buFontTx/>
              <a:buNone/>
              <a:tabLst/>
            </a:pPr>
            <a:endParaRPr kumimoji="0" lang="de-DE" sz="1400" b="0" i="0" u="none" strike="noStrike" cap="none" normalizeH="0" baseline="0">
              <a:ln>
                <a:noFill/>
              </a:ln>
              <a:solidFill>
                <a:srgbClr val="004F8F"/>
              </a:solidFill>
              <a:effectLst/>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p:txBody>
      </p:sp>
      <p:sp>
        <p:nvSpPr>
          <p:cNvPr id="10" name="Rechteck 9">
            <a:extLst>
              <a:ext uri="{FF2B5EF4-FFF2-40B4-BE49-F238E27FC236}">
                <a16:creationId xmlns:a16="http://schemas.microsoft.com/office/drawing/2014/main" id="{6E965C6D-21B5-2546-B9DC-45DAD9DF8147}"/>
              </a:ext>
            </a:extLst>
          </p:cNvPr>
          <p:cNvSpPr/>
          <p:nvPr/>
        </p:nvSpPr>
        <p:spPr bwMode="auto">
          <a:xfrm>
            <a:off x="0" y="2636912"/>
            <a:ext cx="2843808" cy="360040"/>
          </a:xfrm>
          <a:prstGeom prst="rect">
            <a:avLst/>
          </a:prstGeom>
          <a:noFill/>
          <a:ln w="25400" cap="flat" cmpd="sng" algn="ctr">
            <a:solidFill>
              <a:srgbClr val="FF0000"/>
            </a:solidFill>
            <a:prstDash val="solid"/>
            <a:bevel/>
            <a:headEnd type="none" w="med" len="med"/>
            <a:tailEnd type="none" w="med" len="med"/>
          </a:ln>
          <a:effectLst/>
        </p:spPr>
        <p:txBody>
          <a:bodyPr vert="horz" wrap="square" lIns="45720" tIns="45720" rIns="45720" bIns="45720" numCol="1" rtlCol="0" anchor="t" anchorCtr="0" compatLnSpc="1">
            <a:prstTxWarp prst="textNoShape">
              <a:avLst/>
            </a:prstTxWarp>
            <a:spAutoFit/>
          </a:bodyPr>
          <a:lstStyle/>
          <a:p>
            <a:pPr marL="0" marR="0" indent="0" algn="l" defTabSz="914400" rtl="0" eaLnBrk="1" fontAlgn="base" latinLnBrk="0" hangingPunct="0">
              <a:lnSpc>
                <a:spcPct val="100000"/>
              </a:lnSpc>
              <a:spcBef>
                <a:spcPct val="0"/>
              </a:spcBef>
              <a:spcAft>
                <a:spcPct val="0"/>
              </a:spcAft>
              <a:buClrTx/>
              <a:buSzTx/>
              <a:buFontTx/>
              <a:buNone/>
              <a:tabLst/>
            </a:pPr>
            <a:endParaRPr kumimoji="0" lang="de-DE" sz="1400" b="0" i="0" u="none" strike="noStrike" cap="none" normalizeH="0" baseline="0">
              <a:ln>
                <a:noFill/>
              </a:ln>
              <a:solidFill>
                <a:srgbClr val="004F8F"/>
              </a:solidFill>
              <a:effectLst/>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p:txBody>
      </p:sp>
    </p:spTree>
    <p:extLst>
      <p:ext uri="{BB962C8B-B14F-4D97-AF65-F5344CB8AC3E}">
        <p14:creationId xmlns:p14="http://schemas.microsoft.com/office/powerpoint/2010/main" val="2218392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9BB30B-6E0D-C545-A603-78DFF8D13CB3}"/>
              </a:ext>
            </a:extLst>
          </p:cNvPr>
          <p:cNvSpPr>
            <a:spLocks noGrp="1"/>
          </p:cNvSpPr>
          <p:nvPr>
            <p:ph type="title"/>
          </p:nvPr>
        </p:nvSpPr>
        <p:spPr>
          <a:xfrm>
            <a:off x="611560" y="116632"/>
            <a:ext cx="6598854" cy="792088"/>
          </a:xfrm>
        </p:spPr>
        <p:txBody>
          <a:bodyPr/>
          <a:lstStyle/>
          <a:p>
            <a:r>
              <a:rPr lang="de-DE" dirty="0"/>
              <a:t>Funktionen von </a:t>
            </a:r>
            <a:r>
              <a:rPr lang="de-DE" dirty="0" err="1"/>
              <a:t>Transkribus</a:t>
            </a:r>
            <a:r>
              <a:rPr lang="de-DE" dirty="0"/>
              <a:t> – Automatische Segmentierung/Layout-Analyse, Text Region</a:t>
            </a:r>
          </a:p>
        </p:txBody>
      </p:sp>
      <p:pic>
        <p:nvPicPr>
          <p:cNvPr id="4" name="Inhaltsplatzhalter 3">
            <a:extLst>
              <a:ext uri="{FF2B5EF4-FFF2-40B4-BE49-F238E27FC236}">
                <a16:creationId xmlns:a16="http://schemas.microsoft.com/office/drawing/2014/main" id="{81231641-0D68-A349-8BE6-4D563FFC1BC7}"/>
              </a:ext>
            </a:extLst>
          </p:cNvPr>
          <p:cNvPicPr>
            <a:picLocks noGrp="1" noChangeAspect="1"/>
          </p:cNvPicPr>
          <p:nvPr>
            <p:ph idx="1"/>
          </p:nvPr>
        </p:nvPicPr>
        <p:blipFill>
          <a:blip r:embed="rId2"/>
          <a:stretch>
            <a:fillRect/>
          </a:stretch>
        </p:blipFill>
        <p:spPr>
          <a:xfrm>
            <a:off x="14235" y="1340768"/>
            <a:ext cx="9129765" cy="5208390"/>
          </a:xfrm>
          <a:prstGeom prst="rect">
            <a:avLst/>
          </a:prstGeom>
        </p:spPr>
      </p:pic>
      <p:sp>
        <p:nvSpPr>
          <p:cNvPr id="5" name="Fußzeilenplatzhalter 4">
            <a:extLst>
              <a:ext uri="{FF2B5EF4-FFF2-40B4-BE49-F238E27FC236}">
                <a16:creationId xmlns:a16="http://schemas.microsoft.com/office/drawing/2014/main" id="{4FA9879B-A7DB-0B4D-8088-875340140033}"/>
              </a:ext>
            </a:extLst>
          </p:cNvPr>
          <p:cNvSpPr txBox="1">
            <a:spLocks noGrp="1"/>
          </p:cNvSpPr>
          <p:nvPr>
            <p:ph type="ftr" sz="quarter" idx="10"/>
          </p:nvPr>
        </p:nvSpPr>
        <p:spPr>
          <a:prstGeom prst="rect">
            <a:avLst/>
          </a:prstGeom>
        </p:spPr>
        <p:txBody>
          <a:bodyPr/>
          <a:lstStyle>
            <a:defPPr>
              <a:defRPr lang="de-DE"/>
            </a:defPPr>
            <a:lvl1pPr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r>
              <a:rPr lang="de-DE" sz="1000" dirty="0">
                <a:latin typeface="+mn-lt"/>
              </a:rPr>
              <a:t>Praxislabor Digitale Geisteswissenschaften | </a:t>
            </a:r>
            <a:r>
              <a:rPr lang="de-DE" sz="1000" dirty="0">
                <a:latin typeface="+mn-lt"/>
                <a:hlinkClick r:id="rId3"/>
              </a:rPr>
              <a:t>www.ub.uni-frankfurt.de/digitalhumanities</a:t>
            </a:r>
            <a:r>
              <a:rPr lang="de-DE" sz="1000" dirty="0">
                <a:latin typeface="+mn-lt"/>
              </a:rPr>
              <a:t> | Maria </a:t>
            </a:r>
            <a:r>
              <a:rPr lang="de-DE" sz="1000" dirty="0" err="1">
                <a:latin typeface="+mn-lt"/>
              </a:rPr>
              <a:t>Nüchter</a:t>
            </a:r>
            <a:endParaRPr lang="de-DE" sz="1000" dirty="0">
              <a:latin typeface="+mn-lt"/>
            </a:endParaRPr>
          </a:p>
        </p:txBody>
      </p:sp>
    </p:spTree>
    <p:extLst>
      <p:ext uri="{BB962C8B-B14F-4D97-AF65-F5344CB8AC3E}">
        <p14:creationId xmlns:p14="http://schemas.microsoft.com/office/powerpoint/2010/main" val="27825745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9BB30B-6E0D-C545-A603-78DFF8D13CB3}"/>
              </a:ext>
            </a:extLst>
          </p:cNvPr>
          <p:cNvSpPr>
            <a:spLocks noGrp="1"/>
          </p:cNvSpPr>
          <p:nvPr>
            <p:ph type="title"/>
          </p:nvPr>
        </p:nvSpPr>
        <p:spPr>
          <a:xfrm>
            <a:off x="611560" y="116632"/>
            <a:ext cx="6598854" cy="792088"/>
          </a:xfrm>
        </p:spPr>
        <p:txBody>
          <a:bodyPr/>
          <a:lstStyle/>
          <a:p>
            <a:r>
              <a:rPr lang="de-DE" dirty="0"/>
              <a:t>Funktionen von </a:t>
            </a:r>
            <a:r>
              <a:rPr lang="de-DE" dirty="0" err="1"/>
              <a:t>Transkribus</a:t>
            </a:r>
            <a:r>
              <a:rPr lang="de-DE" dirty="0"/>
              <a:t> – Automatische Segmentierung/Layout-Analyse, Base Lines</a:t>
            </a:r>
          </a:p>
        </p:txBody>
      </p:sp>
      <p:sp>
        <p:nvSpPr>
          <p:cNvPr id="5" name="Fußzeilenplatzhalter 4">
            <a:extLst>
              <a:ext uri="{FF2B5EF4-FFF2-40B4-BE49-F238E27FC236}">
                <a16:creationId xmlns:a16="http://schemas.microsoft.com/office/drawing/2014/main" id="{4FA9879B-A7DB-0B4D-8088-875340140033}"/>
              </a:ext>
            </a:extLst>
          </p:cNvPr>
          <p:cNvSpPr txBox="1">
            <a:spLocks noGrp="1"/>
          </p:cNvSpPr>
          <p:nvPr>
            <p:ph type="ftr" sz="quarter" idx="10"/>
          </p:nvPr>
        </p:nvSpPr>
        <p:spPr>
          <a:prstGeom prst="rect">
            <a:avLst/>
          </a:prstGeom>
        </p:spPr>
        <p:txBody>
          <a:bodyPr/>
          <a:lstStyle>
            <a:defPPr>
              <a:defRPr lang="de-DE"/>
            </a:defPPr>
            <a:lvl1pPr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r>
              <a:rPr lang="de-DE" sz="1000" dirty="0">
                <a:latin typeface="+mn-lt"/>
              </a:rPr>
              <a:t>Praxislabor Digitale Geisteswissenschaften | </a:t>
            </a:r>
            <a:r>
              <a:rPr lang="de-DE" sz="1000" dirty="0">
                <a:latin typeface="+mn-lt"/>
                <a:hlinkClick r:id="rId2"/>
              </a:rPr>
              <a:t>www.ub.uni-frankfurt.de/digitalhumanities</a:t>
            </a:r>
            <a:r>
              <a:rPr lang="de-DE" sz="1000" dirty="0">
                <a:latin typeface="+mn-lt"/>
              </a:rPr>
              <a:t> | Maria </a:t>
            </a:r>
            <a:r>
              <a:rPr lang="de-DE" sz="1000" dirty="0" err="1">
                <a:latin typeface="+mn-lt"/>
              </a:rPr>
              <a:t>Nüchter</a:t>
            </a:r>
            <a:endParaRPr lang="de-DE" sz="1000" dirty="0">
              <a:latin typeface="+mn-lt"/>
            </a:endParaRPr>
          </a:p>
        </p:txBody>
      </p:sp>
      <p:sp>
        <p:nvSpPr>
          <p:cNvPr id="6" name="Inhaltsplatzhalter 5">
            <a:extLst>
              <a:ext uri="{FF2B5EF4-FFF2-40B4-BE49-F238E27FC236}">
                <a16:creationId xmlns:a16="http://schemas.microsoft.com/office/drawing/2014/main" id="{9F2D63C3-D2DA-8F4A-BC16-8C70E7BF95F5}"/>
              </a:ext>
            </a:extLst>
          </p:cNvPr>
          <p:cNvSpPr>
            <a:spLocks noGrp="1"/>
          </p:cNvSpPr>
          <p:nvPr>
            <p:ph idx="1"/>
          </p:nvPr>
        </p:nvSpPr>
        <p:spPr/>
        <p:txBody>
          <a:bodyPr/>
          <a:lstStyle/>
          <a:p>
            <a:endParaRPr lang="de-DE"/>
          </a:p>
        </p:txBody>
      </p:sp>
      <p:pic>
        <p:nvPicPr>
          <p:cNvPr id="7" name="Grafik 6">
            <a:extLst>
              <a:ext uri="{FF2B5EF4-FFF2-40B4-BE49-F238E27FC236}">
                <a16:creationId xmlns:a16="http://schemas.microsoft.com/office/drawing/2014/main" id="{8A661A13-2DDF-8E46-ADBF-060126CA0E6F}"/>
              </a:ext>
            </a:extLst>
          </p:cNvPr>
          <p:cNvPicPr>
            <a:picLocks noChangeAspect="1"/>
          </p:cNvPicPr>
          <p:nvPr/>
        </p:nvPicPr>
        <p:blipFill>
          <a:blip r:embed="rId3"/>
          <a:stretch>
            <a:fillRect/>
          </a:stretch>
        </p:blipFill>
        <p:spPr>
          <a:xfrm>
            <a:off x="-8851" y="1346870"/>
            <a:ext cx="9144000" cy="5185250"/>
          </a:xfrm>
          <a:prstGeom prst="rect">
            <a:avLst/>
          </a:prstGeom>
        </p:spPr>
      </p:pic>
    </p:spTree>
    <p:extLst>
      <p:ext uri="{BB962C8B-B14F-4D97-AF65-F5344CB8AC3E}">
        <p14:creationId xmlns:p14="http://schemas.microsoft.com/office/powerpoint/2010/main" val="11262952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9BB30B-6E0D-C545-A603-78DFF8D13CB3}"/>
              </a:ext>
            </a:extLst>
          </p:cNvPr>
          <p:cNvSpPr>
            <a:spLocks noGrp="1"/>
          </p:cNvSpPr>
          <p:nvPr>
            <p:ph type="title"/>
          </p:nvPr>
        </p:nvSpPr>
        <p:spPr/>
        <p:txBody>
          <a:bodyPr/>
          <a:lstStyle/>
          <a:p>
            <a:r>
              <a:rPr lang="de-DE" dirty="0"/>
              <a:t>Funktionen von </a:t>
            </a:r>
            <a:r>
              <a:rPr lang="de-DE" dirty="0" err="1"/>
              <a:t>Transkribus</a:t>
            </a:r>
            <a:r>
              <a:rPr lang="de-DE" dirty="0"/>
              <a:t> – Manuelle Eingabe der Transkriptionen</a:t>
            </a:r>
          </a:p>
        </p:txBody>
      </p:sp>
      <p:sp useBgFill="1">
        <p:nvSpPr>
          <p:cNvPr id="3" name="Inhaltsplatzhalter 2">
            <a:extLst>
              <a:ext uri="{FF2B5EF4-FFF2-40B4-BE49-F238E27FC236}">
                <a16:creationId xmlns:a16="http://schemas.microsoft.com/office/drawing/2014/main" id="{C15EC1DA-7B57-9B47-8D98-C81190C68EA4}"/>
              </a:ext>
            </a:extLst>
          </p:cNvPr>
          <p:cNvSpPr>
            <a:spLocks noGrp="1"/>
          </p:cNvSpPr>
          <p:nvPr>
            <p:ph idx="1"/>
          </p:nvPr>
        </p:nvSpPr>
        <p:spPr>
          <a:xfrm>
            <a:off x="628650" y="1484784"/>
            <a:ext cx="8515350" cy="5040560"/>
          </a:xfrm>
        </p:spPr>
        <p:txBody>
          <a:bodyPr/>
          <a:lstStyle/>
          <a:p>
            <a:pPr>
              <a:buFont typeface="Arial" panose="020B0604020202020204" pitchFamily="34" charset="0"/>
              <a:buChar char="•"/>
            </a:pPr>
            <a:r>
              <a:rPr lang="de-DE" dirty="0"/>
              <a:t>Eingabe von Transkriptionen</a:t>
            </a:r>
          </a:p>
        </p:txBody>
      </p:sp>
      <p:sp>
        <p:nvSpPr>
          <p:cNvPr id="5" name="Fußzeilenplatzhalter 4">
            <a:extLst>
              <a:ext uri="{FF2B5EF4-FFF2-40B4-BE49-F238E27FC236}">
                <a16:creationId xmlns:a16="http://schemas.microsoft.com/office/drawing/2014/main" id="{4FA9879B-A7DB-0B4D-8088-875340140033}"/>
              </a:ext>
            </a:extLst>
          </p:cNvPr>
          <p:cNvSpPr txBox="1">
            <a:spLocks noGrp="1"/>
          </p:cNvSpPr>
          <p:nvPr>
            <p:ph type="ftr" sz="quarter" idx="10"/>
          </p:nvPr>
        </p:nvSpPr>
        <p:spPr>
          <a:prstGeom prst="rect">
            <a:avLst/>
          </a:prstGeom>
        </p:spPr>
        <p:txBody>
          <a:bodyPr/>
          <a:lstStyle>
            <a:defPPr>
              <a:defRPr lang="de-DE"/>
            </a:defPPr>
            <a:lvl1pPr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r>
              <a:rPr lang="de-DE" sz="1000" dirty="0">
                <a:latin typeface="+mn-lt"/>
              </a:rPr>
              <a:t>Praxislabor Digitale Geisteswissenschaften | </a:t>
            </a:r>
            <a:r>
              <a:rPr lang="de-DE" sz="1000" dirty="0">
                <a:latin typeface="+mn-lt"/>
                <a:hlinkClick r:id="rId2"/>
              </a:rPr>
              <a:t>www.ub.uni-frankfurt.de/digitalhumanities</a:t>
            </a:r>
            <a:r>
              <a:rPr lang="de-DE" sz="1000" dirty="0">
                <a:latin typeface="+mn-lt"/>
              </a:rPr>
              <a:t> | Maria </a:t>
            </a:r>
            <a:r>
              <a:rPr lang="de-DE" sz="1000" dirty="0" err="1">
                <a:latin typeface="+mn-lt"/>
              </a:rPr>
              <a:t>Nüchter</a:t>
            </a:r>
            <a:endParaRPr lang="de-DE" sz="1000" dirty="0">
              <a:latin typeface="+mn-lt"/>
            </a:endParaRPr>
          </a:p>
        </p:txBody>
      </p:sp>
      <p:pic>
        <p:nvPicPr>
          <p:cNvPr id="6" name="Grafik 5">
            <a:extLst>
              <a:ext uri="{FF2B5EF4-FFF2-40B4-BE49-F238E27FC236}">
                <a16:creationId xmlns:a16="http://schemas.microsoft.com/office/drawing/2014/main" id="{C1E90438-426A-A74C-A0FC-B207113E6F86}"/>
              </a:ext>
            </a:extLst>
          </p:cNvPr>
          <p:cNvPicPr>
            <a:picLocks noChangeAspect="1"/>
          </p:cNvPicPr>
          <p:nvPr/>
        </p:nvPicPr>
        <p:blipFill>
          <a:blip r:embed="rId3"/>
          <a:stretch>
            <a:fillRect/>
          </a:stretch>
        </p:blipFill>
        <p:spPr>
          <a:xfrm>
            <a:off x="-2268" y="1359898"/>
            <a:ext cx="9144000" cy="5185250"/>
          </a:xfrm>
          <a:prstGeom prst="rect">
            <a:avLst/>
          </a:prstGeom>
        </p:spPr>
      </p:pic>
      <p:sp>
        <p:nvSpPr>
          <p:cNvPr id="7" name="Rechteck 6">
            <a:extLst>
              <a:ext uri="{FF2B5EF4-FFF2-40B4-BE49-F238E27FC236}">
                <a16:creationId xmlns:a16="http://schemas.microsoft.com/office/drawing/2014/main" id="{ECFD6F44-723D-6F42-8BA8-A32C45561582}"/>
              </a:ext>
            </a:extLst>
          </p:cNvPr>
          <p:cNvSpPr/>
          <p:nvPr/>
        </p:nvSpPr>
        <p:spPr bwMode="auto">
          <a:xfrm>
            <a:off x="2843808" y="4869160"/>
            <a:ext cx="6300192" cy="1512168"/>
          </a:xfrm>
          <a:prstGeom prst="rect">
            <a:avLst/>
          </a:prstGeom>
          <a:noFill/>
          <a:ln w="25400" cap="flat" cmpd="sng" algn="ctr">
            <a:solidFill>
              <a:srgbClr val="FF0000"/>
            </a:solidFill>
            <a:prstDash val="solid"/>
            <a:bevel/>
            <a:headEnd type="none" w="med" len="med"/>
            <a:tailEnd type="none" w="med" len="med"/>
          </a:ln>
          <a:effectLst/>
        </p:spPr>
        <p:txBody>
          <a:bodyPr vert="horz" wrap="square" lIns="45720" tIns="45720" rIns="45720" bIns="45720" numCol="1" rtlCol="0" anchor="t" anchorCtr="0" compatLnSpc="1">
            <a:prstTxWarp prst="textNoShape">
              <a:avLst/>
            </a:prstTxWarp>
            <a:spAutoFit/>
          </a:bodyPr>
          <a:lstStyle/>
          <a:p>
            <a:pPr marL="0" marR="0" indent="0" algn="l" defTabSz="914400" rtl="0" eaLnBrk="1" fontAlgn="base" latinLnBrk="0" hangingPunct="0">
              <a:lnSpc>
                <a:spcPct val="100000"/>
              </a:lnSpc>
              <a:spcBef>
                <a:spcPct val="0"/>
              </a:spcBef>
              <a:spcAft>
                <a:spcPct val="0"/>
              </a:spcAft>
              <a:buClrTx/>
              <a:buSzTx/>
              <a:buFontTx/>
              <a:buNone/>
              <a:tabLst/>
            </a:pPr>
            <a:endParaRPr kumimoji="0" lang="de-DE" sz="1400" b="0" i="0" u="none" strike="noStrike" cap="none" normalizeH="0" baseline="0">
              <a:ln>
                <a:noFill/>
              </a:ln>
              <a:solidFill>
                <a:srgbClr val="004F8F"/>
              </a:solidFill>
              <a:effectLst/>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p:txBody>
      </p:sp>
    </p:spTree>
    <p:extLst>
      <p:ext uri="{BB962C8B-B14F-4D97-AF65-F5344CB8AC3E}">
        <p14:creationId xmlns:p14="http://schemas.microsoft.com/office/powerpoint/2010/main" val="17958842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9BB30B-6E0D-C545-A603-78DFF8D13CB3}"/>
              </a:ext>
            </a:extLst>
          </p:cNvPr>
          <p:cNvSpPr>
            <a:spLocks noGrp="1"/>
          </p:cNvSpPr>
          <p:nvPr>
            <p:ph type="title"/>
          </p:nvPr>
        </p:nvSpPr>
        <p:spPr/>
        <p:txBody>
          <a:bodyPr/>
          <a:lstStyle/>
          <a:p>
            <a:r>
              <a:rPr lang="de-DE" dirty="0"/>
              <a:t>Funktionen von </a:t>
            </a:r>
            <a:r>
              <a:rPr lang="de-DE" dirty="0" err="1"/>
              <a:t>Transkribus</a:t>
            </a:r>
            <a:r>
              <a:rPr lang="de-DE" dirty="0"/>
              <a:t> – Automatische Texterkennung</a:t>
            </a:r>
          </a:p>
        </p:txBody>
      </p:sp>
      <p:sp useBgFill="1">
        <p:nvSpPr>
          <p:cNvPr id="3" name="Inhaltsplatzhalter 2">
            <a:extLst>
              <a:ext uri="{FF2B5EF4-FFF2-40B4-BE49-F238E27FC236}">
                <a16:creationId xmlns:a16="http://schemas.microsoft.com/office/drawing/2014/main" id="{C15EC1DA-7B57-9B47-8D98-C81190C68EA4}"/>
              </a:ext>
            </a:extLst>
          </p:cNvPr>
          <p:cNvSpPr>
            <a:spLocks noGrp="1"/>
          </p:cNvSpPr>
          <p:nvPr>
            <p:ph idx="1"/>
          </p:nvPr>
        </p:nvSpPr>
        <p:spPr>
          <a:xfrm>
            <a:off x="628650" y="1484784"/>
            <a:ext cx="8515350" cy="5040560"/>
          </a:xfrm>
        </p:spPr>
        <p:txBody>
          <a:bodyPr/>
          <a:lstStyle/>
          <a:p>
            <a:pPr>
              <a:buFont typeface="Arial" panose="020B0604020202020204" pitchFamily="34" charset="0"/>
              <a:buChar char="•"/>
            </a:pPr>
            <a:r>
              <a:rPr lang="de-DE" dirty="0"/>
              <a:t>Automatische Texterkennung</a:t>
            </a:r>
          </a:p>
        </p:txBody>
      </p:sp>
      <p:sp>
        <p:nvSpPr>
          <p:cNvPr id="5" name="Fußzeilenplatzhalter 4">
            <a:extLst>
              <a:ext uri="{FF2B5EF4-FFF2-40B4-BE49-F238E27FC236}">
                <a16:creationId xmlns:a16="http://schemas.microsoft.com/office/drawing/2014/main" id="{4FA9879B-A7DB-0B4D-8088-875340140033}"/>
              </a:ext>
            </a:extLst>
          </p:cNvPr>
          <p:cNvSpPr txBox="1">
            <a:spLocks noGrp="1"/>
          </p:cNvSpPr>
          <p:nvPr>
            <p:ph type="ftr" sz="quarter" idx="10"/>
          </p:nvPr>
        </p:nvSpPr>
        <p:spPr>
          <a:prstGeom prst="rect">
            <a:avLst/>
          </a:prstGeom>
        </p:spPr>
        <p:txBody>
          <a:bodyPr/>
          <a:lstStyle>
            <a:defPPr>
              <a:defRPr lang="de-DE"/>
            </a:defPPr>
            <a:lvl1pPr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r>
              <a:rPr lang="de-DE" sz="1000" dirty="0">
                <a:latin typeface="+mn-lt"/>
              </a:rPr>
              <a:t>Praxislabor Digitale Geisteswissenschaften | </a:t>
            </a:r>
            <a:r>
              <a:rPr lang="de-DE" sz="1000" dirty="0">
                <a:latin typeface="+mn-lt"/>
                <a:hlinkClick r:id="rId2"/>
              </a:rPr>
              <a:t>www.ub.uni-frankfurt.de/digitalhumanities</a:t>
            </a:r>
            <a:r>
              <a:rPr lang="de-DE" sz="1000" dirty="0">
                <a:latin typeface="+mn-lt"/>
              </a:rPr>
              <a:t> | Maria </a:t>
            </a:r>
            <a:r>
              <a:rPr lang="de-DE" sz="1000" dirty="0" err="1">
                <a:latin typeface="+mn-lt"/>
              </a:rPr>
              <a:t>Nüchter</a:t>
            </a:r>
            <a:endParaRPr lang="de-DE" sz="1000" dirty="0">
              <a:latin typeface="+mn-lt"/>
            </a:endParaRPr>
          </a:p>
        </p:txBody>
      </p:sp>
      <p:pic>
        <p:nvPicPr>
          <p:cNvPr id="4" name="Grafik 3">
            <a:extLst>
              <a:ext uri="{FF2B5EF4-FFF2-40B4-BE49-F238E27FC236}">
                <a16:creationId xmlns:a16="http://schemas.microsoft.com/office/drawing/2014/main" id="{73577265-BA60-D44A-9894-EFA108D8F4F8}"/>
              </a:ext>
            </a:extLst>
          </p:cNvPr>
          <p:cNvPicPr>
            <a:picLocks noChangeAspect="1"/>
          </p:cNvPicPr>
          <p:nvPr/>
        </p:nvPicPr>
        <p:blipFill>
          <a:blip r:embed="rId3"/>
          <a:stretch>
            <a:fillRect/>
          </a:stretch>
        </p:blipFill>
        <p:spPr>
          <a:xfrm>
            <a:off x="0" y="1384979"/>
            <a:ext cx="9144000" cy="5185250"/>
          </a:xfrm>
          <a:prstGeom prst="rect">
            <a:avLst/>
          </a:prstGeom>
        </p:spPr>
      </p:pic>
      <p:sp>
        <p:nvSpPr>
          <p:cNvPr id="6" name="Rechteck 5">
            <a:extLst>
              <a:ext uri="{FF2B5EF4-FFF2-40B4-BE49-F238E27FC236}">
                <a16:creationId xmlns:a16="http://schemas.microsoft.com/office/drawing/2014/main" id="{10739047-4652-174F-979B-F02F916486F9}"/>
              </a:ext>
            </a:extLst>
          </p:cNvPr>
          <p:cNvSpPr/>
          <p:nvPr/>
        </p:nvSpPr>
        <p:spPr bwMode="auto">
          <a:xfrm>
            <a:off x="0" y="2996952"/>
            <a:ext cx="2843808" cy="720080"/>
          </a:xfrm>
          <a:prstGeom prst="rect">
            <a:avLst/>
          </a:prstGeom>
          <a:noFill/>
          <a:ln w="25400" cap="flat" cmpd="sng" algn="ctr">
            <a:solidFill>
              <a:srgbClr val="FF0000"/>
            </a:solidFill>
            <a:prstDash val="solid"/>
            <a:bevel/>
            <a:headEnd type="none" w="med" len="med"/>
            <a:tailEnd type="none" w="med" len="med"/>
          </a:ln>
          <a:effectLst/>
        </p:spPr>
        <p:txBody>
          <a:bodyPr vert="horz" wrap="square" lIns="45720" tIns="45720" rIns="45720" bIns="45720" numCol="1" rtlCol="0" anchor="t" anchorCtr="0" compatLnSpc="1">
            <a:prstTxWarp prst="textNoShape">
              <a:avLst/>
            </a:prstTxWarp>
            <a:spAutoFit/>
          </a:bodyPr>
          <a:lstStyle/>
          <a:p>
            <a:pPr marL="0" marR="0" indent="0" algn="l" defTabSz="914400" rtl="0" eaLnBrk="1" fontAlgn="base" latinLnBrk="0" hangingPunct="0">
              <a:lnSpc>
                <a:spcPct val="100000"/>
              </a:lnSpc>
              <a:spcBef>
                <a:spcPct val="0"/>
              </a:spcBef>
              <a:spcAft>
                <a:spcPct val="0"/>
              </a:spcAft>
              <a:buClrTx/>
              <a:buSzTx/>
              <a:buFontTx/>
              <a:buNone/>
              <a:tabLst/>
            </a:pPr>
            <a:endParaRPr kumimoji="0" lang="de-DE" sz="1400" b="0" i="0" u="none" strike="noStrike" cap="none" normalizeH="0" baseline="0">
              <a:ln>
                <a:noFill/>
              </a:ln>
              <a:solidFill>
                <a:srgbClr val="004F8F"/>
              </a:solidFill>
              <a:effectLst/>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p:txBody>
      </p:sp>
    </p:spTree>
    <p:extLst>
      <p:ext uri="{BB962C8B-B14F-4D97-AF65-F5344CB8AC3E}">
        <p14:creationId xmlns:p14="http://schemas.microsoft.com/office/powerpoint/2010/main" val="11911588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9BB30B-6E0D-C545-A603-78DFF8D13CB3}"/>
              </a:ext>
            </a:extLst>
          </p:cNvPr>
          <p:cNvSpPr>
            <a:spLocks noGrp="1"/>
          </p:cNvSpPr>
          <p:nvPr>
            <p:ph type="title"/>
          </p:nvPr>
        </p:nvSpPr>
        <p:spPr/>
        <p:txBody>
          <a:bodyPr/>
          <a:lstStyle/>
          <a:p>
            <a:r>
              <a:rPr lang="de-DE" dirty="0"/>
              <a:t>Funktionen von </a:t>
            </a:r>
            <a:r>
              <a:rPr lang="de-DE" dirty="0" err="1"/>
              <a:t>Transkribus</a:t>
            </a:r>
            <a:r>
              <a:rPr lang="de-DE" dirty="0"/>
              <a:t> – Automatische Texterkennung</a:t>
            </a:r>
          </a:p>
        </p:txBody>
      </p:sp>
      <p:sp useBgFill="1">
        <p:nvSpPr>
          <p:cNvPr id="3" name="Inhaltsplatzhalter 2">
            <a:extLst>
              <a:ext uri="{FF2B5EF4-FFF2-40B4-BE49-F238E27FC236}">
                <a16:creationId xmlns:a16="http://schemas.microsoft.com/office/drawing/2014/main" id="{C15EC1DA-7B57-9B47-8D98-C81190C68EA4}"/>
              </a:ext>
            </a:extLst>
          </p:cNvPr>
          <p:cNvSpPr>
            <a:spLocks noGrp="1"/>
          </p:cNvSpPr>
          <p:nvPr>
            <p:ph idx="1"/>
          </p:nvPr>
        </p:nvSpPr>
        <p:spPr>
          <a:xfrm>
            <a:off x="628650" y="1484784"/>
            <a:ext cx="8515350" cy="5040560"/>
          </a:xfrm>
        </p:spPr>
        <p:txBody>
          <a:bodyPr/>
          <a:lstStyle/>
          <a:p>
            <a:pPr>
              <a:buFont typeface="Arial" panose="020B0604020202020204" pitchFamily="34" charset="0"/>
              <a:buChar char="•"/>
            </a:pPr>
            <a:r>
              <a:rPr lang="de-DE" dirty="0"/>
              <a:t>Automatische Texterkennung</a:t>
            </a:r>
          </a:p>
        </p:txBody>
      </p:sp>
      <p:sp>
        <p:nvSpPr>
          <p:cNvPr id="5" name="Fußzeilenplatzhalter 4">
            <a:extLst>
              <a:ext uri="{FF2B5EF4-FFF2-40B4-BE49-F238E27FC236}">
                <a16:creationId xmlns:a16="http://schemas.microsoft.com/office/drawing/2014/main" id="{4FA9879B-A7DB-0B4D-8088-875340140033}"/>
              </a:ext>
            </a:extLst>
          </p:cNvPr>
          <p:cNvSpPr txBox="1">
            <a:spLocks noGrp="1"/>
          </p:cNvSpPr>
          <p:nvPr>
            <p:ph type="ftr" sz="quarter" idx="10"/>
          </p:nvPr>
        </p:nvSpPr>
        <p:spPr>
          <a:prstGeom prst="rect">
            <a:avLst/>
          </a:prstGeom>
        </p:spPr>
        <p:txBody>
          <a:bodyPr/>
          <a:lstStyle>
            <a:defPPr>
              <a:defRPr lang="de-DE"/>
            </a:defPPr>
            <a:lvl1pPr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r>
              <a:rPr lang="de-DE" sz="1000" dirty="0">
                <a:latin typeface="+mn-lt"/>
              </a:rPr>
              <a:t>Praxislabor Digitale Geisteswissenschaften | </a:t>
            </a:r>
            <a:r>
              <a:rPr lang="de-DE" sz="1000" dirty="0">
                <a:latin typeface="+mn-lt"/>
                <a:hlinkClick r:id="rId2"/>
              </a:rPr>
              <a:t>www.ub.uni-frankfurt.de/digitalhumanities</a:t>
            </a:r>
            <a:r>
              <a:rPr lang="de-DE" sz="1000" dirty="0">
                <a:latin typeface="+mn-lt"/>
              </a:rPr>
              <a:t> | Maria </a:t>
            </a:r>
            <a:r>
              <a:rPr lang="de-DE" sz="1000" dirty="0" err="1">
                <a:latin typeface="+mn-lt"/>
              </a:rPr>
              <a:t>Nüchter</a:t>
            </a:r>
            <a:endParaRPr lang="de-DE" sz="1000" dirty="0">
              <a:latin typeface="+mn-lt"/>
            </a:endParaRPr>
          </a:p>
        </p:txBody>
      </p:sp>
      <p:sp>
        <p:nvSpPr>
          <p:cNvPr id="6" name="Rechteck 5">
            <a:extLst>
              <a:ext uri="{FF2B5EF4-FFF2-40B4-BE49-F238E27FC236}">
                <a16:creationId xmlns:a16="http://schemas.microsoft.com/office/drawing/2014/main" id="{10739047-4652-174F-979B-F02F916486F9}"/>
              </a:ext>
            </a:extLst>
          </p:cNvPr>
          <p:cNvSpPr/>
          <p:nvPr/>
        </p:nvSpPr>
        <p:spPr bwMode="auto">
          <a:xfrm>
            <a:off x="0" y="2996952"/>
            <a:ext cx="2843808" cy="720080"/>
          </a:xfrm>
          <a:prstGeom prst="rect">
            <a:avLst/>
          </a:prstGeom>
          <a:noFill/>
          <a:ln w="25400" cap="flat" cmpd="sng" algn="ctr">
            <a:solidFill>
              <a:srgbClr val="FF0000"/>
            </a:solidFill>
            <a:prstDash val="solid"/>
            <a:bevel/>
            <a:headEnd type="none" w="med" len="med"/>
            <a:tailEnd type="none" w="med" len="med"/>
          </a:ln>
          <a:effectLst/>
        </p:spPr>
        <p:txBody>
          <a:bodyPr vert="horz" wrap="square" lIns="45720" tIns="45720" rIns="45720" bIns="45720" numCol="1" rtlCol="0" anchor="t" anchorCtr="0" compatLnSpc="1">
            <a:prstTxWarp prst="textNoShape">
              <a:avLst/>
            </a:prstTxWarp>
            <a:spAutoFit/>
          </a:bodyPr>
          <a:lstStyle/>
          <a:p>
            <a:pPr marL="0" marR="0" indent="0" algn="l" defTabSz="914400" rtl="0" eaLnBrk="1" fontAlgn="base" latinLnBrk="0" hangingPunct="0">
              <a:lnSpc>
                <a:spcPct val="100000"/>
              </a:lnSpc>
              <a:spcBef>
                <a:spcPct val="0"/>
              </a:spcBef>
              <a:spcAft>
                <a:spcPct val="0"/>
              </a:spcAft>
              <a:buClrTx/>
              <a:buSzTx/>
              <a:buFontTx/>
              <a:buNone/>
              <a:tabLst/>
            </a:pPr>
            <a:endParaRPr kumimoji="0" lang="de-DE" sz="1400" b="0" i="0" u="none" strike="noStrike" cap="none" normalizeH="0" baseline="0">
              <a:ln>
                <a:noFill/>
              </a:ln>
              <a:solidFill>
                <a:srgbClr val="004F8F"/>
              </a:solidFill>
              <a:effectLst/>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p:txBody>
      </p:sp>
      <p:pic>
        <p:nvPicPr>
          <p:cNvPr id="7" name="Grafik 6">
            <a:extLst>
              <a:ext uri="{FF2B5EF4-FFF2-40B4-BE49-F238E27FC236}">
                <a16:creationId xmlns:a16="http://schemas.microsoft.com/office/drawing/2014/main" id="{85138617-A582-F945-861A-86D04A9FF56C}"/>
              </a:ext>
            </a:extLst>
          </p:cNvPr>
          <p:cNvPicPr>
            <a:picLocks noChangeAspect="1"/>
          </p:cNvPicPr>
          <p:nvPr/>
        </p:nvPicPr>
        <p:blipFill>
          <a:blip r:embed="rId3"/>
          <a:stretch>
            <a:fillRect/>
          </a:stretch>
        </p:blipFill>
        <p:spPr>
          <a:xfrm>
            <a:off x="0" y="1340094"/>
            <a:ext cx="9144000" cy="5185250"/>
          </a:xfrm>
          <a:prstGeom prst="rect">
            <a:avLst/>
          </a:prstGeom>
        </p:spPr>
      </p:pic>
    </p:spTree>
    <p:extLst>
      <p:ext uri="{BB962C8B-B14F-4D97-AF65-F5344CB8AC3E}">
        <p14:creationId xmlns:p14="http://schemas.microsoft.com/office/powerpoint/2010/main" val="40353337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9BB30B-6E0D-C545-A603-78DFF8D13CB3}"/>
              </a:ext>
            </a:extLst>
          </p:cNvPr>
          <p:cNvSpPr>
            <a:spLocks noGrp="1"/>
          </p:cNvSpPr>
          <p:nvPr>
            <p:ph type="title"/>
          </p:nvPr>
        </p:nvSpPr>
        <p:spPr/>
        <p:txBody>
          <a:bodyPr/>
          <a:lstStyle/>
          <a:p>
            <a:r>
              <a:rPr lang="de-DE" dirty="0"/>
              <a:t>Funktionen von </a:t>
            </a:r>
            <a:r>
              <a:rPr lang="de-DE" dirty="0" err="1"/>
              <a:t>Transkribus</a:t>
            </a:r>
            <a:r>
              <a:rPr lang="de-DE" dirty="0"/>
              <a:t> – Automatische Texterkennung, Model auswählen</a:t>
            </a:r>
          </a:p>
        </p:txBody>
      </p:sp>
      <p:sp useBgFill="1">
        <p:nvSpPr>
          <p:cNvPr id="3" name="Inhaltsplatzhalter 2">
            <a:extLst>
              <a:ext uri="{FF2B5EF4-FFF2-40B4-BE49-F238E27FC236}">
                <a16:creationId xmlns:a16="http://schemas.microsoft.com/office/drawing/2014/main" id="{C15EC1DA-7B57-9B47-8D98-C81190C68EA4}"/>
              </a:ext>
            </a:extLst>
          </p:cNvPr>
          <p:cNvSpPr>
            <a:spLocks noGrp="1"/>
          </p:cNvSpPr>
          <p:nvPr>
            <p:ph idx="1"/>
          </p:nvPr>
        </p:nvSpPr>
        <p:spPr>
          <a:xfrm>
            <a:off x="628650" y="1484784"/>
            <a:ext cx="8515350" cy="5040560"/>
          </a:xfrm>
        </p:spPr>
        <p:txBody>
          <a:bodyPr/>
          <a:lstStyle/>
          <a:p>
            <a:pPr>
              <a:buFont typeface="Arial" panose="020B0604020202020204" pitchFamily="34" charset="0"/>
              <a:buChar char="•"/>
            </a:pPr>
            <a:r>
              <a:rPr lang="de-DE" dirty="0"/>
              <a:t>Automatische Texterkennung</a:t>
            </a:r>
          </a:p>
        </p:txBody>
      </p:sp>
      <p:sp>
        <p:nvSpPr>
          <p:cNvPr id="5" name="Fußzeilenplatzhalter 4">
            <a:extLst>
              <a:ext uri="{FF2B5EF4-FFF2-40B4-BE49-F238E27FC236}">
                <a16:creationId xmlns:a16="http://schemas.microsoft.com/office/drawing/2014/main" id="{4FA9879B-A7DB-0B4D-8088-875340140033}"/>
              </a:ext>
            </a:extLst>
          </p:cNvPr>
          <p:cNvSpPr txBox="1">
            <a:spLocks noGrp="1"/>
          </p:cNvSpPr>
          <p:nvPr>
            <p:ph type="ftr" sz="quarter" idx="10"/>
          </p:nvPr>
        </p:nvSpPr>
        <p:spPr>
          <a:prstGeom prst="rect">
            <a:avLst/>
          </a:prstGeom>
        </p:spPr>
        <p:txBody>
          <a:bodyPr/>
          <a:lstStyle>
            <a:defPPr>
              <a:defRPr lang="de-DE"/>
            </a:defPPr>
            <a:lvl1pPr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r>
              <a:rPr lang="de-DE" sz="1000" dirty="0">
                <a:latin typeface="+mn-lt"/>
              </a:rPr>
              <a:t>Praxislabor Digitale Geisteswissenschaften | </a:t>
            </a:r>
            <a:r>
              <a:rPr lang="de-DE" sz="1000" dirty="0">
                <a:latin typeface="+mn-lt"/>
                <a:hlinkClick r:id="rId2"/>
              </a:rPr>
              <a:t>www.ub.uni-frankfurt.de/digitalhumanities</a:t>
            </a:r>
            <a:r>
              <a:rPr lang="de-DE" sz="1000" dirty="0">
                <a:latin typeface="+mn-lt"/>
              </a:rPr>
              <a:t> | Maria </a:t>
            </a:r>
            <a:r>
              <a:rPr lang="de-DE" sz="1000" dirty="0" err="1">
                <a:latin typeface="+mn-lt"/>
              </a:rPr>
              <a:t>Nüchter</a:t>
            </a:r>
            <a:endParaRPr lang="de-DE" sz="1000" dirty="0">
              <a:latin typeface="+mn-lt"/>
            </a:endParaRPr>
          </a:p>
        </p:txBody>
      </p:sp>
      <p:sp>
        <p:nvSpPr>
          <p:cNvPr id="6" name="Rechteck 5">
            <a:extLst>
              <a:ext uri="{FF2B5EF4-FFF2-40B4-BE49-F238E27FC236}">
                <a16:creationId xmlns:a16="http://schemas.microsoft.com/office/drawing/2014/main" id="{10739047-4652-174F-979B-F02F916486F9}"/>
              </a:ext>
            </a:extLst>
          </p:cNvPr>
          <p:cNvSpPr/>
          <p:nvPr/>
        </p:nvSpPr>
        <p:spPr bwMode="auto">
          <a:xfrm>
            <a:off x="0" y="2996952"/>
            <a:ext cx="2843808" cy="720080"/>
          </a:xfrm>
          <a:prstGeom prst="rect">
            <a:avLst/>
          </a:prstGeom>
          <a:noFill/>
          <a:ln w="25400" cap="flat" cmpd="sng" algn="ctr">
            <a:solidFill>
              <a:srgbClr val="FF0000"/>
            </a:solidFill>
            <a:prstDash val="solid"/>
            <a:bevel/>
            <a:headEnd type="none" w="med" len="med"/>
            <a:tailEnd type="none" w="med" len="med"/>
          </a:ln>
          <a:effectLst/>
        </p:spPr>
        <p:txBody>
          <a:bodyPr vert="horz" wrap="square" lIns="45720" tIns="45720" rIns="45720" bIns="45720" numCol="1" rtlCol="0" anchor="t" anchorCtr="0" compatLnSpc="1">
            <a:prstTxWarp prst="textNoShape">
              <a:avLst/>
            </a:prstTxWarp>
            <a:spAutoFit/>
          </a:bodyPr>
          <a:lstStyle/>
          <a:p>
            <a:pPr marL="0" marR="0" indent="0" algn="l" defTabSz="914400" rtl="0" eaLnBrk="1" fontAlgn="base" latinLnBrk="0" hangingPunct="0">
              <a:lnSpc>
                <a:spcPct val="100000"/>
              </a:lnSpc>
              <a:spcBef>
                <a:spcPct val="0"/>
              </a:spcBef>
              <a:spcAft>
                <a:spcPct val="0"/>
              </a:spcAft>
              <a:buClrTx/>
              <a:buSzTx/>
              <a:buFontTx/>
              <a:buNone/>
              <a:tabLst/>
            </a:pPr>
            <a:endParaRPr kumimoji="0" lang="de-DE" sz="1400" b="0" i="0" u="none" strike="noStrike" cap="none" normalizeH="0" baseline="0">
              <a:ln>
                <a:noFill/>
              </a:ln>
              <a:solidFill>
                <a:srgbClr val="004F8F"/>
              </a:solidFill>
              <a:effectLst/>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p:txBody>
      </p:sp>
      <p:pic>
        <p:nvPicPr>
          <p:cNvPr id="4" name="Grafik 3">
            <a:extLst>
              <a:ext uri="{FF2B5EF4-FFF2-40B4-BE49-F238E27FC236}">
                <a16:creationId xmlns:a16="http://schemas.microsoft.com/office/drawing/2014/main" id="{99442308-D795-0649-8BD9-002E430237C0}"/>
              </a:ext>
            </a:extLst>
          </p:cNvPr>
          <p:cNvPicPr>
            <a:picLocks noChangeAspect="1"/>
          </p:cNvPicPr>
          <p:nvPr/>
        </p:nvPicPr>
        <p:blipFill>
          <a:blip r:embed="rId3"/>
          <a:stretch>
            <a:fillRect/>
          </a:stretch>
        </p:blipFill>
        <p:spPr>
          <a:xfrm>
            <a:off x="0" y="1340094"/>
            <a:ext cx="9144000" cy="5185250"/>
          </a:xfrm>
          <a:prstGeom prst="rect">
            <a:avLst/>
          </a:prstGeom>
        </p:spPr>
      </p:pic>
    </p:spTree>
    <p:extLst>
      <p:ext uri="{BB962C8B-B14F-4D97-AF65-F5344CB8AC3E}">
        <p14:creationId xmlns:p14="http://schemas.microsoft.com/office/powerpoint/2010/main" val="359291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9BB30B-6E0D-C545-A603-78DFF8D13CB3}"/>
              </a:ext>
            </a:extLst>
          </p:cNvPr>
          <p:cNvSpPr>
            <a:spLocks noGrp="1"/>
          </p:cNvSpPr>
          <p:nvPr>
            <p:ph type="title"/>
          </p:nvPr>
        </p:nvSpPr>
        <p:spPr/>
        <p:txBody>
          <a:bodyPr/>
          <a:lstStyle/>
          <a:p>
            <a:r>
              <a:rPr lang="de-DE" dirty="0"/>
              <a:t>Funktionen von </a:t>
            </a:r>
            <a:r>
              <a:rPr lang="de-DE" dirty="0" err="1"/>
              <a:t>Transkribus</a:t>
            </a:r>
            <a:r>
              <a:rPr lang="de-DE" dirty="0"/>
              <a:t> – Automatische Texterkennung, Ergebnis</a:t>
            </a:r>
          </a:p>
        </p:txBody>
      </p:sp>
      <p:sp useBgFill="1">
        <p:nvSpPr>
          <p:cNvPr id="3" name="Inhaltsplatzhalter 2">
            <a:extLst>
              <a:ext uri="{FF2B5EF4-FFF2-40B4-BE49-F238E27FC236}">
                <a16:creationId xmlns:a16="http://schemas.microsoft.com/office/drawing/2014/main" id="{C15EC1DA-7B57-9B47-8D98-C81190C68EA4}"/>
              </a:ext>
            </a:extLst>
          </p:cNvPr>
          <p:cNvSpPr>
            <a:spLocks noGrp="1"/>
          </p:cNvSpPr>
          <p:nvPr>
            <p:ph idx="1"/>
          </p:nvPr>
        </p:nvSpPr>
        <p:spPr>
          <a:xfrm>
            <a:off x="628650" y="1484784"/>
            <a:ext cx="8515350" cy="5040560"/>
          </a:xfrm>
        </p:spPr>
        <p:txBody>
          <a:bodyPr/>
          <a:lstStyle/>
          <a:p>
            <a:pPr>
              <a:buFont typeface="Arial" panose="020B0604020202020204" pitchFamily="34" charset="0"/>
              <a:buChar char="•"/>
            </a:pPr>
            <a:r>
              <a:rPr lang="de-DE" dirty="0"/>
              <a:t>Automatische Texterkennung</a:t>
            </a:r>
          </a:p>
        </p:txBody>
      </p:sp>
      <p:sp>
        <p:nvSpPr>
          <p:cNvPr id="5" name="Fußzeilenplatzhalter 4">
            <a:extLst>
              <a:ext uri="{FF2B5EF4-FFF2-40B4-BE49-F238E27FC236}">
                <a16:creationId xmlns:a16="http://schemas.microsoft.com/office/drawing/2014/main" id="{4FA9879B-A7DB-0B4D-8088-875340140033}"/>
              </a:ext>
            </a:extLst>
          </p:cNvPr>
          <p:cNvSpPr txBox="1">
            <a:spLocks noGrp="1"/>
          </p:cNvSpPr>
          <p:nvPr>
            <p:ph type="ftr" sz="quarter" idx="10"/>
          </p:nvPr>
        </p:nvSpPr>
        <p:spPr>
          <a:prstGeom prst="rect">
            <a:avLst/>
          </a:prstGeom>
        </p:spPr>
        <p:txBody>
          <a:bodyPr/>
          <a:lstStyle>
            <a:defPPr>
              <a:defRPr lang="de-DE"/>
            </a:defPPr>
            <a:lvl1pPr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r>
              <a:rPr lang="de-DE" sz="1000" dirty="0">
                <a:latin typeface="+mn-lt"/>
              </a:rPr>
              <a:t>Praxislabor Digitale Geisteswissenschaften | </a:t>
            </a:r>
            <a:r>
              <a:rPr lang="de-DE" sz="1000" dirty="0">
                <a:latin typeface="+mn-lt"/>
                <a:hlinkClick r:id="rId2"/>
              </a:rPr>
              <a:t>www.ub.uni-frankfurt.de/digitalhumanities</a:t>
            </a:r>
            <a:r>
              <a:rPr lang="de-DE" sz="1000" dirty="0">
                <a:latin typeface="+mn-lt"/>
              </a:rPr>
              <a:t> | Maria </a:t>
            </a:r>
            <a:r>
              <a:rPr lang="de-DE" sz="1000" dirty="0" err="1">
                <a:latin typeface="+mn-lt"/>
              </a:rPr>
              <a:t>Nüchter</a:t>
            </a:r>
            <a:endParaRPr lang="de-DE" sz="1000" dirty="0">
              <a:latin typeface="+mn-lt"/>
            </a:endParaRPr>
          </a:p>
        </p:txBody>
      </p:sp>
      <p:pic>
        <p:nvPicPr>
          <p:cNvPr id="7" name="Grafik 6">
            <a:extLst>
              <a:ext uri="{FF2B5EF4-FFF2-40B4-BE49-F238E27FC236}">
                <a16:creationId xmlns:a16="http://schemas.microsoft.com/office/drawing/2014/main" id="{EE796006-89D6-BB4B-A11E-E5E93BA44D88}"/>
              </a:ext>
            </a:extLst>
          </p:cNvPr>
          <p:cNvPicPr>
            <a:picLocks noChangeAspect="1"/>
          </p:cNvPicPr>
          <p:nvPr/>
        </p:nvPicPr>
        <p:blipFill>
          <a:blip r:embed="rId3"/>
          <a:stretch>
            <a:fillRect/>
          </a:stretch>
        </p:blipFill>
        <p:spPr>
          <a:xfrm>
            <a:off x="0" y="1340094"/>
            <a:ext cx="9144000" cy="5185250"/>
          </a:xfrm>
          <a:prstGeom prst="rect">
            <a:avLst/>
          </a:prstGeom>
        </p:spPr>
      </p:pic>
      <p:sp>
        <p:nvSpPr>
          <p:cNvPr id="8" name="Rechteck 7">
            <a:extLst>
              <a:ext uri="{FF2B5EF4-FFF2-40B4-BE49-F238E27FC236}">
                <a16:creationId xmlns:a16="http://schemas.microsoft.com/office/drawing/2014/main" id="{B4D8F0C4-963E-7E4D-A803-45AFBA2E77BA}"/>
              </a:ext>
            </a:extLst>
          </p:cNvPr>
          <p:cNvSpPr/>
          <p:nvPr/>
        </p:nvSpPr>
        <p:spPr bwMode="auto">
          <a:xfrm>
            <a:off x="2843808" y="5229200"/>
            <a:ext cx="6300192" cy="1152000"/>
          </a:xfrm>
          <a:prstGeom prst="rect">
            <a:avLst/>
          </a:prstGeom>
          <a:noFill/>
          <a:ln w="25400" cap="flat" cmpd="sng" algn="ctr">
            <a:solidFill>
              <a:srgbClr val="FF0000"/>
            </a:solidFill>
            <a:prstDash val="solid"/>
            <a:bevel/>
            <a:headEnd type="none" w="med" len="med"/>
            <a:tailEnd type="none" w="med" len="med"/>
          </a:ln>
          <a:effectLst/>
        </p:spPr>
        <p:txBody>
          <a:bodyPr vert="horz" wrap="square" lIns="45720" tIns="45720" rIns="45720" bIns="45720" numCol="1" rtlCol="0" anchor="t" anchorCtr="0" compatLnSpc="1">
            <a:prstTxWarp prst="textNoShape">
              <a:avLst/>
            </a:prstTxWarp>
            <a:spAutoFit/>
          </a:bodyPr>
          <a:lstStyle/>
          <a:p>
            <a:pPr marL="0" marR="0" indent="0" algn="l" defTabSz="914400" rtl="0" eaLnBrk="1" fontAlgn="base" latinLnBrk="0" hangingPunct="0">
              <a:lnSpc>
                <a:spcPct val="100000"/>
              </a:lnSpc>
              <a:spcBef>
                <a:spcPct val="0"/>
              </a:spcBef>
              <a:spcAft>
                <a:spcPct val="0"/>
              </a:spcAft>
              <a:buClrTx/>
              <a:buSzTx/>
              <a:buFontTx/>
              <a:buNone/>
              <a:tabLst/>
            </a:pPr>
            <a:endParaRPr kumimoji="0" lang="de-DE" sz="1400" b="0" i="0" u="none" strike="noStrike" cap="none" normalizeH="0" baseline="0">
              <a:ln>
                <a:noFill/>
              </a:ln>
              <a:solidFill>
                <a:srgbClr val="004F8F"/>
              </a:solidFill>
              <a:effectLst/>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p:txBody>
      </p:sp>
    </p:spTree>
    <p:extLst>
      <p:ext uri="{BB962C8B-B14F-4D97-AF65-F5344CB8AC3E}">
        <p14:creationId xmlns:p14="http://schemas.microsoft.com/office/powerpoint/2010/main" val="35603050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9BB30B-6E0D-C545-A603-78DFF8D13CB3}"/>
              </a:ext>
            </a:extLst>
          </p:cNvPr>
          <p:cNvSpPr>
            <a:spLocks noGrp="1"/>
          </p:cNvSpPr>
          <p:nvPr>
            <p:ph type="title"/>
          </p:nvPr>
        </p:nvSpPr>
        <p:spPr/>
        <p:txBody>
          <a:bodyPr/>
          <a:lstStyle/>
          <a:p>
            <a:r>
              <a:rPr lang="de-DE" dirty="0"/>
              <a:t>Funktionen von </a:t>
            </a:r>
            <a:r>
              <a:rPr lang="de-DE" dirty="0" err="1"/>
              <a:t>Transkribus</a:t>
            </a:r>
            <a:r>
              <a:rPr lang="de-DE" dirty="0"/>
              <a:t> – Automatische Texterkennung</a:t>
            </a:r>
          </a:p>
        </p:txBody>
      </p:sp>
      <p:sp useBgFill="1">
        <p:nvSpPr>
          <p:cNvPr id="3" name="Inhaltsplatzhalter 2">
            <a:extLst>
              <a:ext uri="{FF2B5EF4-FFF2-40B4-BE49-F238E27FC236}">
                <a16:creationId xmlns:a16="http://schemas.microsoft.com/office/drawing/2014/main" id="{C15EC1DA-7B57-9B47-8D98-C81190C68EA4}"/>
              </a:ext>
            </a:extLst>
          </p:cNvPr>
          <p:cNvSpPr>
            <a:spLocks noGrp="1"/>
          </p:cNvSpPr>
          <p:nvPr>
            <p:ph idx="1"/>
          </p:nvPr>
        </p:nvSpPr>
        <p:spPr>
          <a:xfrm>
            <a:off x="628650" y="1484784"/>
            <a:ext cx="8515350" cy="5040560"/>
          </a:xfrm>
        </p:spPr>
        <p:txBody>
          <a:bodyPr/>
          <a:lstStyle/>
          <a:p>
            <a:pPr marL="0" indent="0"/>
            <a:r>
              <a:rPr lang="de-DE" dirty="0"/>
              <a:t>Eigene Modelle trainieren</a:t>
            </a:r>
          </a:p>
          <a:p>
            <a:pPr>
              <a:buFont typeface="Arial" panose="020B0604020202020204" pitchFamily="34" charset="0"/>
              <a:buChar char="•"/>
            </a:pPr>
            <a:r>
              <a:rPr lang="de-DE" dirty="0"/>
              <a:t>Anzahl Wörter: zwischen 5.000 und 15.000 Wörtern</a:t>
            </a:r>
          </a:p>
          <a:p>
            <a:pPr>
              <a:buFont typeface="Arial" panose="020B0604020202020204" pitchFamily="34" charset="0"/>
              <a:buChar char="•"/>
            </a:pPr>
            <a:r>
              <a:rPr lang="de-DE" dirty="0"/>
              <a:t>Seiten: ca. 25 bis 75 Seiten</a:t>
            </a:r>
          </a:p>
          <a:p>
            <a:pPr>
              <a:buFont typeface="Arial" panose="020B0604020202020204" pitchFamily="34" charset="0"/>
              <a:buChar char="•"/>
            </a:pPr>
            <a:r>
              <a:rPr lang="de-DE" dirty="0"/>
              <a:t>In der Standardversion ist diese Funktion zunächst nicht aktiviert, hier ist eine E-Mail an </a:t>
            </a:r>
            <a:r>
              <a:rPr lang="de-DE" dirty="0">
                <a:hlinkClick r:id="rId2"/>
              </a:rPr>
              <a:t>email@transkribus.eu</a:t>
            </a:r>
            <a:r>
              <a:rPr lang="de-DE" dirty="0"/>
              <a:t> nötig, Funktion wird dann freigeschaltet</a:t>
            </a:r>
          </a:p>
          <a:p>
            <a:pPr>
              <a:buFont typeface="Arial" panose="020B0604020202020204" pitchFamily="34" charset="0"/>
              <a:buChar char="•"/>
            </a:pPr>
            <a:r>
              <a:rPr lang="de-DE" dirty="0"/>
              <a:t>Die Dokumente werden in ein Training-Set und ein Test-Set geteilt</a:t>
            </a:r>
          </a:p>
          <a:p>
            <a:pPr>
              <a:buFont typeface="Arial" panose="020B0604020202020204" pitchFamily="34" charset="0"/>
              <a:buChar char="•"/>
            </a:pPr>
            <a:r>
              <a:rPr lang="de-DE" dirty="0"/>
              <a:t>Mit dem Training-Set und den zugehörigen Transkriptionen (</a:t>
            </a:r>
            <a:r>
              <a:rPr lang="de-DE" dirty="0" err="1"/>
              <a:t>Ground</a:t>
            </a:r>
            <a:r>
              <a:rPr lang="de-DE" dirty="0"/>
              <a:t> </a:t>
            </a:r>
            <a:r>
              <a:rPr lang="de-DE" dirty="0" err="1"/>
              <a:t>Truth</a:t>
            </a:r>
            <a:r>
              <a:rPr lang="de-DE" dirty="0"/>
              <a:t>) lernt das neuronale Netz</a:t>
            </a:r>
          </a:p>
          <a:p>
            <a:pPr>
              <a:buFont typeface="Arial" panose="020B0604020202020204" pitchFamily="34" charset="0"/>
              <a:buChar char="•"/>
            </a:pPr>
            <a:r>
              <a:rPr lang="de-DE" dirty="0"/>
              <a:t>Das Test-Set enthält keine Transkriptionen und wird zur Überprüfung der Ergebnisse genutzt</a:t>
            </a:r>
          </a:p>
          <a:p>
            <a:pPr>
              <a:buFont typeface="Arial" panose="020B0604020202020204" pitchFamily="34" charset="0"/>
              <a:buChar char="•"/>
            </a:pPr>
            <a:r>
              <a:rPr lang="de-DE" dirty="0"/>
              <a:t>Nach Abschluss des Trainings erstellt </a:t>
            </a:r>
            <a:r>
              <a:rPr lang="de-DE" dirty="0" err="1"/>
              <a:t>Transkribus</a:t>
            </a:r>
            <a:r>
              <a:rPr lang="de-DE" dirty="0"/>
              <a:t> Statistiken zur Genauigkeit des Modells</a:t>
            </a:r>
          </a:p>
          <a:p>
            <a:pPr>
              <a:buFont typeface="Arial" panose="020B0604020202020204" pitchFamily="34" charset="0"/>
              <a:buChar char="•"/>
            </a:pPr>
            <a:r>
              <a:rPr lang="de-DE" dirty="0"/>
              <a:t>Liefert das trainierte Modell mindestens eine Genauigkeit von 5% kann es erfolgreich für die automatische Texterkennung eingesetzt werden</a:t>
            </a:r>
          </a:p>
          <a:p>
            <a:pPr>
              <a:buFont typeface="Arial" panose="020B0604020202020204" pitchFamily="34" charset="0"/>
              <a:buChar char="•"/>
            </a:pPr>
            <a:r>
              <a:rPr lang="de-DE" dirty="0"/>
              <a:t>Das trainierte Modell kann nun auch für andere Nutzer freigeschaltet werden</a:t>
            </a:r>
          </a:p>
        </p:txBody>
      </p:sp>
      <p:sp>
        <p:nvSpPr>
          <p:cNvPr id="5" name="Fußzeilenplatzhalter 4">
            <a:extLst>
              <a:ext uri="{FF2B5EF4-FFF2-40B4-BE49-F238E27FC236}">
                <a16:creationId xmlns:a16="http://schemas.microsoft.com/office/drawing/2014/main" id="{4FA9879B-A7DB-0B4D-8088-875340140033}"/>
              </a:ext>
            </a:extLst>
          </p:cNvPr>
          <p:cNvSpPr txBox="1">
            <a:spLocks noGrp="1"/>
          </p:cNvSpPr>
          <p:nvPr>
            <p:ph type="ftr" sz="quarter" idx="10"/>
          </p:nvPr>
        </p:nvSpPr>
        <p:spPr>
          <a:prstGeom prst="rect">
            <a:avLst/>
          </a:prstGeom>
        </p:spPr>
        <p:txBody>
          <a:bodyPr/>
          <a:lstStyle>
            <a:defPPr>
              <a:defRPr lang="de-DE"/>
            </a:defPPr>
            <a:lvl1pPr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r>
              <a:rPr lang="de-DE" sz="1000" dirty="0">
                <a:latin typeface="+mn-lt"/>
              </a:rPr>
              <a:t>Praxislabor Digitale Geisteswissenschaften | </a:t>
            </a:r>
            <a:r>
              <a:rPr lang="de-DE" sz="1000" dirty="0">
                <a:latin typeface="+mn-lt"/>
                <a:hlinkClick r:id="rId3"/>
              </a:rPr>
              <a:t>www.ub.uni-frankfurt.de/digitalhumanities</a:t>
            </a:r>
            <a:r>
              <a:rPr lang="de-DE" sz="1000" dirty="0">
                <a:latin typeface="+mn-lt"/>
              </a:rPr>
              <a:t> | Maria </a:t>
            </a:r>
            <a:r>
              <a:rPr lang="de-DE" sz="1000" dirty="0" err="1">
                <a:latin typeface="+mn-lt"/>
              </a:rPr>
              <a:t>Nüchter</a:t>
            </a:r>
            <a:endParaRPr lang="de-DE" sz="1000" dirty="0">
              <a:latin typeface="+mn-lt"/>
            </a:endParaRPr>
          </a:p>
        </p:txBody>
      </p:sp>
    </p:spTree>
    <p:extLst>
      <p:ext uri="{BB962C8B-B14F-4D97-AF65-F5344CB8AC3E}">
        <p14:creationId xmlns:p14="http://schemas.microsoft.com/office/powerpoint/2010/main" val="39981884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9BB30B-6E0D-C545-A603-78DFF8D13CB3}"/>
              </a:ext>
            </a:extLst>
          </p:cNvPr>
          <p:cNvSpPr>
            <a:spLocks noGrp="1"/>
          </p:cNvSpPr>
          <p:nvPr>
            <p:ph type="title"/>
          </p:nvPr>
        </p:nvSpPr>
        <p:spPr/>
        <p:txBody>
          <a:bodyPr/>
          <a:lstStyle/>
          <a:p>
            <a:r>
              <a:rPr lang="de-DE" dirty="0"/>
              <a:t>Arbeiten mit historischen Quellen</a:t>
            </a:r>
          </a:p>
        </p:txBody>
      </p:sp>
      <p:sp>
        <p:nvSpPr>
          <p:cNvPr id="5" name="Fußzeilenplatzhalter 4">
            <a:extLst>
              <a:ext uri="{FF2B5EF4-FFF2-40B4-BE49-F238E27FC236}">
                <a16:creationId xmlns:a16="http://schemas.microsoft.com/office/drawing/2014/main" id="{4FA9879B-A7DB-0B4D-8088-875340140033}"/>
              </a:ext>
            </a:extLst>
          </p:cNvPr>
          <p:cNvSpPr txBox="1">
            <a:spLocks noGrp="1"/>
          </p:cNvSpPr>
          <p:nvPr>
            <p:ph type="ftr" sz="quarter" idx="10"/>
          </p:nvPr>
        </p:nvSpPr>
        <p:spPr>
          <a:prstGeom prst="rect">
            <a:avLst/>
          </a:prstGeom>
        </p:spPr>
        <p:txBody>
          <a:bodyPr/>
          <a:lstStyle>
            <a:defPPr>
              <a:defRPr lang="de-DE"/>
            </a:defPPr>
            <a:lvl1pPr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r>
              <a:rPr lang="de-DE" sz="1000" dirty="0">
                <a:latin typeface="+mn-lt"/>
              </a:rPr>
              <a:t>Praxislabor Digitale Geisteswissenschaften | </a:t>
            </a:r>
            <a:r>
              <a:rPr lang="de-DE" sz="1000" dirty="0">
                <a:latin typeface="+mn-lt"/>
                <a:hlinkClick r:id="rId2"/>
              </a:rPr>
              <a:t>www.ub.uni-frankfurt.de/digitalhumanities</a:t>
            </a:r>
            <a:r>
              <a:rPr lang="de-DE" sz="1000" dirty="0">
                <a:latin typeface="+mn-lt"/>
              </a:rPr>
              <a:t> | Maria </a:t>
            </a:r>
            <a:r>
              <a:rPr lang="de-DE" sz="1000" dirty="0" err="1">
                <a:latin typeface="+mn-lt"/>
              </a:rPr>
              <a:t>Nüchter</a:t>
            </a:r>
            <a:endParaRPr lang="de-DE" sz="1000" dirty="0">
              <a:latin typeface="+mn-lt"/>
            </a:endParaRPr>
          </a:p>
        </p:txBody>
      </p:sp>
      <p:pic>
        <p:nvPicPr>
          <p:cNvPr id="1026" name="Picture 2" descr="segu Geschichte | Methode | Textquellen untersuchen">
            <a:extLst>
              <a:ext uri="{FF2B5EF4-FFF2-40B4-BE49-F238E27FC236}">
                <a16:creationId xmlns:a16="http://schemas.microsoft.com/office/drawing/2014/main" id="{DDE06895-7236-564A-A150-0FC7392A8A4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55576" y="1484784"/>
            <a:ext cx="7270018" cy="27791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ine manipulierte Quelle zum Einstieg ins Fach Geschichte | Archivalia">
            <a:extLst>
              <a:ext uri="{FF2B5EF4-FFF2-40B4-BE49-F238E27FC236}">
                <a16:creationId xmlns:a16="http://schemas.microsoft.com/office/drawing/2014/main" id="{7C0F0F90-0E63-6846-B483-81DE2DD7A8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128" y="1982017"/>
            <a:ext cx="3419872" cy="456377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eben auf dem Land | „bedauernswert und hart“ | segu Geschichte">
            <a:extLst>
              <a:ext uri="{FF2B5EF4-FFF2-40B4-BE49-F238E27FC236}">
                <a16:creationId xmlns:a16="http://schemas.microsoft.com/office/drawing/2014/main" id="{860E3A7C-3E14-474A-8F5A-1FDD7E5B5E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9632" y="3933515"/>
            <a:ext cx="4572000" cy="2599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68287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9BB30B-6E0D-C545-A603-78DFF8D13CB3}"/>
              </a:ext>
            </a:extLst>
          </p:cNvPr>
          <p:cNvSpPr>
            <a:spLocks noGrp="1"/>
          </p:cNvSpPr>
          <p:nvPr>
            <p:ph type="title"/>
          </p:nvPr>
        </p:nvSpPr>
        <p:spPr/>
        <p:txBody>
          <a:bodyPr/>
          <a:lstStyle/>
          <a:p>
            <a:r>
              <a:rPr lang="de-DE" dirty="0"/>
              <a:t>Hilfreiche Links</a:t>
            </a:r>
          </a:p>
        </p:txBody>
      </p:sp>
      <p:sp useBgFill="1">
        <p:nvSpPr>
          <p:cNvPr id="3" name="Inhaltsplatzhalter 2">
            <a:extLst>
              <a:ext uri="{FF2B5EF4-FFF2-40B4-BE49-F238E27FC236}">
                <a16:creationId xmlns:a16="http://schemas.microsoft.com/office/drawing/2014/main" id="{C15EC1DA-7B57-9B47-8D98-C81190C68EA4}"/>
              </a:ext>
            </a:extLst>
          </p:cNvPr>
          <p:cNvSpPr>
            <a:spLocks noGrp="1"/>
          </p:cNvSpPr>
          <p:nvPr>
            <p:ph idx="1"/>
          </p:nvPr>
        </p:nvSpPr>
        <p:spPr>
          <a:xfrm>
            <a:off x="628650" y="1484784"/>
            <a:ext cx="8515350" cy="5040560"/>
          </a:xfrm>
        </p:spPr>
        <p:txBody>
          <a:bodyPr/>
          <a:lstStyle/>
          <a:p>
            <a:pPr marL="0" indent="0"/>
            <a:r>
              <a:rPr lang="de-DE" dirty="0" err="1"/>
              <a:t>Transkribus</a:t>
            </a:r>
            <a:r>
              <a:rPr lang="de-DE" dirty="0"/>
              <a:t> Knowledge Base:</a:t>
            </a:r>
          </a:p>
          <a:p>
            <a:pPr marL="0" indent="0"/>
            <a:r>
              <a:rPr lang="de-DE" dirty="0">
                <a:hlinkClick r:id="rId2"/>
              </a:rPr>
              <a:t>https://readcoop.eu/transkribus/knowledge-base/</a:t>
            </a:r>
            <a:r>
              <a:rPr lang="de-DE" dirty="0"/>
              <a:t> </a:t>
            </a:r>
          </a:p>
          <a:p>
            <a:pPr marL="0" indent="0"/>
            <a:endParaRPr lang="de-DE" dirty="0"/>
          </a:p>
          <a:p>
            <a:pPr marL="0" indent="0"/>
            <a:r>
              <a:rPr lang="de-DE" dirty="0" err="1"/>
              <a:t>Transkribus</a:t>
            </a:r>
            <a:r>
              <a:rPr lang="de-DE" dirty="0"/>
              <a:t> in 10 Schritten: </a:t>
            </a:r>
          </a:p>
          <a:p>
            <a:pPr marL="0" indent="0"/>
            <a:r>
              <a:rPr lang="de-DE" dirty="0">
                <a:hlinkClick r:id="rId3"/>
              </a:rPr>
              <a:t>https://transkribus.eu/wiki/images/c/cf/Transkribus_in_10_Schritten.pdf</a:t>
            </a:r>
            <a:endParaRPr lang="de-DE" dirty="0"/>
          </a:p>
          <a:p>
            <a:pPr marL="0" indent="0"/>
            <a:endParaRPr lang="de-DE" dirty="0"/>
          </a:p>
          <a:p>
            <a:pPr marL="0" indent="0"/>
            <a:r>
              <a:rPr lang="de-DE" dirty="0"/>
              <a:t>Anleitung zum Transkribieren: </a:t>
            </a:r>
            <a:r>
              <a:rPr lang="de-DE" dirty="0">
                <a:hlinkClick r:id="rId4"/>
              </a:rPr>
              <a:t>https://transkribus.eu/wiki/images/b/b6/Transkribieren_mit_Transkribus.pdf</a:t>
            </a:r>
            <a:r>
              <a:rPr lang="de-DE" dirty="0"/>
              <a:t> </a:t>
            </a:r>
          </a:p>
          <a:p>
            <a:pPr marL="0" indent="0"/>
            <a:endParaRPr lang="de-DE" dirty="0"/>
          </a:p>
          <a:p>
            <a:pPr marL="0" indent="0"/>
            <a:r>
              <a:rPr lang="de-DE" dirty="0"/>
              <a:t>Modelle trainieren: </a:t>
            </a:r>
          </a:p>
          <a:p>
            <a:pPr marL="0" indent="0"/>
            <a:r>
              <a:rPr lang="de-DE" dirty="0">
                <a:hlinkClick r:id="rId5"/>
              </a:rPr>
              <a:t>https://transkribus.eu/wiki/images/2/21/Modell_Training_in_Transkribus.pdf</a:t>
            </a:r>
            <a:r>
              <a:rPr lang="de-DE" dirty="0"/>
              <a:t> </a:t>
            </a:r>
          </a:p>
          <a:p>
            <a:pPr marL="0" indent="0"/>
            <a:endParaRPr lang="de-DE" dirty="0"/>
          </a:p>
          <a:p>
            <a:pPr marL="0" indent="0"/>
            <a:r>
              <a:rPr lang="de-DE" dirty="0" err="1"/>
              <a:t>Youtube</a:t>
            </a:r>
            <a:r>
              <a:rPr lang="de-DE" dirty="0"/>
              <a:t> Kanal von READ COOP: </a:t>
            </a:r>
          </a:p>
          <a:p>
            <a:pPr marL="0" indent="0"/>
            <a:r>
              <a:rPr lang="de-DE" dirty="0">
                <a:hlinkClick r:id="rId6"/>
              </a:rPr>
              <a:t>https://www.youtube.com/channel/UC-txVgM31rDTGlBnH-zpPjA</a:t>
            </a:r>
            <a:r>
              <a:rPr lang="de-DE" dirty="0"/>
              <a:t> </a:t>
            </a:r>
          </a:p>
        </p:txBody>
      </p:sp>
      <p:sp>
        <p:nvSpPr>
          <p:cNvPr id="5" name="Fußzeilenplatzhalter 4">
            <a:extLst>
              <a:ext uri="{FF2B5EF4-FFF2-40B4-BE49-F238E27FC236}">
                <a16:creationId xmlns:a16="http://schemas.microsoft.com/office/drawing/2014/main" id="{4FA9879B-A7DB-0B4D-8088-875340140033}"/>
              </a:ext>
            </a:extLst>
          </p:cNvPr>
          <p:cNvSpPr txBox="1">
            <a:spLocks noGrp="1"/>
          </p:cNvSpPr>
          <p:nvPr>
            <p:ph type="ftr" sz="quarter" idx="10"/>
          </p:nvPr>
        </p:nvSpPr>
        <p:spPr>
          <a:prstGeom prst="rect">
            <a:avLst/>
          </a:prstGeom>
        </p:spPr>
        <p:txBody>
          <a:bodyPr/>
          <a:lstStyle>
            <a:defPPr>
              <a:defRPr lang="de-DE"/>
            </a:defPPr>
            <a:lvl1pPr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r>
              <a:rPr lang="de-DE" sz="1000" dirty="0">
                <a:latin typeface="+mn-lt"/>
              </a:rPr>
              <a:t>Praxislabor Digitale Geisteswissenschaften | </a:t>
            </a:r>
            <a:r>
              <a:rPr lang="de-DE" sz="1000" dirty="0">
                <a:latin typeface="+mn-lt"/>
                <a:hlinkClick r:id="rId7"/>
              </a:rPr>
              <a:t>www.ub.uni-frankfurt.de/digitalhumanities</a:t>
            </a:r>
            <a:r>
              <a:rPr lang="de-DE" sz="1000" dirty="0">
                <a:latin typeface="+mn-lt"/>
              </a:rPr>
              <a:t> | Maria </a:t>
            </a:r>
            <a:r>
              <a:rPr lang="de-DE" sz="1000" dirty="0" err="1">
                <a:latin typeface="+mn-lt"/>
              </a:rPr>
              <a:t>Nüchter</a:t>
            </a:r>
            <a:endParaRPr lang="de-DE" sz="1000" dirty="0">
              <a:latin typeface="+mn-lt"/>
            </a:endParaRPr>
          </a:p>
        </p:txBody>
      </p:sp>
    </p:spTree>
    <p:extLst>
      <p:ext uri="{BB962C8B-B14F-4D97-AF65-F5344CB8AC3E}">
        <p14:creationId xmlns:p14="http://schemas.microsoft.com/office/powerpoint/2010/main" val="9215489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9BB30B-6E0D-C545-A603-78DFF8D13CB3}"/>
              </a:ext>
            </a:extLst>
          </p:cNvPr>
          <p:cNvSpPr>
            <a:spLocks noGrp="1"/>
          </p:cNvSpPr>
          <p:nvPr>
            <p:ph type="title"/>
          </p:nvPr>
        </p:nvSpPr>
        <p:spPr/>
        <p:txBody>
          <a:bodyPr/>
          <a:lstStyle/>
          <a:p>
            <a:r>
              <a:rPr lang="de-DE" dirty="0"/>
              <a:t>Ausblick auf Kurs Teil 2 am 03.03.21</a:t>
            </a:r>
          </a:p>
        </p:txBody>
      </p:sp>
      <p:sp useBgFill="1">
        <p:nvSpPr>
          <p:cNvPr id="3" name="Inhaltsplatzhalter 2">
            <a:extLst>
              <a:ext uri="{FF2B5EF4-FFF2-40B4-BE49-F238E27FC236}">
                <a16:creationId xmlns:a16="http://schemas.microsoft.com/office/drawing/2014/main" id="{C15EC1DA-7B57-9B47-8D98-C81190C68EA4}"/>
              </a:ext>
            </a:extLst>
          </p:cNvPr>
          <p:cNvSpPr>
            <a:spLocks noGrp="1"/>
          </p:cNvSpPr>
          <p:nvPr>
            <p:ph idx="1"/>
          </p:nvPr>
        </p:nvSpPr>
        <p:spPr>
          <a:xfrm>
            <a:off x="628650" y="1484784"/>
            <a:ext cx="8515350" cy="5040560"/>
          </a:xfrm>
        </p:spPr>
        <p:txBody>
          <a:bodyPr/>
          <a:lstStyle/>
          <a:p>
            <a:r>
              <a:rPr lang="de-DE" dirty="0"/>
              <a:t>Nötige Vorbereitungen für Kurs Teil 2: </a:t>
            </a:r>
          </a:p>
          <a:p>
            <a:pPr>
              <a:buFont typeface="Arial" panose="020B0604020202020204" pitchFamily="34" charset="0"/>
              <a:buChar char="•"/>
            </a:pPr>
            <a:r>
              <a:rPr lang="de-DE" dirty="0"/>
              <a:t>Account erstellen </a:t>
            </a:r>
          </a:p>
          <a:p>
            <a:pPr>
              <a:buFont typeface="Arial" panose="020B0604020202020204" pitchFamily="34" charset="0"/>
              <a:buChar char="•"/>
            </a:pPr>
            <a:r>
              <a:rPr lang="de-DE" dirty="0"/>
              <a:t>Download von </a:t>
            </a:r>
            <a:r>
              <a:rPr lang="de-DE" dirty="0" err="1"/>
              <a:t>Transkribus</a:t>
            </a:r>
            <a:endParaRPr lang="de-DE" dirty="0"/>
          </a:p>
          <a:p>
            <a:pPr>
              <a:buFont typeface="Arial" panose="020B0604020202020204" pitchFamily="34" charset="0"/>
              <a:buChar char="•"/>
            </a:pPr>
            <a:r>
              <a:rPr lang="de-DE" dirty="0"/>
              <a:t>Test, ob Anmeldung funktioniert</a:t>
            </a:r>
          </a:p>
          <a:p>
            <a:endParaRPr lang="de-DE" dirty="0"/>
          </a:p>
          <a:p>
            <a:endParaRPr lang="de-DE" dirty="0"/>
          </a:p>
          <a:p>
            <a:r>
              <a:rPr lang="de-DE" dirty="0"/>
              <a:t>Praktische Übungen nächste Woche:</a:t>
            </a:r>
          </a:p>
          <a:p>
            <a:pPr>
              <a:buFont typeface="Arial" panose="020B0604020202020204" pitchFamily="34" charset="0"/>
              <a:buChar char="•"/>
            </a:pPr>
            <a:r>
              <a:rPr lang="de-DE" dirty="0"/>
              <a:t>Dateien hochladen</a:t>
            </a:r>
          </a:p>
          <a:p>
            <a:pPr>
              <a:buFont typeface="Arial" panose="020B0604020202020204" pitchFamily="34" charset="0"/>
              <a:buChar char="•"/>
            </a:pPr>
            <a:r>
              <a:rPr lang="de-DE" dirty="0"/>
              <a:t>Manuelle und automatische </a:t>
            </a:r>
            <a:r>
              <a:rPr lang="de-DE" dirty="0" err="1"/>
              <a:t>Layoutanalyse</a:t>
            </a:r>
            <a:endParaRPr lang="de-DE" dirty="0"/>
          </a:p>
          <a:p>
            <a:pPr>
              <a:buFont typeface="Arial" panose="020B0604020202020204" pitchFamily="34" charset="0"/>
              <a:buChar char="•"/>
            </a:pPr>
            <a:r>
              <a:rPr lang="de-DE" dirty="0"/>
              <a:t>Eingabe von Transkriptionen</a:t>
            </a:r>
          </a:p>
          <a:p>
            <a:pPr>
              <a:buFont typeface="Arial" panose="020B0604020202020204" pitchFamily="34" charset="0"/>
              <a:buChar char="•"/>
            </a:pPr>
            <a:r>
              <a:rPr lang="de-DE" dirty="0"/>
              <a:t>Anwendung der automatischen Texterkennung</a:t>
            </a:r>
          </a:p>
          <a:p>
            <a:pPr>
              <a:buFont typeface="Arial" panose="020B0604020202020204" pitchFamily="34" charset="0"/>
              <a:buChar char="•"/>
            </a:pPr>
            <a:endParaRPr lang="de-DE" dirty="0"/>
          </a:p>
        </p:txBody>
      </p:sp>
      <p:sp>
        <p:nvSpPr>
          <p:cNvPr id="5" name="Fußzeilenplatzhalter 4">
            <a:extLst>
              <a:ext uri="{FF2B5EF4-FFF2-40B4-BE49-F238E27FC236}">
                <a16:creationId xmlns:a16="http://schemas.microsoft.com/office/drawing/2014/main" id="{4FA9879B-A7DB-0B4D-8088-875340140033}"/>
              </a:ext>
            </a:extLst>
          </p:cNvPr>
          <p:cNvSpPr txBox="1">
            <a:spLocks noGrp="1"/>
          </p:cNvSpPr>
          <p:nvPr>
            <p:ph type="ftr" sz="quarter" idx="10"/>
          </p:nvPr>
        </p:nvSpPr>
        <p:spPr>
          <a:prstGeom prst="rect">
            <a:avLst/>
          </a:prstGeom>
        </p:spPr>
        <p:txBody>
          <a:bodyPr/>
          <a:lstStyle>
            <a:defPPr>
              <a:defRPr lang="de-DE"/>
            </a:defPPr>
            <a:lvl1pPr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r>
              <a:rPr lang="de-DE" sz="1000" dirty="0">
                <a:latin typeface="+mn-lt"/>
              </a:rPr>
              <a:t>Praxislabor Digitale Geisteswissenschaften | </a:t>
            </a:r>
            <a:r>
              <a:rPr lang="de-DE" sz="1000" dirty="0">
                <a:latin typeface="+mn-lt"/>
                <a:hlinkClick r:id="rId2"/>
              </a:rPr>
              <a:t>www.ub.uni-frankfurt.de/digitalhumanities</a:t>
            </a:r>
            <a:r>
              <a:rPr lang="de-DE" sz="1000" dirty="0">
                <a:latin typeface="+mn-lt"/>
              </a:rPr>
              <a:t> | Maria </a:t>
            </a:r>
            <a:r>
              <a:rPr lang="de-DE" sz="1000" dirty="0" err="1">
                <a:latin typeface="+mn-lt"/>
              </a:rPr>
              <a:t>Nüchter</a:t>
            </a:r>
            <a:endParaRPr lang="de-DE" sz="1000" dirty="0">
              <a:latin typeface="+mn-lt"/>
            </a:endParaRPr>
          </a:p>
        </p:txBody>
      </p:sp>
      <p:sp>
        <p:nvSpPr>
          <p:cNvPr id="4" name="Textfeld 3">
            <a:extLst>
              <a:ext uri="{FF2B5EF4-FFF2-40B4-BE49-F238E27FC236}">
                <a16:creationId xmlns:a16="http://schemas.microsoft.com/office/drawing/2014/main" id="{EF9BE274-2865-5A4B-AC44-2B154B2905D6}"/>
              </a:ext>
            </a:extLst>
          </p:cNvPr>
          <p:cNvSpPr txBox="1"/>
          <p:nvPr/>
        </p:nvSpPr>
        <p:spPr>
          <a:xfrm>
            <a:off x="237506" y="6721434"/>
            <a:ext cx="184731" cy="369332"/>
          </a:xfrm>
          <a:prstGeom prst="rect">
            <a:avLst/>
          </a:prstGeom>
          <a:noFill/>
        </p:spPr>
        <p:txBody>
          <a:bodyPr wrap="none" rtlCol="0">
            <a:spAutoFit/>
          </a:bodyPr>
          <a:lstStyle/>
          <a:p>
            <a:endParaRPr lang="de-DE" sz="1800" dirty="0">
              <a:solidFill>
                <a:srgbClr val="000000"/>
              </a:solidFill>
              <a:latin typeface="+mn-lt"/>
            </a:endParaRPr>
          </a:p>
        </p:txBody>
      </p:sp>
      <p:sp>
        <p:nvSpPr>
          <p:cNvPr id="6" name="Textfeld 5">
            <a:extLst>
              <a:ext uri="{FF2B5EF4-FFF2-40B4-BE49-F238E27FC236}">
                <a16:creationId xmlns:a16="http://schemas.microsoft.com/office/drawing/2014/main" id="{1DFC7DFD-9A5B-FC4C-BDBE-E1B827747493}"/>
              </a:ext>
            </a:extLst>
          </p:cNvPr>
          <p:cNvSpPr txBox="1"/>
          <p:nvPr/>
        </p:nvSpPr>
        <p:spPr>
          <a:xfrm>
            <a:off x="961901" y="6685808"/>
            <a:ext cx="184731" cy="369332"/>
          </a:xfrm>
          <a:prstGeom prst="rect">
            <a:avLst/>
          </a:prstGeom>
          <a:noFill/>
        </p:spPr>
        <p:txBody>
          <a:bodyPr wrap="none" rtlCol="0">
            <a:spAutoFit/>
          </a:bodyPr>
          <a:lstStyle/>
          <a:p>
            <a:endParaRPr lang="de-DE" sz="1800" dirty="0">
              <a:solidFill>
                <a:srgbClr val="000000"/>
              </a:solidFill>
              <a:latin typeface="+mn-lt"/>
            </a:endParaRPr>
          </a:p>
        </p:txBody>
      </p:sp>
    </p:spTree>
    <p:extLst>
      <p:ext uri="{BB962C8B-B14F-4D97-AF65-F5344CB8AC3E}">
        <p14:creationId xmlns:p14="http://schemas.microsoft.com/office/powerpoint/2010/main" val="35338393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9BB30B-6E0D-C545-A603-78DFF8D13CB3}"/>
              </a:ext>
            </a:extLst>
          </p:cNvPr>
          <p:cNvSpPr>
            <a:spLocks noGrp="1"/>
          </p:cNvSpPr>
          <p:nvPr>
            <p:ph type="title"/>
          </p:nvPr>
        </p:nvSpPr>
        <p:spPr/>
        <p:txBody>
          <a:bodyPr/>
          <a:lstStyle/>
          <a:p>
            <a:endParaRPr lang="de-DE" dirty="0"/>
          </a:p>
        </p:txBody>
      </p:sp>
      <p:sp useBgFill="1">
        <p:nvSpPr>
          <p:cNvPr id="3" name="Inhaltsplatzhalter 2">
            <a:extLst>
              <a:ext uri="{FF2B5EF4-FFF2-40B4-BE49-F238E27FC236}">
                <a16:creationId xmlns:a16="http://schemas.microsoft.com/office/drawing/2014/main" id="{C15EC1DA-7B57-9B47-8D98-C81190C68EA4}"/>
              </a:ext>
            </a:extLst>
          </p:cNvPr>
          <p:cNvSpPr>
            <a:spLocks noGrp="1"/>
          </p:cNvSpPr>
          <p:nvPr>
            <p:ph idx="1"/>
          </p:nvPr>
        </p:nvSpPr>
        <p:spPr>
          <a:xfrm>
            <a:off x="628650" y="1484784"/>
            <a:ext cx="8515350" cy="5040560"/>
          </a:xfrm>
        </p:spPr>
        <p:txBody>
          <a:bodyPr/>
          <a:lstStyle/>
          <a:p>
            <a:pPr algn="ctr"/>
            <a:r>
              <a:rPr lang="de-DE" sz="3200" b="1" dirty="0"/>
              <a:t>Vielen Dank für Ihre Aufmerksamkeit!</a:t>
            </a:r>
          </a:p>
          <a:p>
            <a:pPr algn="ctr"/>
            <a:endParaRPr lang="de-DE" sz="3200" b="1" dirty="0"/>
          </a:p>
          <a:p>
            <a:pPr algn="ctr"/>
            <a:endParaRPr lang="de-DE" sz="3200" b="1" dirty="0"/>
          </a:p>
          <a:p>
            <a:pPr algn="ctr"/>
            <a:r>
              <a:rPr lang="de-DE" sz="2400" dirty="0"/>
              <a:t>Für Fragen stehe ich gerne zur Verfügung unter:</a:t>
            </a:r>
          </a:p>
          <a:p>
            <a:pPr algn="ctr"/>
            <a:r>
              <a:rPr lang="de-DE" sz="2400" dirty="0" err="1"/>
              <a:t>m.nuechter@ub.uni-frankfurt.de</a:t>
            </a:r>
            <a:endParaRPr lang="de-DE" sz="2400" dirty="0"/>
          </a:p>
        </p:txBody>
      </p:sp>
      <p:sp>
        <p:nvSpPr>
          <p:cNvPr id="5" name="Fußzeilenplatzhalter 4">
            <a:extLst>
              <a:ext uri="{FF2B5EF4-FFF2-40B4-BE49-F238E27FC236}">
                <a16:creationId xmlns:a16="http://schemas.microsoft.com/office/drawing/2014/main" id="{4FA9879B-A7DB-0B4D-8088-875340140033}"/>
              </a:ext>
            </a:extLst>
          </p:cNvPr>
          <p:cNvSpPr txBox="1">
            <a:spLocks noGrp="1"/>
          </p:cNvSpPr>
          <p:nvPr>
            <p:ph type="ftr" sz="quarter" idx="10"/>
          </p:nvPr>
        </p:nvSpPr>
        <p:spPr>
          <a:prstGeom prst="rect">
            <a:avLst/>
          </a:prstGeom>
        </p:spPr>
        <p:txBody>
          <a:bodyPr/>
          <a:lstStyle>
            <a:defPPr>
              <a:defRPr lang="de-DE"/>
            </a:defPPr>
            <a:lvl1pPr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r>
              <a:rPr lang="de-DE" sz="1000" dirty="0">
                <a:latin typeface="+mn-lt"/>
              </a:rPr>
              <a:t>Praxislabor Digitale Geisteswissenschaften | </a:t>
            </a:r>
            <a:r>
              <a:rPr lang="de-DE" sz="1000" dirty="0">
                <a:latin typeface="+mn-lt"/>
                <a:hlinkClick r:id="rId2"/>
              </a:rPr>
              <a:t>www.ub.uni-frankfurt.de/digitalhumanities</a:t>
            </a:r>
            <a:r>
              <a:rPr lang="de-DE" sz="1000" dirty="0">
                <a:latin typeface="+mn-lt"/>
              </a:rPr>
              <a:t> | Maria </a:t>
            </a:r>
            <a:r>
              <a:rPr lang="de-DE" sz="1000" dirty="0" err="1">
                <a:latin typeface="+mn-lt"/>
              </a:rPr>
              <a:t>Nüchter</a:t>
            </a:r>
            <a:endParaRPr lang="de-DE" sz="1000" dirty="0">
              <a:latin typeface="+mn-lt"/>
            </a:endParaRPr>
          </a:p>
        </p:txBody>
      </p:sp>
    </p:spTree>
    <p:extLst>
      <p:ext uri="{BB962C8B-B14F-4D97-AF65-F5344CB8AC3E}">
        <p14:creationId xmlns:p14="http://schemas.microsoft.com/office/powerpoint/2010/main" val="36413903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9BB30B-6E0D-C545-A603-78DFF8D13CB3}"/>
              </a:ext>
            </a:extLst>
          </p:cNvPr>
          <p:cNvSpPr>
            <a:spLocks noGrp="1"/>
          </p:cNvSpPr>
          <p:nvPr>
            <p:ph type="title"/>
          </p:nvPr>
        </p:nvSpPr>
        <p:spPr/>
        <p:txBody>
          <a:bodyPr/>
          <a:lstStyle/>
          <a:p>
            <a:r>
              <a:rPr lang="de-DE" dirty="0"/>
              <a:t>Arbeiten mit historischen Quellen</a:t>
            </a:r>
          </a:p>
        </p:txBody>
      </p:sp>
      <p:sp>
        <p:nvSpPr>
          <p:cNvPr id="5" name="Fußzeilenplatzhalter 4">
            <a:extLst>
              <a:ext uri="{FF2B5EF4-FFF2-40B4-BE49-F238E27FC236}">
                <a16:creationId xmlns:a16="http://schemas.microsoft.com/office/drawing/2014/main" id="{4FA9879B-A7DB-0B4D-8088-875340140033}"/>
              </a:ext>
            </a:extLst>
          </p:cNvPr>
          <p:cNvSpPr txBox="1">
            <a:spLocks noGrp="1"/>
          </p:cNvSpPr>
          <p:nvPr>
            <p:ph type="ftr" sz="quarter" idx="10"/>
          </p:nvPr>
        </p:nvSpPr>
        <p:spPr>
          <a:prstGeom prst="rect">
            <a:avLst/>
          </a:prstGeom>
        </p:spPr>
        <p:txBody>
          <a:bodyPr/>
          <a:lstStyle>
            <a:defPPr>
              <a:defRPr lang="de-DE"/>
            </a:defPPr>
            <a:lvl1pPr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r>
              <a:rPr lang="de-DE" sz="1000" dirty="0">
                <a:latin typeface="+mn-lt"/>
              </a:rPr>
              <a:t>Praxislabor Digitale Geisteswissenschaften | </a:t>
            </a:r>
            <a:r>
              <a:rPr lang="de-DE" sz="1000" dirty="0">
                <a:latin typeface="+mn-lt"/>
                <a:hlinkClick r:id="rId2"/>
              </a:rPr>
              <a:t>www.ub.uni-frankfurt.de/digitalhumanities</a:t>
            </a:r>
            <a:r>
              <a:rPr lang="de-DE" sz="1000" dirty="0">
                <a:latin typeface="+mn-lt"/>
              </a:rPr>
              <a:t> | Maria </a:t>
            </a:r>
            <a:r>
              <a:rPr lang="de-DE" sz="1000" dirty="0" err="1">
                <a:latin typeface="+mn-lt"/>
              </a:rPr>
              <a:t>Nüchter</a:t>
            </a:r>
            <a:endParaRPr lang="de-DE" sz="1000" dirty="0">
              <a:latin typeface="+mn-lt"/>
            </a:endParaRPr>
          </a:p>
        </p:txBody>
      </p:sp>
      <p:pic>
        <p:nvPicPr>
          <p:cNvPr id="4" name="Inhaltsplatzhalter 3">
            <a:extLst>
              <a:ext uri="{FF2B5EF4-FFF2-40B4-BE49-F238E27FC236}">
                <a16:creationId xmlns:a16="http://schemas.microsoft.com/office/drawing/2014/main" id="{C944DBD1-BC79-2949-AB0C-02AE4B8E07D2}"/>
              </a:ext>
            </a:extLst>
          </p:cNvPr>
          <p:cNvPicPr>
            <a:picLocks noGrp="1" noChangeAspect="1"/>
          </p:cNvPicPr>
          <p:nvPr>
            <p:ph idx="1"/>
          </p:nvPr>
        </p:nvPicPr>
        <p:blipFill>
          <a:blip r:embed="rId3"/>
          <a:stretch>
            <a:fillRect/>
          </a:stretch>
        </p:blipFill>
        <p:spPr>
          <a:xfrm>
            <a:off x="219053" y="1484784"/>
            <a:ext cx="8923435" cy="5040560"/>
          </a:xfrm>
          <a:prstGeom prst="rect">
            <a:avLst/>
          </a:prstGeom>
        </p:spPr>
      </p:pic>
    </p:spTree>
    <p:extLst>
      <p:ext uri="{BB962C8B-B14F-4D97-AF65-F5344CB8AC3E}">
        <p14:creationId xmlns:p14="http://schemas.microsoft.com/office/powerpoint/2010/main" val="18696055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9BB30B-6E0D-C545-A603-78DFF8D13CB3}"/>
              </a:ext>
            </a:extLst>
          </p:cNvPr>
          <p:cNvSpPr>
            <a:spLocks noGrp="1"/>
          </p:cNvSpPr>
          <p:nvPr>
            <p:ph type="title"/>
          </p:nvPr>
        </p:nvSpPr>
        <p:spPr/>
        <p:txBody>
          <a:bodyPr/>
          <a:lstStyle/>
          <a:p>
            <a:r>
              <a:rPr lang="de-DE" dirty="0"/>
              <a:t>Umfrage</a:t>
            </a:r>
          </a:p>
        </p:txBody>
      </p:sp>
      <p:sp useBgFill="1">
        <p:nvSpPr>
          <p:cNvPr id="3" name="Inhaltsplatzhalter 2">
            <a:extLst>
              <a:ext uri="{FF2B5EF4-FFF2-40B4-BE49-F238E27FC236}">
                <a16:creationId xmlns:a16="http://schemas.microsoft.com/office/drawing/2014/main" id="{C15EC1DA-7B57-9B47-8D98-C81190C68EA4}"/>
              </a:ext>
            </a:extLst>
          </p:cNvPr>
          <p:cNvSpPr>
            <a:spLocks noGrp="1"/>
          </p:cNvSpPr>
          <p:nvPr>
            <p:ph idx="1"/>
          </p:nvPr>
        </p:nvSpPr>
        <p:spPr>
          <a:xfrm>
            <a:off x="628650" y="1484784"/>
            <a:ext cx="8515350" cy="5040560"/>
          </a:xfrm>
        </p:spPr>
        <p:txBody>
          <a:bodyPr/>
          <a:lstStyle/>
          <a:p>
            <a:pPr algn="ctr"/>
            <a:endParaRPr lang="de-DE" sz="2800" dirty="0"/>
          </a:p>
          <a:p>
            <a:pPr algn="ctr"/>
            <a:endParaRPr lang="de-DE" sz="2800" dirty="0"/>
          </a:p>
          <a:p>
            <a:pPr algn="ctr"/>
            <a:r>
              <a:rPr lang="de-DE" sz="2800" dirty="0"/>
              <a:t>Haben Sie für eine Hausarbeit schon mal mit historischen Quellen gearbeitet?</a:t>
            </a:r>
          </a:p>
          <a:p>
            <a:pPr algn="ctr"/>
            <a:endParaRPr lang="de-DE" sz="2800" dirty="0"/>
          </a:p>
        </p:txBody>
      </p:sp>
      <p:sp>
        <p:nvSpPr>
          <p:cNvPr id="5" name="Fußzeilenplatzhalter 4">
            <a:extLst>
              <a:ext uri="{FF2B5EF4-FFF2-40B4-BE49-F238E27FC236}">
                <a16:creationId xmlns:a16="http://schemas.microsoft.com/office/drawing/2014/main" id="{4FA9879B-A7DB-0B4D-8088-875340140033}"/>
              </a:ext>
            </a:extLst>
          </p:cNvPr>
          <p:cNvSpPr txBox="1">
            <a:spLocks noGrp="1"/>
          </p:cNvSpPr>
          <p:nvPr>
            <p:ph type="ftr" sz="quarter" idx="10"/>
          </p:nvPr>
        </p:nvSpPr>
        <p:spPr>
          <a:prstGeom prst="rect">
            <a:avLst/>
          </a:prstGeom>
        </p:spPr>
        <p:txBody>
          <a:bodyPr/>
          <a:lstStyle>
            <a:defPPr>
              <a:defRPr lang="de-DE"/>
            </a:defPPr>
            <a:lvl1pPr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r>
              <a:rPr lang="de-DE" sz="1000" dirty="0">
                <a:latin typeface="+mn-lt"/>
              </a:rPr>
              <a:t>Praxislabor Digitale Geisteswissenschaften | </a:t>
            </a:r>
            <a:r>
              <a:rPr lang="de-DE" sz="1000" dirty="0">
                <a:latin typeface="+mn-lt"/>
                <a:hlinkClick r:id="rId2"/>
              </a:rPr>
              <a:t>www.ub.uni-frankfurt.de/digitalhumanities</a:t>
            </a:r>
            <a:r>
              <a:rPr lang="de-DE" sz="1000" dirty="0">
                <a:latin typeface="+mn-lt"/>
              </a:rPr>
              <a:t> | Maria </a:t>
            </a:r>
            <a:r>
              <a:rPr lang="de-DE" sz="1000" dirty="0" err="1">
                <a:latin typeface="+mn-lt"/>
              </a:rPr>
              <a:t>Nüchter</a:t>
            </a:r>
            <a:endParaRPr lang="de-DE" sz="1000" dirty="0">
              <a:latin typeface="+mn-lt"/>
            </a:endParaRPr>
          </a:p>
        </p:txBody>
      </p:sp>
    </p:spTree>
    <p:extLst>
      <p:ext uri="{BB962C8B-B14F-4D97-AF65-F5344CB8AC3E}">
        <p14:creationId xmlns:p14="http://schemas.microsoft.com/office/powerpoint/2010/main" val="38677790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9BB30B-6E0D-C545-A603-78DFF8D13CB3}"/>
              </a:ext>
            </a:extLst>
          </p:cNvPr>
          <p:cNvSpPr>
            <a:spLocks noGrp="1"/>
          </p:cNvSpPr>
          <p:nvPr>
            <p:ph type="title"/>
          </p:nvPr>
        </p:nvSpPr>
        <p:spPr/>
        <p:txBody>
          <a:bodyPr/>
          <a:lstStyle/>
          <a:p>
            <a:r>
              <a:rPr lang="de-DE" dirty="0"/>
              <a:t>Wozu Texterkennung/Handschriftenerkennung?</a:t>
            </a:r>
          </a:p>
        </p:txBody>
      </p:sp>
      <p:sp useBgFill="1">
        <p:nvSpPr>
          <p:cNvPr id="3" name="Inhaltsplatzhalter 2">
            <a:extLst>
              <a:ext uri="{FF2B5EF4-FFF2-40B4-BE49-F238E27FC236}">
                <a16:creationId xmlns:a16="http://schemas.microsoft.com/office/drawing/2014/main" id="{C15EC1DA-7B57-9B47-8D98-C81190C68EA4}"/>
              </a:ext>
            </a:extLst>
          </p:cNvPr>
          <p:cNvSpPr>
            <a:spLocks noGrp="1"/>
          </p:cNvSpPr>
          <p:nvPr>
            <p:ph idx="1"/>
          </p:nvPr>
        </p:nvSpPr>
        <p:spPr>
          <a:xfrm>
            <a:off x="628650" y="1484784"/>
            <a:ext cx="8515350" cy="5040560"/>
          </a:xfrm>
        </p:spPr>
        <p:txBody>
          <a:bodyPr/>
          <a:lstStyle/>
          <a:p>
            <a:pPr marL="0" indent="0"/>
            <a:r>
              <a:rPr lang="de-DE" dirty="0"/>
              <a:t>Stellen Sie sich vor, alle Dokumente der Welt lägen als elektronisch durchsuchbarer Volltext vor, unabhängig von ihrer ursprünglichen Form. Was würde das bedeuten?</a:t>
            </a:r>
          </a:p>
          <a:p>
            <a:pPr marL="0" indent="0"/>
            <a:endParaRPr lang="de-DE" dirty="0"/>
          </a:p>
          <a:p>
            <a:pPr>
              <a:buFont typeface="Arial" panose="020B0604020202020204" pitchFamily="34" charset="0"/>
              <a:buChar char="•"/>
            </a:pPr>
            <a:r>
              <a:rPr lang="de-DE" dirty="0"/>
              <a:t>Naheliegender Vorteil: vorher schwer entzifferbare Texte (ob Druck- oder Handschrift) lassen sich nun lesen</a:t>
            </a:r>
          </a:p>
          <a:p>
            <a:pPr>
              <a:buFont typeface="Arial" panose="020B0604020202020204" pitchFamily="34" charset="0"/>
              <a:buChar char="•"/>
            </a:pPr>
            <a:r>
              <a:rPr lang="de-DE" dirty="0"/>
              <a:t>Orts- und zeitunabhängige Recherche möglich</a:t>
            </a:r>
          </a:p>
          <a:p>
            <a:pPr>
              <a:buFont typeface="Arial" panose="020B0604020202020204" pitchFamily="34" charset="0"/>
              <a:buChar char="•"/>
            </a:pPr>
            <a:r>
              <a:rPr lang="de-DE" dirty="0"/>
              <a:t>Daraus ergeben sich neue Möglichkeiten für die Quellenforschung: </a:t>
            </a:r>
          </a:p>
          <a:p>
            <a:pPr marL="630238" lvl="2" indent="-285750"/>
            <a:r>
              <a:rPr lang="de-DE" dirty="0"/>
              <a:t>eine große Menge an Quellen kann durchsucht werden (Bsp. Zeitungen)</a:t>
            </a:r>
          </a:p>
          <a:p>
            <a:pPr marL="630238" lvl="2" indent="-285750"/>
            <a:r>
              <a:rPr lang="de-DE" dirty="0"/>
              <a:t>gezielte Suchen sind nun möglich: nach Namen, Orten, Daten usw. </a:t>
            </a:r>
          </a:p>
          <a:p>
            <a:pPr marL="630238" lvl="2" indent="-285750"/>
            <a:r>
              <a:rPr lang="de-DE" dirty="0"/>
              <a:t>mögliche Querverbindungen können entdeckt werden</a:t>
            </a:r>
          </a:p>
          <a:p>
            <a:pPr marL="630238" lvl="2" indent="-285750"/>
            <a:r>
              <a:rPr lang="de-DE" dirty="0"/>
              <a:t>Neue Fragestellungen für die Forschung</a:t>
            </a:r>
          </a:p>
          <a:p>
            <a:pPr marL="630238" lvl="2" indent="-285750"/>
            <a:endParaRPr lang="de-DE" dirty="0"/>
          </a:p>
          <a:p>
            <a:pPr marL="0" indent="0" algn="ctr"/>
            <a:r>
              <a:rPr lang="de-DE" dirty="0"/>
              <a:t>Leider gibt es diese Welt nicht, viele </a:t>
            </a:r>
            <a:r>
              <a:rPr lang="de-DE" dirty="0" err="1"/>
              <a:t>Digitalisate</a:t>
            </a:r>
            <a:r>
              <a:rPr lang="de-DE" dirty="0"/>
              <a:t> sind (noch) nicht durchsuchbar.</a:t>
            </a:r>
          </a:p>
          <a:p>
            <a:pPr marL="0" indent="0" algn="ctr"/>
            <a:r>
              <a:rPr lang="de-DE" dirty="0">
                <a:solidFill>
                  <a:srgbClr val="FF0000"/>
                </a:solidFill>
              </a:rPr>
              <a:t>	</a:t>
            </a:r>
          </a:p>
        </p:txBody>
      </p:sp>
      <p:sp>
        <p:nvSpPr>
          <p:cNvPr id="5" name="Fußzeilenplatzhalter 4">
            <a:extLst>
              <a:ext uri="{FF2B5EF4-FFF2-40B4-BE49-F238E27FC236}">
                <a16:creationId xmlns:a16="http://schemas.microsoft.com/office/drawing/2014/main" id="{4FA9879B-A7DB-0B4D-8088-875340140033}"/>
              </a:ext>
            </a:extLst>
          </p:cNvPr>
          <p:cNvSpPr txBox="1">
            <a:spLocks noGrp="1"/>
          </p:cNvSpPr>
          <p:nvPr>
            <p:ph type="ftr" sz="quarter" idx="10"/>
          </p:nvPr>
        </p:nvSpPr>
        <p:spPr>
          <a:prstGeom prst="rect">
            <a:avLst/>
          </a:prstGeom>
        </p:spPr>
        <p:txBody>
          <a:bodyPr/>
          <a:lstStyle>
            <a:defPPr>
              <a:defRPr lang="de-DE"/>
            </a:defPPr>
            <a:lvl1pPr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r>
              <a:rPr lang="de-DE" sz="1000" dirty="0">
                <a:latin typeface="+mn-lt"/>
              </a:rPr>
              <a:t>Praxislabor Digitale Geisteswissenschaften | </a:t>
            </a:r>
            <a:r>
              <a:rPr lang="de-DE" sz="1000" dirty="0">
                <a:latin typeface="+mn-lt"/>
                <a:hlinkClick r:id="rId2"/>
              </a:rPr>
              <a:t>www.ub.uni-frankfurt.de/digitalhumanities</a:t>
            </a:r>
            <a:r>
              <a:rPr lang="de-DE" sz="1000" dirty="0">
                <a:latin typeface="+mn-lt"/>
              </a:rPr>
              <a:t> | Maria </a:t>
            </a:r>
            <a:r>
              <a:rPr lang="de-DE" sz="1000" dirty="0" err="1">
                <a:latin typeface="+mn-lt"/>
              </a:rPr>
              <a:t>Nüchter</a:t>
            </a:r>
            <a:endParaRPr lang="de-DE" sz="1000" dirty="0">
              <a:latin typeface="+mn-lt"/>
            </a:endParaRPr>
          </a:p>
        </p:txBody>
      </p:sp>
    </p:spTree>
    <p:extLst>
      <p:ext uri="{BB962C8B-B14F-4D97-AF65-F5344CB8AC3E}">
        <p14:creationId xmlns:p14="http://schemas.microsoft.com/office/powerpoint/2010/main" val="3573694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9BB30B-6E0D-C545-A603-78DFF8D13CB3}"/>
              </a:ext>
            </a:extLst>
          </p:cNvPr>
          <p:cNvSpPr>
            <a:spLocks noGrp="1"/>
          </p:cNvSpPr>
          <p:nvPr>
            <p:ph type="title"/>
          </p:nvPr>
        </p:nvSpPr>
        <p:spPr/>
        <p:txBody>
          <a:bodyPr/>
          <a:lstStyle/>
          <a:p>
            <a:r>
              <a:rPr lang="de-DE" dirty="0"/>
              <a:t>Wozu Texterkennung/Handschriftenerkennung?</a:t>
            </a:r>
          </a:p>
        </p:txBody>
      </p:sp>
      <p:pic>
        <p:nvPicPr>
          <p:cNvPr id="4" name="Inhaltsplatzhalter 3">
            <a:extLst>
              <a:ext uri="{FF2B5EF4-FFF2-40B4-BE49-F238E27FC236}">
                <a16:creationId xmlns:a16="http://schemas.microsoft.com/office/drawing/2014/main" id="{9712B2B0-6B97-6742-8DA2-5B1E2436D759}"/>
              </a:ext>
            </a:extLst>
          </p:cNvPr>
          <p:cNvPicPr>
            <a:picLocks noGrp="1" noChangeAspect="1"/>
          </p:cNvPicPr>
          <p:nvPr>
            <p:ph idx="1"/>
          </p:nvPr>
        </p:nvPicPr>
        <p:blipFill>
          <a:blip r:embed="rId2"/>
          <a:stretch>
            <a:fillRect/>
          </a:stretch>
        </p:blipFill>
        <p:spPr>
          <a:xfrm>
            <a:off x="827584" y="1241759"/>
            <a:ext cx="8316416" cy="5289027"/>
          </a:xfrm>
          <a:prstGeom prst="rect">
            <a:avLst/>
          </a:prstGeom>
        </p:spPr>
      </p:pic>
      <p:sp>
        <p:nvSpPr>
          <p:cNvPr id="5" name="Fußzeilenplatzhalter 4">
            <a:extLst>
              <a:ext uri="{FF2B5EF4-FFF2-40B4-BE49-F238E27FC236}">
                <a16:creationId xmlns:a16="http://schemas.microsoft.com/office/drawing/2014/main" id="{4FA9879B-A7DB-0B4D-8088-875340140033}"/>
              </a:ext>
            </a:extLst>
          </p:cNvPr>
          <p:cNvSpPr txBox="1">
            <a:spLocks noGrp="1"/>
          </p:cNvSpPr>
          <p:nvPr>
            <p:ph type="ftr" sz="quarter" idx="10"/>
          </p:nvPr>
        </p:nvSpPr>
        <p:spPr>
          <a:prstGeom prst="rect">
            <a:avLst/>
          </a:prstGeom>
        </p:spPr>
        <p:txBody>
          <a:bodyPr/>
          <a:lstStyle>
            <a:defPPr>
              <a:defRPr lang="de-DE"/>
            </a:defPPr>
            <a:lvl1pPr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r>
              <a:rPr lang="de-DE" sz="1000" dirty="0">
                <a:latin typeface="+mn-lt"/>
              </a:rPr>
              <a:t>Praxislabor Digitale Geisteswissenschaften | </a:t>
            </a:r>
            <a:r>
              <a:rPr lang="de-DE" sz="1000" dirty="0">
                <a:latin typeface="+mn-lt"/>
                <a:hlinkClick r:id="rId3"/>
              </a:rPr>
              <a:t>www.ub.uni-frankfurt.de/digitalhumanities</a:t>
            </a:r>
            <a:r>
              <a:rPr lang="de-DE" sz="1000" dirty="0">
                <a:latin typeface="+mn-lt"/>
              </a:rPr>
              <a:t> | Maria </a:t>
            </a:r>
            <a:r>
              <a:rPr lang="de-DE" sz="1000" dirty="0" err="1">
                <a:latin typeface="+mn-lt"/>
              </a:rPr>
              <a:t>Nüchter</a:t>
            </a:r>
            <a:endParaRPr lang="de-DE" sz="1000" dirty="0">
              <a:latin typeface="+mn-lt"/>
            </a:endParaRPr>
          </a:p>
        </p:txBody>
      </p:sp>
      <p:sp>
        <p:nvSpPr>
          <p:cNvPr id="6" name="Oval 5">
            <a:extLst>
              <a:ext uri="{FF2B5EF4-FFF2-40B4-BE49-F238E27FC236}">
                <a16:creationId xmlns:a16="http://schemas.microsoft.com/office/drawing/2014/main" id="{2BB75A1A-17B8-4F48-8C6C-71A54B3244F2}"/>
              </a:ext>
            </a:extLst>
          </p:cNvPr>
          <p:cNvSpPr/>
          <p:nvPr/>
        </p:nvSpPr>
        <p:spPr bwMode="auto">
          <a:xfrm>
            <a:off x="5868144" y="2132856"/>
            <a:ext cx="720080" cy="360040"/>
          </a:xfrm>
          <a:prstGeom prst="ellipse">
            <a:avLst/>
          </a:prstGeom>
          <a:noFill/>
          <a:ln w="25400" cap="flat" cmpd="sng" algn="ctr">
            <a:solidFill>
              <a:srgbClr val="FF0000"/>
            </a:solidFill>
            <a:prstDash val="solid"/>
            <a:bevel/>
            <a:headEnd type="none" w="med" len="med"/>
            <a:tailEnd type="none" w="med" len="med"/>
          </a:ln>
          <a:effectLst/>
        </p:spPr>
        <p:txBody>
          <a:bodyPr vert="horz" wrap="square" lIns="45720" tIns="45720" rIns="45720" bIns="45720" numCol="1" rtlCol="0" anchor="t" anchorCtr="0" compatLnSpc="1">
            <a:prstTxWarp prst="textNoShape">
              <a:avLst/>
            </a:prstTxWarp>
            <a:spAutoFit/>
          </a:bodyPr>
          <a:lstStyle/>
          <a:p>
            <a:pPr marL="0" marR="0" indent="0" algn="l" defTabSz="914400" rtl="0" eaLnBrk="1" fontAlgn="base" latinLnBrk="0" hangingPunct="0">
              <a:lnSpc>
                <a:spcPct val="100000"/>
              </a:lnSpc>
              <a:spcBef>
                <a:spcPct val="0"/>
              </a:spcBef>
              <a:spcAft>
                <a:spcPct val="0"/>
              </a:spcAft>
              <a:buClrTx/>
              <a:buSzTx/>
              <a:buFontTx/>
              <a:buNone/>
              <a:tabLst/>
            </a:pPr>
            <a:endParaRPr kumimoji="0" lang="de-DE" sz="1400" b="0" i="0" u="none" strike="noStrike" cap="none" normalizeH="0" baseline="0" dirty="0">
              <a:ln>
                <a:noFill/>
              </a:ln>
              <a:solidFill>
                <a:srgbClr val="004F8F"/>
              </a:solidFill>
              <a:effectLst/>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p:txBody>
      </p:sp>
    </p:spTree>
    <p:extLst>
      <p:ext uri="{BB962C8B-B14F-4D97-AF65-F5344CB8AC3E}">
        <p14:creationId xmlns:p14="http://schemas.microsoft.com/office/powerpoint/2010/main" val="23053513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FBED2E4E-196D-8D4B-91BD-76FB4501E202}"/>
              </a:ext>
            </a:extLst>
          </p:cNvPr>
          <p:cNvSpPr txBox="1"/>
          <p:nvPr/>
        </p:nvSpPr>
        <p:spPr>
          <a:xfrm>
            <a:off x="532203" y="980728"/>
            <a:ext cx="8604448" cy="5541161"/>
          </a:xfrm>
          <a:prstGeom prst="rect">
            <a:avLst/>
          </a:prstGeom>
          <a:solidFill>
            <a:schemeClr val="bg1"/>
          </a:solidFill>
        </p:spPr>
        <p:txBody>
          <a:bodyPr wrap="square" rtlCol="0">
            <a:spAutoFit/>
          </a:bodyPr>
          <a:lstStyle/>
          <a:p>
            <a:endParaRPr lang="de-DE" sz="1800" dirty="0">
              <a:solidFill>
                <a:srgbClr val="000000"/>
              </a:solidFill>
              <a:latin typeface="+mn-lt"/>
            </a:endParaRPr>
          </a:p>
        </p:txBody>
      </p:sp>
      <p:pic>
        <p:nvPicPr>
          <p:cNvPr id="17" name="Grafik 16" descr="Ein Bild, das Text enthält.&#10;&#10;Automatisch generierte Beschreibung">
            <a:extLst>
              <a:ext uri="{FF2B5EF4-FFF2-40B4-BE49-F238E27FC236}">
                <a16:creationId xmlns:a16="http://schemas.microsoft.com/office/drawing/2014/main" id="{54D1FFC8-90CF-6F46-AED3-D3246A4FFFC3}"/>
              </a:ext>
            </a:extLst>
          </p:cNvPr>
          <p:cNvPicPr>
            <a:picLocks noChangeAspect="1"/>
          </p:cNvPicPr>
          <p:nvPr/>
        </p:nvPicPr>
        <p:blipFill rotWithShape="1">
          <a:blip r:embed="rId2">
            <a:extLst>
              <a:ext uri="{28A0092B-C50C-407E-A947-70E740481C1C}">
                <a14:useLocalDpi xmlns:a14="http://schemas.microsoft.com/office/drawing/2010/main" val="0"/>
              </a:ext>
            </a:extLst>
          </a:blip>
          <a:srcRect l="38188" t="20430" r="6875" b="37454"/>
          <a:stretch/>
        </p:blipFill>
        <p:spPr>
          <a:xfrm>
            <a:off x="2696949" y="4852536"/>
            <a:ext cx="3750102" cy="1669353"/>
          </a:xfrm>
          <a:prstGeom prst="rect">
            <a:avLst/>
          </a:prstGeom>
        </p:spPr>
      </p:pic>
      <p:sp>
        <p:nvSpPr>
          <p:cNvPr id="2" name="Titel 1">
            <a:extLst>
              <a:ext uri="{FF2B5EF4-FFF2-40B4-BE49-F238E27FC236}">
                <a16:creationId xmlns:a16="http://schemas.microsoft.com/office/drawing/2014/main" id="{FB9BB30B-6E0D-C545-A603-78DFF8D13CB3}"/>
              </a:ext>
            </a:extLst>
          </p:cNvPr>
          <p:cNvSpPr>
            <a:spLocks noGrp="1"/>
          </p:cNvSpPr>
          <p:nvPr>
            <p:ph type="title"/>
          </p:nvPr>
        </p:nvSpPr>
        <p:spPr/>
        <p:txBody>
          <a:bodyPr/>
          <a:lstStyle/>
          <a:p>
            <a:r>
              <a:rPr lang="de-DE" dirty="0"/>
              <a:t>Neuronale Netze</a:t>
            </a:r>
          </a:p>
        </p:txBody>
      </p:sp>
      <p:sp>
        <p:nvSpPr>
          <p:cNvPr id="5" name="Fußzeilenplatzhalter 4">
            <a:extLst>
              <a:ext uri="{FF2B5EF4-FFF2-40B4-BE49-F238E27FC236}">
                <a16:creationId xmlns:a16="http://schemas.microsoft.com/office/drawing/2014/main" id="{4FA9879B-A7DB-0B4D-8088-875340140033}"/>
              </a:ext>
            </a:extLst>
          </p:cNvPr>
          <p:cNvSpPr txBox="1">
            <a:spLocks noGrp="1"/>
          </p:cNvSpPr>
          <p:nvPr>
            <p:ph type="ftr" sz="quarter" idx="10"/>
          </p:nvPr>
        </p:nvSpPr>
        <p:spPr>
          <a:prstGeom prst="rect">
            <a:avLst/>
          </a:prstGeom>
        </p:spPr>
        <p:txBody>
          <a:bodyPr/>
          <a:lstStyle>
            <a:defPPr>
              <a:defRPr lang="de-DE"/>
            </a:defPPr>
            <a:lvl1pPr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r>
              <a:rPr lang="de-DE" sz="1000" dirty="0">
                <a:latin typeface="+mn-lt"/>
              </a:rPr>
              <a:t>Praxislabor Digitale Geisteswissenschaften | </a:t>
            </a:r>
            <a:r>
              <a:rPr lang="de-DE" sz="1000" dirty="0">
                <a:latin typeface="+mn-lt"/>
                <a:hlinkClick r:id="rId3"/>
              </a:rPr>
              <a:t>www.ub.uni-frankfurt.de/digitalhumanities</a:t>
            </a:r>
            <a:r>
              <a:rPr lang="de-DE" sz="1000" dirty="0">
                <a:latin typeface="+mn-lt"/>
              </a:rPr>
              <a:t> | Maria </a:t>
            </a:r>
            <a:r>
              <a:rPr lang="de-DE" sz="1000" dirty="0" err="1">
                <a:latin typeface="+mn-lt"/>
              </a:rPr>
              <a:t>Nüchter</a:t>
            </a:r>
            <a:endParaRPr lang="de-DE" sz="1000" dirty="0">
              <a:latin typeface="+mn-lt"/>
            </a:endParaRPr>
          </a:p>
        </p:txBody>
      </p:sp>
      <p:pic>
        <p:nvPicPr>
          <p:cNvPr id="8" name="Inhaltsplatzhalter 7" descr="Gehirn mit einfarbiger Füllung">
            <a:extLst>
              <a:ext uri="{FF2B5EF4-FFF2-40B4-BE49-F238E27FC236}">
                <a16:creationId xmlns:a16="http://schemas.microsoft.com/office/drawing/2014/main" id="{AF6D3BB0-349E-FB43-A3B2-59D5E50F9481}"/>
              </a:ext>
            </a:extLst>
          </p:cNvPr>
          <p:cNvPicPr>
            <a:picLocks noGrp="1" noChangeAspect="1"/>
          </p:cNvPicPr>
          <p:nvPr>
            <p:ph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11745" y="2882999"/>
            <a:ext cx="914400" cy="914400"/>
          </a:xfrm>
        </p:spPr>
      </p:pic>
      <p:sp>
        <p:nvSpPr>
          <p:cNvPr id="9" name="Textfeld 8">
            <a:extLst>
              <a:ext uri="{FF2B5EF4-FFF2-40B4-BE49-F238E27FC236}">
                <a16:creationId xmlns:a16="http://schemas.microsoft.com/office/drawing/2014/main" id="{7C94E43B-35BF-5344-8D48-9701EC8DA72D}"/>
              </a:ext>
            </a:extLst>
          </p:cNvPr>
          <p:cNvSpPr txBox="1"/>
          <p:nvPr/>
        </p:nvSpPr>
        <p:spPr>
          <a:xfrm>
            <a:off x="3906009" y="3717676"/>
            <a:ext cx="1512168" cy="646331"/>
          </a:xfrm>
          <a:prstGeom prst="rect">
            <a:avLst/>
          </a:prstGeom>
          <a:noFill/>
        </p:spPr>
        <p:txBody>
          <a:bodyPr wrap="square" rtlCol="0">
            <a:spAutoFit/>
          </a:bodyPr>
          <a:lstStyle/>
          <a:p>
            <a:r>
              <a:rPr lang="de-DE" sz="1800" dirty="0">
                <a:solidFill>
                  <a:srgbClr val="000000"/>
                </a:solidFill>
                <a:latin typeface="+mn-lt"/>
              </a:rPr>
              <a:t>Neuronales Netzwerk</a:t>
            </a:r>
          </a:p>
        </p:txBody>
      </p:sp>
      <p:pic>
        <p:nvPicPr>
          <p:cNvPr id="13" name="Grafik 12" descr="Ein Bild, das Text enthält.&#10;&#10;Automatisch generierte Beschreibung">
            <a:extLst>
              <a:ext uri="{FF2B5EF4-FFF2-40B4-BE49-F238E27FC236}">
                <a16:creationId xmlns:a16="http://schemas.microsoft.com/office/drawing/2014/main" id="{236A0946-47B5-DF4B-9311-449EF373D855}"/>
              </a:ext>
            </a:extLst>
          </p:cNvPr>
          <p:cNvPicPr>
            <a:picLocks noChangeAspect="1"/>
          </p:cNvPicPr>
          <p:nvPr/>
        </p:nvPicPr>
        <p:blipFill rotWithShape="1">
          <a:blip r:embed="rId2">
            <a:extLst>
              <a:ext uri="{28A0092B-C50C-407E-A947-70E740481C1C}">
                <a14:useLocalDpi xmlns:a14="http://schemas.microsoft.com/office/drawing/2010/main" val="0"/>
              </a:ext>
            </a:extLst>
          </a:blip>
          <a:srcRect l="38188" t="20430" r="6875" b="37454"/>
          <a:stretch/>
        </p:blipFill>
        <p:spPr>
          <a:xfrm>
            <a:off x="912577" y="1398050"/>
            <a:ext cx="2795328" cy="1244336"/>
          </a:xfrm>
          <a:prstGeom prst="rect">
            <a:avLst/>
          </a:prstGeom>
        </p:spPr>
      </p:pic>
      <p:sp>
        <p:nvSpPr>
          <p:cNvPr id="3" name="Textfeld 2">
            <a:extLst>
              <a:ext uri="{FF2B5EF4-FFF2-40B4-BE49-F238E27FC236}">
                <a16:creationId xmlns:a16="http://schemas.microsoft.com/office/drawing/2014/main" id="{C645EDBB-5C89-E44A-882A-0D4D9CC932D5}"/>
              </a:ext>
            </a:extLst>
          </p:cNvPr>
          <p:cNvSpPr txBox="1"/>
          <p:nvPr/>
        </p:nvSpPr>
        <p:spPr>
          <a:xfrm>
            <a:off x="5393362" y="1539532"/>
            <a:ext cx="4461653" cy="1077218"/>
          </a:xfrm>
          <a:prstGeom prst="rect">
            <a:avLst/>
          </a:prstGeom>
          <a:noFill/>
        </p:spPr>
        <p:txBody>
          <a:bodyPr wrap="square" rtlCol="0">
            <a:spAutoFit/>
          </a:bodyPr>
          <a:lstStyle/>
          <a:p>
            <a:r>
              <a:rPr lang="de-DE" sz="1600" dirty="0">
                <a:solidFill>
                  <a:srgbClr val="000000"/>
                </a:solidFill>
                <a:latin typeface="+mn-lt"/>
              </a:rPr>
              <a:t>Aus Liebe!</a:t>
            </a:r>
          </a:p>
          <a:p>
            <a:r>
              <a:rPr lang="de-DE" sz="1600" dirty="0">
                <a:solidFill>
                  <a:srgbClr val="000000"/>
                </a:solidFill>
                <a:latin typeface="+mn-lt"/>
              </a:rPr>
              <a:t>Es wächst ein Blümlein Bescheiden-</a:t>
            </a:r>
          </a:p>
          <a:p>
            <a:r>
              <a:rPr lang="de-DE" sz="1600" dirty="0" err="1">
                <a:solidFill>
                  <a:srgbClr val="000000"/>
                </a:solidFill>
                <a:latin typeface="+mn-lt"/>
              </a:rPr>
              <a:t>heit</a:t>
            </a:r>
            <a:endParaRPr lang="de-DE" sz="1600" dirty="0">
              <a:solidFill>
                <a:srgbClr val="000000"/>
              </a:solidFill>
              <a:latin typeface="+mn-lt"/>
            </a:endParaRPr>
          </a:p>
          <a:p>
            <a:r>
              <a:rPr lang="de-DE" sz="1600" dirty="0">
                <a:solidFill>
                  <a:srgbClr val="000000"/>
                </a:solidFill>
                <a:latin typeface="+mn-lt"/>
              </a:rPr>
              <a:t>Der </a:t>
            </a:r>
            <a:r>
              <a:rPr lang="de-DE" sz="1600" dirty="0" err="1">
                <a:solidFill>
                  <a:srgbClr val="000000"/>
                </a:solidFill>
                <a:latin typeface="+mn-lt"/>
              </a:rPr>
              <a:t>Mägdlein</a:t>
            </a:r>
            <a:r>
              <a:rPr lang="de-DE" sz="1600" dirty="0">
                <a:solidFill>
                  <a:srgbClr val="000000"/>
                </a:solidFill>
                <a:latin typeface="+mn-lt"/>
              </a:rPr>
              <a:t> Kränzet und Ehrenkleid.</a:t>
            </a:r>
          </a:p>
        </p:txBody>
      </p:sp>
      <p:sp>
        <p:nvSpPr>
          <p:cNvPr id="11" name="Textfeld 10">
            <a:extLst>
              <a:ext uri="{FF2B5EF4-FFF2-40B4-BE49-F238E27FC236}">
                <a16:creationId xmlns:a16="http://schemas.microsoft.com/office/drawing/2014/main" id="{D1867870-3914-3246-8BA1-B489D3A43624}"/>
              </a:ext>
            </a:extLst>
          </p:cNvPr>
          <p:cNvSpPr txBox="1"/>
          <p:nvPr/>
        </p:nvSpPr>
        <p:spPr>
          <a:xfrm>
            <a:off x="2652111" y="4909502"/>
            <a:ext cx="3750102" cy="1569660"/>
          </a:xfrm>
          <a:prstGeom prst="rect">
            <a:avLst/>
          </a:prstGeom>
          <a:noFill/>
        </p:spPr>
        <p:txBody>
          <a:bodyPr wrap="square" rtlCol="0">
            <a:spAutoFit/>
          </a:bodyPr>
          <a:lstStyle/>
          <a:p>
            <a:r>
              <a:rPr lang="de-DE" sz="1600" dirty="0">
                <a:solidFill>
                  <a:srgbClr val="000000"/>
                </a:solidFill>
                <a:latin typeface="+mn-lt"/>
              </a:rPr>
              <a:t>               Aus Liebe!</a:t>
            </a:r>
          </a:p>
          <a:p>
            <a:endParaRPr lang="de-DE" sz="1600" dirty="0">
              <a:solidFill>
                <a:srgbClr val="000000"/>
              </a:solidFill>
              <a:latin typeface="+mn-lt"/>
            </a:endParaRPr>
          </a:p>
          <a:p>
            <a:r>
              <a:rPr lang="de-DE" sz="1600" dirty="0">
                <a:solidFill>
                  <a:srgbClr val="000000"/>
                </a:solidFill>
                <a:latin typeface="+mn-lt"/>
              </a:rPr>
              <a:t>Es wächst ein Blümlein Bescheiden-</a:t>
            </a:r>
          </a:p>
          <a:p>
            <a:r>
              <a:rPr lang="de-DE" sz="1600" dirty="0">
                <a:solidFill>
                  <a:srgbClr val="000000"/>
                </a:solidFill>
                <a:latin typeface="+mn-lt"/>
              </a:rPr>
              <a:t>			</a:t>
            </a:r>
          </a:p>
          <a:p>
            <a:r>
              <a:rPr lang="de-DE" sz="1600" dirty="0">
                <a:solidFill>
                  <a:srgbClr val="000000"/>
                </a:solidFill>
                <a:latin typeface="+mn-lt"/>
              </a:rPr>
              <a:t>			      </a:t>
            </a:r>
            <a:r>
              <a:rPr lang="de-DE" sz="1600" dirty="0" err="1">
                <a:solidFill>
                  <a:srgbClr val="000000"/>
                </a:solidFill>
                <a:latin typeface="+mn-lt"/>
              </a:rPr>
              <a:t>heit</a:t>
            </a:r>
            <a:endParaRPr lang="de-DE" sz="1600" dirty="0">
              <a:solidFill>
                <a:srgbClr val="000000"/>
              </a:solidFill>
              <a:latin typeface="+mn-lt"/>
            </a:endParaRPr>
          </a:p>
          <a:p>
            <a:r>
              <a:rPr lang="de-DE" sz="1600" dirty="0">
                <a:solidFill>
                  <a:srgbClr val="000000"/>
                </a:solidFill>
                <a:latin typeface="+mn-lt"/>
              </a:rPr>
              <a:t>Der </a:t>
            </a:r>
            <a:r>
              <a:rPr lang="de-DE" sz="1600" dirty="0" err="1">
                <a:solidFill>
                  <a:srgbClr val="000000"/>
                </a:solidFill>
                <a:latin typeface="+mn-lt"/>
              </a:rPr>
              <a:t>Mägdlein</a:t>
            </a:r>
            <a:r>
              <a:rPr lang="de-DE" sz="1600" dirty="0">
                <a:solidFill>
                  <a:srgbClr val="000000"/>
                </a:solidFill>
                <a:latin typeface="+mn-lt"/>
              </a:rPr>
              <a:t> Kränzet und Ehrenkleid.</a:t>
            </a:r>
          </a:p>
        </p:txBody>
      </p:sp>
      <p:cxnSp>
        <p:nvCxnSpPr>
          <p:cNvPr id="7" name="Gerade Verbindung mit Pfeil 6">
            <a:extLst>
              <a:ext uri="{FF2B5EF4-FFF2-40B4-BE49-F238E27FC236}">
                <a16:creationId xmlns:a16="http://schemas.microsoft.com/office/drawing/2014/main" id="{2AD6ED20-6F5B-B345-9AE8-0E17BFE6EBE8}"/>
              </a:ext>
            </a:extLst>
          </p:cNvPr>
          <p:cNvCxnSpPr/>
          <p:nvPr/>
        </p:nvCxnSpPr>
        <p:spPr bwMode="auto">
          <a:xfrm>
            <a:off x="2310241" y="2687285"/>
            <a:ext cx="1441526" cy="1010238"/>
          </a:xfrm>
          <a:prstGeom prst="straightConnector1">
            <a:avLst/>
          </a:prstGeom>
          <a:solidFill>
            <a:srgbClr val="FFFFFF"/>
          </a:solidFill>
          <a:ln w="50800" cap="flat" cmpd="sng" algn="ctr">
            <a:solidFill>
              <a:srgbClr val="004F8F"/>
            </a:solidFill>
            <a:prstDash val="solid"/>
            <a:bevel/>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Gerade Verbindung mit Pfeil 20">
            <a:extLst>
              <a:ext uri="{FF2B5EF4-FFF2-40B4-BE49-F238E27FC236}">
                <a16:creationId xmlns:a16="http://schemas.microsoft.com/office/drawing/2014/main" id="{E86B035B-2BF4-5144-AED5-7D4D163A854A}"/>
              </a:ext>
            </a:extLst>
          </p:cNvPr>
          <p:cNvCxnSpPr/>
          <p:nvPr/>
        </p:nvCxnSpPr>
        <p:spPr bwMode="auto">
          <a:xfrm flipH="1">
            <a:off x="5439015" y="2676937"/>
            <a:ext cx="1367519" cy="1064023"/>
          </a:xfrm>
          <a:prstGeom prst="straightConnector1">
            <a:avLst/>
          </a:prstGeom>
          <a:solidFill>
            <a:srgbClr val="FFFFFF"/>
          </a:solidFill>
          <a:ln w="50800" cap="flat" cmpd="sng" algn="ctr">
            <a:solidFill>
              <a:srgbClr val="004F8F"/>
            </a:solidFill>
            <a:prstDash val="solid"/>
            <a:bevel/>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Gerade Verbindung mit Pfeil 22">
            <a:extLst>
              <a:ext uri="{FF2B5EF4-FFF2-40B4-BE49-F238E27FC236}">
                <a16:creationId xmlns:a16="http://schemas.microsoft.com/office/drawing/2014/main" id="{081C1909-67F0-8D4A-889E-7AE53FC4CA31}"/>
              </a:ext>
            </a:extLst>
          </p:cNvPr>
          <p:cNvCxnSpPr/>
          <p:nvPr/>
        </p:nvCxnSpPr>
        <p:spPr bwMode="auto">
          <a:xfrm>
            <a:off x="4504323" y="4307041"/>
            <a:ext cx="0" cy="545495"/>
          </a:xfrm>
          <a:prstGeom prst="straightConnector1">
            <a:avLst/>
          </a:prstGeom>
          <a:solidFill>
            <a:srgbClr val="FFFFFF"/>
          </a:solidFill>
          <a:ln w="50800" cap="flat" cmpd="sng" algn="ctr">
            <a:solidFill>
              <a:srgbClr val="004F8F"/>
            </a:solidFill>
            <a:prstDash val="solid"/>
            <a:bevel/>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7610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GU Design ohne Fußleist">
  <a:themeElements>
    <a:clrScheme name="GU Design">
      <a:dk1>
        <a:srgbClr val="004F8F"/>
      </a:dk1>
      <a:lt1>
        <a:srgbClr val="FFFFFF"/>
      </a:lt1>
      <a:dk2>
        <a:srgbClr val="4D4B46"/>
      </a:dk2>
      <a:lt2>
        <a:srgbClr val="F8F6F5"/>
      </a:lt2>
      <a:accent1>
        <a:srgbClr val="004F8F"/>
      </a:accent1>
      <a:accent2>
        <a:srgbClr val="E4E3DD"/>
      </a:accent2>
      <a:accent3>
        <a:srgbClr val="A5AB52"/>
      </a:accent3>
      <a:accent4>
        <a:srgbClr val="4D4B46"/>
      </a:accent4>
      <a:accent5>
        <a:srgbClr val="B3062C"/>
      </a:accent5>
      <a:accent6>
        <a:srgbClr val="C96215"/>
      </a:accent6>
      <a:hlink>
        <a:srgbClr val="48A9DA"/>
      </a:hlink>
      <a:folHlink>
        <a:srgbClr val="004F8F"/>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rgbClr val="004F8F"/>
          </a:solidFill>
          <a:prstDash val="solid"/>
          <a:bevel/>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de-DE" altLang="de-DE" sz="1400" b="0" i="0" u="none" strike="noStrike" cap="none" normalizeH="0" baseline="0" smtClean="0">
            <a:ln>
              <a:noFill/>
            </a:ln>
            <a:solidFill>
              <a:srgbClr val="004F8F"/>
            </a:solidFill>
            <a:effectLst/>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defPPr>
      </a:lstStyle>
    </a:spDef>
    <a:lnDef>
      <a:spPr bwMode="auto">
        <a:xfrm>
          <a:off x="0" y="0"/>
          <a:ext cx="1" cy="1"/>
        </a:xfrm>
        <a:custGeom>
          <a:avLst/>
          <a:gdLst/>
          <a:ahLst/>
          <a:cxnLst/>
          <a:rect l="0" t="0" r="0" b="0"/>
          <a:pathLst/>
        </a:custGeom>
        <a:solidFill>
          <a:srgbClr val="FFFFFF"/>
        </a:solidFill>
        <a:ln w="25400" cap="flat" cmpd="sng" algn="ctr">
          <a:solidFill>
            <a:srgbClr val="004F8F"/>
          </a:solidFill>
          <a:prstDash val="solid"/>
          <a:bevel/>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de-DE" altLang="de-DE" sz="1400" b="0" i="0" u="none" strike="noStrike" cap="none" normalizeH="0" baseline="0" smtClean="0">
            <a:ln>
              <a:noFill/>
            </a:ln>
            <a:solidFill>
              <a:srgbClr val="004F8F"/>
            </a:solidFill>
            <a:effectLst/>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defPPr>
      </a:lstStyle>
    </a:lnDef>
    <a:txDef>
      <a:spPr>
        <a:noFill/>
      </a:spPr>
      <a:bodyPr wrap="square" rtlCol="0">
        <a:spAutoFit/>
      </a:bodyPr>
      <a:lstStyle>
        <a:defPPr>
          <a:defRPr sz="1800" dirty="0" smtClean="0">
            <a:solidFill>
              <a:srgbClr val="000000"/>
            </a:solidFill>
            <a:latin typeface="+mn-lt"/>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A7A7A7"/>
      </a:dk2>
      <a:lt2>
        <a:srgbClr val="535353"/>
      </a:lt2>
      <a:accent1>
        <a:srgbClr val="004F8F"/>
      </a:accent1>
      <a:accent2>
        <a:srgbClr val="E4E3DD"/>
      </a:accent2>
      <a:accent3>
        <a:srgbClr val="FFFFFF"/>
      </a:accent3>
      <a:accent4>
        <a:srgbClr val="000000"/>
      </a:accent4>
      <a:accent5>
        <a:srgbClr val="AAB2C6"/>
      </a:accent5>
      <a:accent6>
        <a:srgbClr val="CFCEC8"/>
      </a:accent6>
      <a:hlink>
        <a:srgbClr val="0000FF"/>
      </a:hlink>
      <a:folHlink>
        <a:srgbClr val="FF00FF"/>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2018</Words>
  <Application>Microsoft Macintosh PowerPoint</Application>
  <PresentationFormat>Bildschirmpräsentation (4:3)</PresentationFormat>
  <Paragraphs>275</Paragraphs>
  <Slides>42</Slides>
  <Notes>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42</vt:i4>
      </vt:variant>
    </vt:vector>
  </HeadingPairs>
  <TitlesOfParts>
    <vt:vector size="47" baseType="lpstr">
      <vt:lpstr>Arial</vt:lpstr>
      <vt:lpstr>Arial Narrow</vt:lpstr>
      <vt:lpstr>Avenir</vt:lpstr>
      <vt:lpstr>Georgia</vt:lpstr>
      <vt:lpstr>GU Design ohne Fußleist</vt:lpstr>
      <vt:lpstr>Handschriftenerkennung mit Transkribus</vt:lpstr>
      <vt:lpstr>PowerPoint-Präsentation</vt:lpstr>
      <vt:lpstr>Kursinhalt</vt:lpstr>
      <vt:lpstr>Arbeiten mit historischen Quellen</vt:lpstr>
      <vt:lpstr>Arbeiten mit historischen Quellen</vt:lpstr>
      <vt:lpstr>Umfrage</vt:lpstr>
      <vt:lpstr>Wozu Texterkennung/Handschriftenerkennung?</vt:lpstr>
      <vt:lpstr>Wozu Texterkennung/Handschriftenerkennung?</vt:lpstr>
      <vt:lpstr>Neuronale Netze</vt:lpstr>
      <vt:lpstr>Neuronale Netze Anwendungsbeispiele</vt:lpstr>
      <vt:lpstr>Grundlagen für die automatische Texterkennung</vt:lpstr>
      <vt:lpstr>Segmentierung/Layout-Analyse</vt:lpstr>
      <vt:lpstr>Transkriptionen</vt:lpstr>
      <vt:lpstr>Automatische Texterkennung</vt:lpstr>
      <vt:lpstr>Zusammenfassung Voraussetzung für die automatische Texterkennung</vt:lpstr>
      <vt:lpstr>Wozu Texterkennung/Handschriftenerkennung?</vt:lpstr>
      <vt:lpstr>Das EU-Projekt Transkribus</vt:lpstr>
      <vt:lpstr>Transkribus</vt:lpstr>
      <vt:lpstr>PowerPoint-Präsentation</vt:lpstr>
      <vt:lpstr>Arbeiten mit Transkribus – Erste Schritte</vt:lpstr>
      <vt:lpstr>Arbeiten mit Transkribus – Erste Schritte</vt:lpstr>
      <vt:lpstr>Arbeiten mit Transkribus – Erste Schritte</vt:lpstr>
      <vt:lpstr>Arbeiten mit Transkribus – Erste Schritte</vt:lpstr>
      <vt:lpstr>Arbeiten mit Transkribus – Erste Schritte - Login</vt:lpstr>
      <vt:lpstr>Arbeiten mit Transkribus – Erste Schritte - Login</vt:lpstr>
      <vt:lpstr>Arbeiten mit Transkribus – Erste Schritte - Übersicht</vt:lpstr>
      <vt:lpstr>Arbeiten mit Transkribus – Erste Schritte</vt:lpstr>
      <vt:lpstr>Arbeiten mit Transkribus – Erste Schritte – Dokumente hochladen</vt:lpstr>
      <vt:lpstr>Funktionen von Transkribus</vt:lpstr>
      <vt:lpstr>Funktionen von Transkribus – Manuelle Segmentierung/Layout-Analyse</vt:lpstr>
      <vt:lpstr>Funktionen von Transkribus – Automatische Segmentierung/Layout-Analyse</vt:lpstr>
      <vt:lpstr>Funktionen von Transkribus – Automatische Segmentierung/Layout-Analyse, Text Region</vt:lpstr>
      <vt:lpstr>Funktionen von Transkribus – Automatische Segmentierung/Layout-Analyse, Base Lines</vt:lpstr>
      <vt:lpstr>Funktionen von Transkribus – Manuelle Eingabe der Transkriptionen</vt:lpstr>
      <vt:lpstr>Funktionen von Transkribus – Automatische Texterkennung</vt:lpstr>
      <vt:lpstr>Funktionen von Transkribus – Automatische Texterkennung</vt:lpstr>
      <vt:lpstr>Funktionen von Transkribus – Automatische Texterkennung, Model auswählen</vt:lpstr>
      <vt:lpstr>Funktionen von Transkribus – Automatische Texterkennung, Ergebnis</vt:lpstr>
      <vt:lpstr>Funktionen von Transkribus – Automatische Texterkennung</vt:lpstr>
      <vt:lpstr>Hilfreiche Links</vt:lpstr>
      <vt:lpstr>Ausblick auf Kurs Teil 2 am 03.03.21</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Goethe-Universität</dc:creator>
  <cp:lastModifiedBy>noxhxjc1zv@goetheuniversitaet.onmicrosoft.com</cp:lastModifiedBy>
  <cp:revision>144</cp:revision>
  <dcterms:modified xsi:type="dcterms:W3CDTF">2021-01-27T10:17:08Z</dcterms:modified>
</cp:coreProperties>
</file>