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8"/>
  </p:notesMasterIdLst>
  <p:sldIdLst>
    <p:sldId id="256" r:id="rId2"/>
    <p:sldId id="299" r:id="rId3"/>
    <p:sldId id="301" r:id="rId4"/>
    <p:sldId id="257" r:id="rId5"/>
    <p:sldId id="302" r:id="rId6"/>
    <p:sldId id="27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7B694"/>
    <a:srgbClr val="FF0000"/>
    <a:srgbClr val="889D6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2" autoAdjust="0"/>
    <p:restoredTop sz="87696"/>
  </p:normalViewPr>
  <p:slideViewPr>
    <p:cSldViewPr snapToGrid="0">
      <p:cViewPr>
        <p:scale>
          <a:sx n="90" d="100"/>
          <a:sy n="90" d="100"/>
        </p:scale>
        <p:origin x="126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9A6F4-D6D1-496F-BB9E-F06C2FF6DC5B}" type="datetimeFigureOut">
              <a:rPr lang="de-DE" smtClean="0"/>
              <a:t>24.06.21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F75D3-8E65-4602-A644-669373C6DF4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497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F75D3-8E65-4602-A644-669373C6DF4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431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F75D3-8E65-4602-A644-669373C6DF4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9237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F75D3-8E65-4602-A644-669373C6DF4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667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F75D3-8E65-4602-A644-669373C6DF4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980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F75D3-8E65-4602-A644-669373C6DF4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881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BB746D-A8A0-2E4C-8777-1E7C3B68FCE1}" type="datetime1">
              <a:rPr lang="de-DE" smtClean="0"/>
              <a:t>24.06.21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Sezen Dogan, 389235, WS 19/20, Umweltmanagement und Stadtplanung in Ballungsräumen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9834D71-4100-4C5A-B81A-D24CDC30DAB9}" type="slidenum">
              <a:rPr lang="de-DE" smtClean="0"/>
              <a:t>‹Nr.›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34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6B7F-9A05-E141-A0F9-FE3E437E4FD1}" type="datetime1">
              <a:rPr lang="de-DE" smtClean="0"/>
              <a:t>24.06.21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Sezen Dogan, 389235, WS 19/20, Umweltmanagement und Stadtplanung in Ballungsräumen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34D71-4100-4C5A-B81A-D24CDC30DA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383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2D03-E96F-0344-9A87-98423AAECEF0}" type="datetime1">
              <a:rPr lang="de-DE" smtClean="0"/>
              <a:t>24.06.21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Sezen Dogan, 389235, WS 19/20, Umweltmanagement und Stadtplanung in Ballungsräumen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34D71-4100-4C5A-B81A-D24CDC30DA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542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01D6-12D0-554B-A0DD-1CA89178373F}" type="datetime1">
              <a:rPr lang="de-DE" smtClean="0"/>
              <a:t>24.06.21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Sezen Dogan, 389235, WS 19/20, Umweltmanagement und Stadtplanung in Ballungsräumen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34D71-4100-4C5A-B81A-D24CDC30DA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067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31751-5528-0647-B697-D94E55744F10}" type="datetime1">
              <a:rPr lang="de-DE" smtClean="0"/>
              <a:t>24.06.21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Sezen Dogan, 389235, WS 19/20, Umweltmanagement und Stadtplanung in Ballungsräumen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34D71-4100-4C5A-B81A-D24CDC30DAB9}" type="slidenum">
              <a:rPr lang="de-DE" smtClean="0"/>
              <a:t>‹Nr.›</a:t>
            </a:fld>
            <a:endParaRPr lang="de-DE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57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E63F-80CA-A248-8453-FFAF49D74BD8}" type="datetime1">
              <a:rPr lang="de-DE" smtClean="0"/>
              <a:t>24.06.21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Sezen Dogan, 389235, WS 19/20, Umweltmanagement und Stadtplanung in Ballungsräumen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34D71-4100-4C5A-B81A-D24CDC30DA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27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1ADD-30B2-E744-B250-4CCC3EE8E1A9}" type="datetime1">
              <a:rPr lang="de-DE" smtClean="0"/>
              <a:t>24.06.21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Sezen Dogan, 389235, WS 19/20, Umweltmanagement und Stadtplanung in Ballungsräumen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34D71-4100-4C5A-B81A-D24CDC30DA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1526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EBB0-BC0F-B042-B7EB-EE4F2A1E2311}" type="datetime1">
              <a:rPr lang="de-DE" smtClean="0"/>
              <a:t>24.06.21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Sezen Dogan, 389235, WS 19/20, Umweltmanagement und Stadtplanung in Ballungsräumen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34D71-4100-4C5A-B81A-D24CDC30DA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002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4015F-C390-504D-B898-B1C10EBDCE97}" type="datetime1">
              <a:rPr lang="de-DE" smtClean="0"/>
              <a:t>24.06.21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Sezen Dogan, 389235, WS 19/20, Umweltmanagement und Stadtplanung in Ballungsräumen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34D71-4100-4C5A-B81A-D24CDC30DA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920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50B8-5958-D240-B4AA-C1F16423D9B1}" type="datetime1">
              <a:rPr lang="de-DE" smtClean="0"/>
              <a:t>24.06.21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Sezen Dogan, 389235, WS 19/20, Umweltmanagement und Stadtplanung in Ballungsräumen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34D71-4100-4C5A-B81A-D24CDC30DA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071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4F605-2619-7043-BED5-C43B06174932}" type="datetime1">
              <a:rPr lang="de-DE" smtClean="0"/>
              <a:t>24.06.21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Sezen Dogan, 389235, WS 19/20, Umweltmanagement und Stadtplanung in Ballungsräumen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34D71-4100-4C5A-B81A-D24CDC30DA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965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88C4C86-AFF1-524F-BD74-18BDFADA9A29}" type="datetime1">
              <a:rPr lang="de-DE" smtClean="0"/>
              <a:t>24.06.21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Sezen Dogan, 389235, WS 19/20, Umweltmanagement und Stadtplanung in Ballungsräumen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9834D71-4100-4C5A-B81A-D24CDC30DA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65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A581345-E3E5-4BF8-ADED-06189C3256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6000" dirty="0" smtClean="0">
                <a:cs typeface="Arial" panose="020B0604020202020204" pitchFamily="34" charset="0"/>
              </a:rPr>
              <a:t>Anwendungsfelder der Mobilitätsforschung</a:t>
            </a:r>
            <a:endParaRPr lang="de-DE" sz="6000" dirty="0">
              <a:cs typeface="Arial" panose="020B0604020202020204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="" xmlns:a16="http://schemas.microsoft.com/office/drawing/2014/main" id="{70A9B818-2BFD-4763-B59A-90D556FB3D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Herr Heiner Monheim</a:t>
            </a:r>
          </a:p>
          <a:p>
            <a:r>
              <a:rPr lang="de-DE" altLang="de-DE" sz="2400" dirty="0" smtClean="0">
                <a:solidFill>
                  <a:schemeClr val="bg1"/>
                </a:solidFill>
                <a:latin typeface="+mj-lt"/>
                <a:ea typeface="ＭＳ Ｐゴシック" panose="020B0600070205080204" pitchFamily="34" charset="-128"/>
                <a:cs typeface="Arial" panose="020B0604020202020204" pitchFamily="34" charset="0"/>
              </a:rPr>
              <a:t>25.06.2021</a:t>
            </a:r>
            <a:endParaRPr lang="de-DE" altLang="de-DE" sz="2400" dirty="0">
              <a:solidFill>
                <a:schemeClr val="bg1"/>
              </a:solidFill>
              <a:latin typeface="+mj-lt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de-DE" sz="2400" dirty="0">
              <a:solidFill>
                <a:schemeClr val="bg1"/>
              </a:solidFill>
              <a:latin typeface="+mj-lt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de-DE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2E2F7722-6C61-4DF4-9992-098E19FC0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9305" y="83975"/>
            <a:ext cx="2382736" cy="8816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4F4283CE-4E3A-47E6-8E23-76565637B201}"/>
              </a:ext>
            </a:extLst>
          </p:cNvPr>
          <p:cNvSpPr txBox="1"/>
          <p:nvPr/>
        </p:nvSpPr>
        <p:spPr>
          <a:xfrm>
            <a:off x="634482" y="6139542"/>
            <a:ext cx="8808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Sezen </a:t>
            </a:r>
            <a:r>
              <a:rPr lang="de-D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Dogan, </a:t>
            </a:r>
            <a:r>
              <a:rPr lang="de-DE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389235, </a:t>
            </a:r>
            <a:r>
              <a:rPr lang="de-DE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So</a:t>
            </a:r>
            <a:r>
              <a:rPr lang="de-DE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Se</a:t>
            </a:r>
            <a:r>
              <a:rPr lang="de-DE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21, </a:t>
            </a:r>
            <a:r>
              <a:rPr lang="de-DE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Umweltmanagement und Stadtplanung in Ballungsräumen</a:t>
            </a:r>
            <a:endParaRPr lang="de-DE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200" dirty="0" smtClean="0">
                <a:solidFill>
                  <a:schemeClr val="tx1"/>
                </a:solidFill>
              </a:rPr>
              <a:t>Innerorts Tempo-30-Limit</a:t>
            </a:r>
          </a:p>
          <a:p>
            <a:pPr marL="285750" indent="-285750">
              <a:buFont typeface="Arial" charset="0"/>
              <a:buChar char="•"/>
            </a:pPr>
            <a:endParaRPr lang="de-DE" sz="2200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2200" dirty="0" smtClean="0">
                <a:solidFill>
                  <a:schemeClr val="tx1"/>
                </a:solidFill>
              </a:rPr>
              <a:t>Rathausplatz Schrittgeschwindigkeit</a:t>
            </a:r>
          </a:p>
          <a:p>
            <a:pPr marL="285750" indent="-285750">
              <a:buFont typeface="Arial" charset="0"/>
              <a:buChar char="•"/>
            </a:pPr>
            <a:endParaRPr lang="de-DE" sz="2200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2200" dirty="0" smtClean="0">
                <a:solidFill>
                  <a:schemeClr val="tx1"/>
                </a:solidFill>
              </a:rPr>
              <a:t>Übersichtliche Straßengestaltung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C85A22C2-A312-49FA-9C8D-86A7138226FE}"/>
              </a:ext>
            </a:extLst>
          </p:cNvPr>
          <p:cNvSpPr txBox="1"/>
          <p:nvPr/>
        </p:nvSpPr>
        <p:spPr>
          <a:xfrm>
            <a:off x="5316604" y="6060959"/>
            <a:ext cx="3155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ea typeface="Avenir Next Condensed" charset="0"/>
                <a:cs typeface="Avenir Next Condensed" charset="0"/>
              </a:rPr>
              <a:t>Abb. </a:t>
            </a:r>
            <a:r>
              <a:rPr lang="de-DE" sz="1000" dirty="0" smtClean="0">
                <a:ea typeface="Avenir Next Condensed" charset="0"/>
                <a:cs typeface="Avenir Next Condensed" charset="0"/>
              </a:rPr>
              <a:t>1: Nieder-Olm Rathausplatz (Eigene Aufnahme)</a:t>
            </a:r>
            <a:endParaRPr lang="de-DE" sz="1000" dirty="0">
              <a:ea typeface="Avenir Next Condensed" charset="0"/>
              <a:cs typeface="Avenir Next Condensed" charset="0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34D71-4100-4C5A-B81A-D24CDC30DAB9}" type="slidenum">
              <a:rPr lang="de-DE" smtClean="0"/>
              <a:t>2</a:t>
            </a:fld>
            <a:endParaRPr lang="de-DE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8" b="7606"/>
          <a:stretch/>
        </p:blipFill>
        <p:spPr>
          <a:xfrm>
            <a:off x="5316604" y="1973108"/>
            <a:ext cx="3600000" cy="4080703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="" xmlns:a16="http://schemas.microsoft.com/office/drawing/2014/main" id="{1FB9E103-6117-4BC0-B776-2CEB6835D6A0}"/>
              </a:ext>
            </a:extLst>
          </p:cNvPr>
          <p:cNvSpPr txBox="1">
            <a:spLocks/>
          </p:cNvSpPr>
          <p:nvPr/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chemeClr val="tx1"/>
                </a:solidFill>
              </a:rPr>
              <a:t>Vorbildliche verkehrliche Maßnahmen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Nieder-Olm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9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DFA5CF9B-352C-4F5F-BB68-7B9D7A1C3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9305" y="83975"/>
            <a:ext cx="2382736" cy="8816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C85A22C2-A312-49FA-9C8D-86A7138226FE}"/>
              </a:ext>
            </a:extLst>
          </p:cNvPr>
          <p:cNvSpPr txBox="1"/>
          <p:nvPr/>
        </p:nvSpPr>
        <p:spPr>
          <a:xfrm>
            <a:off x="9669306" y="6342732"/>
            <a:ext cx="25064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Abb</a:t>
            </a:r>
            <a:r>
              <a:rPr lang="de-DE" sz="1000" dirty="0" smtClean="0">
                <a:solidFill>
                  <a:schemeClr val="bg1"/>
                </a:solidFill>
              </a:rPr>
              <a:t>. 2: Lachse (Evonik, verändert)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34D71-4100-4C5A-B81A-D24CDC30DAB9}" type="slidenum">
              <a:rPr lang="de-DE" smtClean="0"/>
              <a:t>3</a:t>
            </a:fld>
            <a:endParaRPr lang="de-DE"/>
          </a:p>
        </p:txBody>
      </p:sp>
      <p:sp>
        <p:nvSpPr>
          <p:cNvPr id="11" name="Textplatzhalter 3"/>
          <p:cNvSpPr txBox="1">
            <a:spLocks/>
          </p:cNvSpPr>
          <p:nvPr/>
        </p:nvSpPr>
        <p:spPr>
          <a:xfrm>
            <a:off x="1143000" y="2834640"/>
            <a:ext cx="3931920" cy="30175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Mehrere Kreisverkehre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5" b="10786"/>
          <a:stretch/>
        </p:blipFill>
        <p:spPr>
          <a:xfrm>
            <a:off x="1143000" y="3460789"/>
            <a:ext cx="2520000" cy="2525317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5" b="10786"/>
          <a:stretch/>
        </p:blipFill>
        <p:spPr>
          <a:xfrm>
            <a:off x="4820760" y="3460789"/>
            <a:ext cx="2520000" cy="2525317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5" b="10786"/>
          <a:stretch/>
        </p:blipFill>
        <p:spPr>
          <a:xfrm>
            <a:off x="8498520" y="3460788"/>
            <a:ext cx="2520000" cy="2525317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xmlns="" id="{C85A22C2-A312-49FA-9C8D-86A7138226FE}"/>
              </a:ext>
            </a:extLst>
          </p:cNvPr>
          <p:cNvSpPr txBox="1"/>
          <p:nvPr/>
        </p:nvSpPr>
        <p:spPr>
          <a:xfrm>
            <a:off x="1143000" y="6096511"/>
            <a:ext cx="25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ea typeface="Avenir Next Condensed" charset="0"/>
                <a:cs typeface="Avenir Next Condensed" charset="0"/>
              </a:rPr>
              <a:t>Abb. </a:t>
            </a:r>
            <a:r>
              <a:rPr lang="de-DE" sz="1000" dirty="0">
                <a:ea typeface="Avenir Next Condensed" charset="0"/>
                <a:cs typeface="Avenir Next Condensed" charset="0"/>
              </a:rPr>
              <a:t>2</a:t>
            </a:r>
            <a:r>
              <a:rPr lang="de-DE" sz="1000" dirty="0" smtClean="0">
                <a:ea typeface="Avenir Next Condensed" charset="0"/>
                <a:cs typeface="Avenir Next Condensed" charset="0"/>
              </a:rPr>
              <a:t>: Kreisverkehr</a:t>
            </a:r>
            <a:r>
              <a:rPr lang="de-DE" sz="1000" dirty="0">
                <a:ea typeface="Avenir Next Condensed" charset="0"/>
                <a:cs typeface="Avenir Next Condensed" charset="0"/>
              </a:rPr>
              <a:t>, Nieder-Olm </a:t>
            </a:r>
            <a:r>
              <a:rPr lang="de-DE" sz="1000" dirty="0" smtClean="0">
                <a:ea typeface="Avenir Next Condensed" charset="0"/>
                <a:cs typeface="Avenir Next Condensed" charset="0"/>
              </a:rPr>
              <a:t/>
            </a:r>
            <a:br>
              <a:rPr lang="de-DE" sz="1000" dirty="0" smtClean="0">
                <a:ea typeface="Avenir Next Condensed" charset="0"/>
                <a:cs typeface="Avenir Next Condensed" charset="0"/>
              </a:rPr>
            </a:br>
            <a:r>
              <a:rPr lang="de-DE" sz="1000" dirty="0" smtClean="0">
                <a:ea typeface="Avenir Next Condensed" charset="0"/>
                <a:cs typeface="Avenir Next Condensed" charset="0"/>
              </a:rPr>
              <a:t>(</a:t>
            </a:r>
            <a:r>
              <a:rPr lang="de-DE" sz="1000" dirty="0">
                <a:ea typeface="Avenir Next Condensed" charset="0"/>
                <a:cs typeface="Avenir Next Condensed" charset="0"/>
              </a:rPr>
              <a:t>Eigene Aufnahme)</a:t>
            </a:r>
          </a:p>
          <a:p>
            <a:endParaRPr lang="de-DE" sz="1000" dirty="0">
              <a:ea typeface="Avenir Next Condensed" charset="0"/>
              <a:cs typeface="Avenir Next Condensed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C85A22C2-A312-49FA-9C8D-86A7138226FE}"/>
              </a:ext>
            </a:extLst>
          </p:cNvPr>
          <p:cNvSpPr txBox="1"/>
          <p:nvPr/>
        </p:nvSpPr>
        <p:spPr>
          <a:xfrm>
            <a:off x="4820760" y="6096510"/>
            <a:ext cx="25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ea typeface="Avenir Next Condensed" charset="0"/>
                <a:cs typeface="Avenir Next Condensed" charset="0"/>
              </a:rPr>
              <a:t>Abb. </a:t>
            </a:r>
            <a:r>
              <a:rPr lang="de-DE" sz="1000" dirty="0" smtClean="0">
                <a:ea typeface="Avenir Next Condensed" charset="0"/>
                <a:cs typeface="Avenir Next Condensed" charset="0"/>
              </a:rPr>
              <a:t>3: Kreisverkehr</a:t>
            </a:r>
            <a:r>
              <a:rPr lang="de-DE" sz="1000" dirty="0">
                <a:ea typeface="Avenir Next Condensed" charset="0"/>
                <a:cs typeface="Avenir Next Condensed" charset="0"/>
              </a:rPr>
              <a:t>, Nieder-Olm </a:t>
            </a:r>
            <a:r>
              <a:rPr lang="de-DE" sz="1000" dirty="0" smtClean="0">
                <a:ea typeface="Avenir Next Condensed" charset="0"/>
                <a:cs typeface="Avenir Next Condensed" charset="0"/>
              </a:rPr>
              <a:t/>
            </a:r>
            <a:br>
              <a:rPr lang="de-DE" sz="1000" dirty="0" smtClean="0">
                <a:ea typeface="Avenir Next Condensed" charset="0"/>
                <a:cs typeface="Avenir Next Condensed" charset="0"/>
              </a:rPr>
            </a:br>
            <a:r>
              <a:rPr lang="de-DE" sz="1000" dirty="0" smtClean="0">
                <a:ea typeface="Avenir Next Condensed" charset="0"/>
                <a:cs typeface="Avenir Next Condensed" charset="0"/>
              </a:rPr>
              <a:t>(</a:t>
            </a:r>
            <a:r>
              <a:rPr lang="de-DE" sz="1000" dirty="0">
                <a:ea typeface="Avenir Next Condensed" charset="0"/>
                <a:cs typeface="Avenir Next Condensed" charset="0"/>
              </a:rPr>
              <a:t>Eigene Aufnahme)</a:t>
            </a:r>
          </a:p>
          <a:p>
            <a:endParaRPr lang="de-DE" sz="1000" dirty="0">
              <a:ea typeface="Avenir Next Condensed" charset="0"/>
              <a:cs typeface="Avenir Next Condensed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C85A22C2-A312-49FA-9C8D-86A7138226FE}"/>
              </a:ext>
            </a:extLst>
          </p:cNvPr>
          <p:cNvSpPr txBox="1"/>
          <p:nvPr/>
        </p:nvSpPr>
        <p:spPr>
          <a:xfrm>
            <a:off x="8498520" y="6095279"/>
            <a:ext cx="25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ea typeface="Avenir Next Condensed" charset="0"/>
                <a:cs typeface="Avenir Next Condensed" charset="0"/>
              </a:rPr>
              <a:t>Abb. </a:t>
            </a:r>
            <a:r>
              <a:rPr lang="de-DE" sz="1000" dirty="0" smtClean="0">
                <a:ea typeface="Avenir Next Condensed" charset="0"/>
                <a:cs typeface="Avenir Next Condensed" charset="0"/>
              </a:rPr>
              <a:t>4: Kreisverkehr</a:t>
            </a:r>
            <a:r>
              <a:rPr lang="de-DE" sz="1000" dirty="0">
                <a:ea typeface="Avenir Next Condensed" charset="0"/>
                <a:cs typeface="Avenir Next Condensed" charset="0"/>
              </a:rPr>
              <a:t>, Nieder-Olm </a:t>
            </a:r>
            <a:r>
              <a:rPr lang="de-DE" sz="1000" dirty="0" smtClean="0">
                <a:ea typeface="Avenir Next Condensed" charset="0"/>
                <a:cs typeface="Avenir Next Condensed" charset="0"/>
              </a:rPr>
              <a:t/>
            </a:r>
            <a:br>
              <a:rPr lang="de-DE" sz="1000" dirty="0" smtClean="0">
                <a:ea typeface="Avenir Next Condensed" charset="0"/>
                <a:cs typeface="Avenir Next Condensed" charset="0"/>
              </a:rPr>
            </a:br>
            <a:r>
              <a:rPr lang="de-DE" sz="1000" dirty="0" smtClean="0">
                <a:ea typeface="Avenir Next Condensed" charset="0"/>
                <a:cs typeface="Avenir Next Condensed" charset="0"/>
              </a:rPr>
              <a:t>(</a:t>
            </a:r>
            <a:r>
              <a:rPr lang="de-DE" sz="1000" dirty="0">
                <a:ea typeface="Avenir Next Condensed" charset="0"/>
                <a:cs typeface="Avenir Next Condensed" charset="0"/>
              </a:rPr>
              <a:t>Eigene Aufnahme)</a:t>
            </a:r>
          </a:p>
          <a:p>
            <a:endParaRPr lang="de-DE" sz="1000" dirty="0">
              <a:ea typeface="Avenir Next Condensed" charset="0"/>
              <a:cs typeface="Avenir Next Condensed" charset="0"/>
            </a:endParaRPr>
          </a:p>
        </p:txBody>
      </p:sp>
      <p:sp>
        <p:nvSpPr>
          <p:cNvPr id="17" name="Titel 1">
            <a:extLst>
              <a:ext uri="{FF2B5EF4-FFF2-40B4-BE49-F238E27FC236}">
                <a16:creationId xmlns="" xmlns:a16="http://schemas.microsoft.com/office/drawing/2014/main" id="{1FB9E103-6117-4BC0-B776-2CEB6835D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de-DE" sz="4000" dirty="0" smtClean="0">
                <a:solidFill>
                  <a:schemeClr val="tx1"/>
                </a:solidFill>
              </a:rPr>
              <a:t>Vorbildliche verkehrliche Maßnahmen</a:t>
            </a:r>
            <a:br>
              <a:rPr lang="de-DE" sz="4000" dirty="0" smtClean="0">
                <a:solidFill>
                  <a:schemeClr val="tx1"/>
                </a:solidFill>
              </a:rPr>
            </a:br>
            <a:r>
              <a:rPr lang="de-DE" sz="4000" dirty="0" smtClean="0">
                <a:solidFill>
                  <a:schemeClr val="tx1"/>
                </a:solidFill>
              </a:rPr>
              <a:t>Nieder-Olm</a:t>
            </a:r>
            <a:endParaRPr lang="de-DE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8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DFA5CF9B-352C-4F5F-BB68-7B9D7A1C3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9305" y="83975"/>
            <a:ext cx="2382736" cy="8816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C85A22C2-A312-49FA-9C8D-86A7138226FE}"/>
              </a:ext>
            </a:extLst>
          </p:cNvPr>
          <p:cNvSpPr txBox="1"/>
          <p:nvPr/>
        </p:nvSpPr>
        <p:spPr>
          <a:xfrm>
            <a:off x="9669306" y="6342732"/>
            <a:ext cx="25064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Abb</a:t>
            </a:r>
            <a:r>
              <a:rPr lang="de-DE" sz="1000" dirty="0" smtClean="0">
                <a:solidFill>
                  <a:schemeClr val="bg1"/>
                </a:solidFill>
              </a:rPr>
              <a:t>. 2: Lachse (Evonik, verändert)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34D71-4100-4C5A-B81A-D24CDC30DAB9}" type="slidenum">
              <a:rPr lang="de-DE" smtClean="0"/>
              <a:t>4</a:t>
            </a:fld>
            <a:endParaRPr lang="de-DE"/>
          </a:p>
        </p:txBody>
      </p:sp>
      <p:sp>
        <p:nvSpPr>
          <p:cNvPr id="11" name="Textplatzhalter 3"/>
          <p:cNvSpPr txBox="1">
            <a:spLocks/>
          </p:cNvSpPr>
          <p:nvPr/>
        </p:nvSpPr>
        <p:spPr>
          <a:xfrm>
            <a:off x="1143000" y="2834640"/>
            <a:ext cx="3931920" cy="30175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Gute ÖPNV-Anbindung</a:t>
            </a:r>
          </a:p>
          <a:p>
            <a:pPr marL="285750" indent="-285750">
              <a:buFont typeface="Arial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Förderung der Inter- und Multimodalität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="" xmlns:a16="http://schemas.microsoft.com/office/drawing/2014/main" id="{1FB9E103-6117-4BC0-B776-2CEB6835D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de-DE" sz="4000" dirty="0" smtClean="0">
                <a:solidFill>
                  <a:schemeClr val="tx1"/>
                </a:solidFill>
              </a:rPr>
              <a:t>Vorbildliche verkehrliche Maßnahmen</a:t>
            </a:r>
            <a:br>
              <a:rPr lang="de-DE" sz="4000" dirty="0" smtClean="0">
                <a:solidFill>
                  <a:schemeClr val="tx1"/>
                </a:solidFill>
              </a:rPr>
            </a:br>
            <a:r>
              <a:rPr lang="de-DE" sz="4000" dirty="0" smtClean="0">
                <a:solidFill>
                  <a:schemeClr val="tx1"/>
                </a:solidFill>
              </a:rPr>
              <a:t>Nieder-Olm</a:t>
            </a:r>
            <a:endParaRPr lang="de-DE" sz="4000" dirty="0">
              <a:solidFill>
                <a:schemeClr val="tx1"/>
              </a:solidFill>
            </a:endParaRPr>
          </a:p>
        </p:txBody>
      </p:sp>
      <p:pic>
        <p:nvPicPr>
          <p:cNvPr id="15" name="Bild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199" y="1757840"/>
            <a:ext cx="5285655" cy="3964241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C85A22C2-A312-49FA-9C8D-86A7138226FE}"/>
              </a:ext>
            </a:extLst>
          </p:cNvPr>
          <p:cNvSpPr txBox="1"/>
          <p:nvPr/>
        </p:nvSpPr>
        <p:spPr>
          <a:xfrm>
            <a:off x="9158288" y="5807590"/>
            <a:ext cx="20925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ea typeface="Avenir Next Condensed" charset="0"/>
                <a:cs typeface="Avenir Next Condensed" charset="0"/>
              </a:rPr>
              <a:t>Abb. </a:t>
            </a:r>
            <a:r>
              <a:rPr lang="de-DE" sz="1000" dirty="0">
                <a:ea typeface="Avenir Next Condensed" charset="0"/>
                <a:cs typeface="Avenir Next Condensed" charset="0"/>
              </a:rPr>
              <a:t>5</a:t>
            </a:r>
            <a:r>
              <a:rPr lang="de-DE" sz="1000" dirty="0" smtClean="0">
                <a:ea typeface="Avenir Next Condensed" charset="0"/>
                <a:cs typeface="Avenir Next Condensed" charset="0"/>
              </a:rPr>
              <a:t>: </a:t>
            </a:r>
            <a:r>
              <a:rPr lang="de-DE" sz="1000" dirty="0" smtClean="0">
                <a:ea typeface="Avenir Next Condensed" charset="0"/>
                <a:cs typeface="Avenir Next Condensed" charset="0"/>
              </a:rPr>
              <a:t>Bahnhof Nieder-Olm, Gleis </a:t>
            </a:r>
            <a:r>
              <a:rPr lang="de-DE" sz="1000" dirty="0">
                <a:ea typeface="Avenir Next Condensed" charset="0"/>
                <a:cs typeface="Avenir Next Condensed" charset="0"/>
              </a:rPr>
              <a:t>1</a:t>
            </a:r>
            <a:endParaRPr lang="de-DE" sz="1000" dirty="0">
              <a:ea typeface="Avenir Next Condensed" charset="0"/>
              <a:cs typeface="Avenir Next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DFA5CF9B-352C-4F5F-BB68-7B9D7A1C3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9305" y="83975"/>
            <a:ext cx="2382736" cy="88161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xmlns="" id="{C85A22C2-A312-49FA-9C8D-86A7138226FE}"/>
              </a:ext>
            </a:extLst>
          </p:cNvPr>
          <p:cNvSpPr txBox="1"/>
          <p:nvPr/>
        </p:nvSpPr>
        <p:spPr>
          <a:xfrm>
            <a:off x="9669306" y="6342732"/>
            <a:ext cx="25064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Abb</a:t>
            </a:r>
            <a:r>
              <a:rPr lang="de-DE" sz="1000" dirty="0" smtClean="0">
                <a:solidFill>
                  <a:schemeClr val="bg1"/>
                </a:solidFill>
              </a:rPr>
              <a:t>. 2: Lachse (Evonik, verändert)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34D71-4100-4C5A-B81A-D24CDC30DAB9}" type="slidenum">
              <a:rPr lang="de-DE" smtClean="0"/>
              <a:t>5</a:t>
            </a:fld>
            <a:endParaRPr lang="de-DE"/>
          </a:p>
        </p:txBody>
      </p:sp>
      <p:sp>
        <p:nvSpPr>
          <p:cNvPr id="11" name="Textplatzhalter 3"/>
          <p:cNvSpPr txBox="1">
            <a:spLocks/>
          </p:cNvSpPr>
          <p:nvPr/>
        </p:nvSpPr>
        <p:spPr>
          <a:xfrm>
            <a:off x="1143000" y="2834640"/>
            <a:ext cx="3931920" cy="30175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Problematisch: 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ÖPNV-Anbindung und Taktung zu Stoßzeiten, Fahrradschutzstreifen</a:t>
            </a:r>
          </a:p>
          <a:p>
            <a:pPr marL="285750" indent="-285750">
              <a:buFont typeface="Arial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Positiv: Fahrradleihsysteme,  </a:t>
            </a:r>
            <a:r>
              <a:rPr lang="de-DE" dirty="0" err="1" smtClean="0">
                <a:solidFill>
                  <a:schemeClr val="tx1"/>
                </a:solidFill>
              </a:rPr>
              <a:t>Carsharing</a:t>
            </a:r>
            <a:r>
              <a:rPr lang="de-DE" dirty="0" smtClean="0">
                <a:solidFill>
                  <a:schemeClr val="tx1"/>
                </a:solidFill>
              </a:rPr>
              <a:t>,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="" xmlns:a16="http://schemas.microsoft.com/office/drawing/2014/main" id="{1FB9E103-6117-4BC0-B776-2CEB6835D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>
            <a:normAutofit/>
          </a:bodyPr>
          <a:lstStyle/>
          <a:p>
            <a:r>
              <a:rPr lang="de-DE" sz="4000" dirty="0" smtClean="0">
                <a:solidFill>
                  <a:schemeClr val="tx1"/>
                </a:solidFill>
              </a:rPr>
              <a:t>Studienort </a:t>
            </a:r>
            <a:r>
              <a:rPr lang="de-DE" sz="4000" dirty="0" smtClean="0">
                <a:solidFill>
                  <a:schemeClr val="tx1"/>
                </a:solidFill>
              </a:rPr>
              <a:t>Am Kurt-Schumacher-Ring, Wiesbaden</a:t>
            </a:r>
            <a:endParaRPr lang="de-DE" sz="4000" dirty="0">
              <a:solidFill>
                <a:schemeClr val="tx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C85A22C2-A312-49FA-9C8D-86A7138226FE}"/>
              </a:ext>
            </a:extLst>
          </p:cNvPr>
          <p:cNvSpPr txBox="1"/>
          <p:nvPr/>
        </p:nvSpPr>
        <p:spPr>
          <a:xfrm>
            <a:off x="5375030" y="5748138"/>
            <a:ext cx="5875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ea typeface="Avenir Next Condensed" charset="0"/>
                <a:cs typeface="Avenir Next Condensed" charset="0"/>
              </a:rPr>
              <a:t>Abb. </a:t>
            </a:r>
            <a:r>
              <a:rPr lang="de-DE" sz="1000" dirty="0" smtClean="0">
                <a:ea typeface="Avenir Next Condensed" charset="0"/>
                <a:cs typeface="Avenir Next Condensed" charset="0"/>
              </a:rPr>
              <a:t>1: </a:t>
            </a:r>
            <a:r>
              <a:rPr lang="de-DE" sz="1000" dirty="0" smtClean="0">
                <a:ea typeface="Avenir Next Condensed" charset="0"/>
                <a:cs typeface="Avenir Next Condensed" charset="0"/>
              </a:rPr>
              <a:t>HSRM Campus Kurt-Schumacher-Ring, Wiesbaden (HSRM)</a:t>
            </a:r>
            <a:r>
              <a:rPr lang="de-DE" sz="1000" dirty="0">
                <a:ea typeface="Avenir Next Condensed" charset="0"/>
                <a:cs typeface="Avenir Next Condensed" charset="0"/>
              </a:rPr>
              <a:t/>
            </a:r>
            <a:br>
              <a:rPr lang="de-DE" sz="1000" dirty="0">
                <a:ea typeface="Avenir Next Condensed" charset="0"/>
                <a:cs typeface="Avenir Next Condensed" charset="0"/>
              </a:rPr>
            </a:br>
            <a:r>
              <a:rPr lang="de-DE" sz="1000" dirty="0" smtClean="0">
                <a:ea typeface="Avenir Next Condensed" charset="0"/>
                <a:cs typeface="Avenir Next Condensed" charset="0"/>
              </a:rPr>
              <a:t>Aufrufbar unter: </a:t>
            </a:r>
            <a:r>
              <a:rPr lang="de-DE" sz="1000" dirty="0">
                <a:ea typeface="Avenir Next Condensed" charset="0"/>
                <a:cs typeface="Avenir Next Condensed" charset="0"/>
              </a:rPr>
              <a:t>https://</a:t>
            </a:r>
            <a:r>
              <a:rPr lang="de-DE" sz="1000" dirty="0" err="1">
                <a:ea typeface="Avenir Next Condensed" charset="0"/>
                <a:cs typeface="Avenir Next Condensed" charset="0"/>
              </a:rPr>
              <a:t>twitter.com</a:t>
            </a:r>
            <a:r>
              <a:rPr lang="de-DE" sz="1000" dirty="0">
                <a:ea typeface="Avenir Next Condensed" charset="0"/>
                <a:cs typeface="Avenir Next Condensed" charset="0"/>
              </a:rPr>
              <a:t>/</a:t>
            </a:r>
            <a:r>
              <a:rPr lang="de-DE" sz="1000" dirty="0" err="1">
                <a:ea typeface="Avenir Next Condensed" charset="0"/>
                <a:cs typeface="Avenir Next Condensed" charset="0"/>
              </a:rPr>
              <a:t>rheinmain_hs</a:t>
            </a:r>
            <a:r>
              <a:rPr lang="de-DE" sz="1000" dirty="0">
                <a:ea typeface="Avenir Next Condensed" charset="0"/>
                <a:cs typeface="Avenir Next Condensed" charset="0"/>
              </a:rPr>
              <a:t>/</a:t>
            </a:r>
            <a:r>
              <a:rPr lang="de-DE" sz="1000" dirty="0" err="1">
                <a:ea typeface="Avenir Next Condensed" charset="0"/>
                <a:cs typeface="Avenir Next Condensed" charset="0"/>
              </a:rPr>
              <a:t>status</a:t>
            </a:r>
            <a:r>
              <a:rPr lang="de-DE" sz="1000" dirty="0">
                <a:ea typeface="Avenir Next Condensed" charset="0"/>
                <a:cs typeface="Avenir Next Condensed" charset="0"/>
              </a:rPr>
              <a:t>/1332293096911024134</a:t>
            </a:r>
            <a:endParaRPr lang="de-DE" sz="1000" dirty="0">
              <a:ea typeface="Avenir Next Condensed" charset="0"/>
              <a:cs typeface="Avenir Next Condensed" charset="0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030" y="1877311"/>
            <a:ext cx="5643490" cy="379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2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Vielen Dank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34D71-4100-4C5A-B81A-D24CDC30DAB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70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enutzerdefiniert 3">
      <a:dk1>
        <a:srgbClr val="000000"/>
      </a:dk1>
      <a:lt1>
        <a:srgbClr val="FFFFFF"/>
      </a:lt1>
      <a:dk2>
        <a:srgbClr val="7FA9D7"/>
      </a:dk2>
      <a:lt2>
        <a:srgbClr val="7FAAD6"/>
      </a:lt2>
      <a:accent1>
        <a:srgbClr val="7FAAD6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</Words>
  <Application>Microsoft Macintosh PowerPoint</Application>
  <PresentationFormat>Breitbild</PresentationFormat>
  <Paragraphs>39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Avenir Next Condensed</vt:lpstr>
      <vt:lpstr>Calibri</vt:lpstr>
      <vt:lpstr>Corbel</vt:lpstr>
      <vt:lpstr>ＭＳ Ｐゴシック</vt:lpstr>
      <vt:lpstr>Arial</vt:lpstr>
      <vt:lpstr>Basis</vt:lpstr>
      <vt:lpstr>Anwendungsfelder der Mobilitätsforschung</vt:lpstr>
      <vt:lpstr>PowerPoint-Präsentation</vt:lpstr>
      <vt:lpstr>Vorbildliche verkehrliche Maßnahmen Nieder-Olm</vt:lpstr>
      <vt:lpstr>Vorbildliche verkehrliche Maßnahmen Nieder-Olm</vt:lpstr>
      <vt:lpstr>Studienort Am Kurt-Schumacher-Ring, Wiesbaden</vt:lpstr>
      <vt:lpstr>Vielen Dank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Projekt: Benediktinerabtei Seligenstadt</dc:title>
  <dc:creator>dedoganx</dc:creator>
  <cp:lastModifiedBy>jagBsOV5K8@hsrheinmain.onmicrosoft.com</cp:lastModifiedBy>
  <cp:revision>125</cp:revision>
  <cp:lastPrinted>2020-02-01T10:12:39Z</cp:lastPrinted>
  <dcterms:created xsi:type="dcterms:W3CDTF">2020-01-18T10:43:26Z</dcterms:created>
  <dcterms:modified xsi:type="dcterms:W3CDTF">2021-06-24T15:29:46Z</dcterms:modified>
</cp:coreProperties>
</file>