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57" r:id="rId4"/>
    <p:sldId id="264" r:id="rId5"/>
    <p:sldId id="265" r:id="rId6"/>
    <p:sldId id="261" r:id="rId7"/>
    <p:sldId id="258" r:id="rId8"/>
    <p:sldId id="260" r:id="rId9"/>
    <p:sldId id="262" r:id="rId10"/>
    <p:sldId id="263" r:id="rId11"/>
    <p:sldId id="267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822DF-9483-4107-B54F-7247D54F0A5D}" type="datetimeFigureOut">
              <a:rPr lang="de-DE" smtClean="0"/>
              <a:t>25.06.2021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1060-6869-429B-B0FB-22DC30F2FC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5384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96E801-8FFE-4014-96FD-B655DA284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736E9FA-B6B5-4D94-ACC7-296071D9E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93C9A2-9394-4288-A12C-3AA7DDA25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BDB97-2D77-4298-85BA-FDBA9148DF9B}" type="datetime1">
              <a:rPr lang="de-DE" smtClean="0"/>
              <a:t>25.06.2021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503631-A5E9-4AD5-88BF-076DB6117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Verena Richter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A60230-65EF-4B7D-BA18-22BF1EFF2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CCA0-180F-45E9-800C-0C4CE0028D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2055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06788E-7B85-4D26-A048-FB08BBF3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01A3E46-69FC-4A6B-996C-6B61E63F5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B78D88-D2F4-46C1-8C7F-BE9178797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DE2A5-37AC-4B1C-87D5-ABEB2558BDBF}" type="datetime1">
              <a:rPr lang="de-DE" smtClean="0"/>
              <a:t>25.06.2021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56AECF-C50B-4D8F-84A8-42D5F39D2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Verena Richter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E3E200-4A19-442E-86D1-DD7699F6E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CCA0-180F-45E9-800C-0C4CE0028D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9190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B102B7A-6E59-4C49-9F02-322AB85307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1BD5F5C-1426-4EDF-A32A-2D5759E55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5E8B42-5930-474A-B35D-85A2281D5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E7D6-1F45-471B-BA5C-2B60BC03073E}" type="datetime1">
              <a:rPr lang="de-DE" smtClean="0"/>
              <a:t>25.06.2021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C66406-70FD-48D4-B2A4-B06F46BE7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Verena Richter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EF44A3-C374-4874-AD78-35433546A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CCA0-180F-45E9-800C-0C4CE0028D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207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5D6D75-6FA6-4499-9380-50EE4D28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13CECF-8756-4556-9C5A-F6CEF3A8C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6373B6-DE69-4588-9D7D-747DE5865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03F3-9D2C-4717-926C-DBF5162638BE}" type="datetime1">
              <a:rPr lang="de-DE" smtClean="0"/>
              <a:t>25.06.2021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E22D1E-1DE7-4A14-9970-A3943DBB0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Verena Richter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32BAA7-D3ED-4A0D-A02B-445AF70F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CCA0-180F-45E9-800C-0C4CE0028D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6561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8F80BF-6BB3-48D1-AFA0-3C0EA9958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8E36FD-6A17-4FD9-8283-7CCDAB80F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A8EDC2-1C8A-483F-8EDD-243D7F0FB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70AF-ECC0-4075-BC82-A4C93D6C9140}" type="datetime1">
              <a:rPr lang="de-DE" smtClean="0"/>
              <a:t>25.06.2021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BF161E-6D0E-437F-B72B-A851D32E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Verena Richter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EB5238-610D-42E2-AE1D-09536AF89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CCA0-180F-45E9-800C-0C4CE0028D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976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E67A6B-D3AA-4BFE-A188-E7A61A4F2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6928CB-10F6-47DB-A1EF-0D46A6D24F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1D0FA8A-DF5C-475D-AF75-7302DD89F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BB776FC-A06B-4233-8B1C-D5209DD0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5BB0-4678-4B80-A656-71E84AB39B3E}" type="datetime1">
              <a:rPr lang="de-DE" smtClean="0"/>
              <a:t>25.06.2021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98D86B-9958-4E65-8DC2-443804E75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Verena Richter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98CB03-30AC-43B1-AA37-92BE76348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CCA0-180F-45E9-800C-0C4CE0028D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9942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7DC2B3-7ED5-4D41-8E28-4769ED0AA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9C12B8-6C43-4747-9C69-1F1C8D2F6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16B68E-E356-45A6-8D3E-340D0B762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452E0E4-B1CE-4955-BB20-618122837A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5CD320E-3130-4426-A77F-41CE30621B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E160AAF-AC15-4101-83D2-C2FB62248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ECE3F-B89D-4DBE-B282-EFE74552A804}" type="datetime1">
              <a:rPr lang="de-DE" smtClean="0"/>
              <a:t>25.06.2021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F714DEC-2425-45C6-BE59-0B34E9423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Verena Richter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3467D3F-9239-45E1-AFD1-97C25AFE2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CCA0-180F-45E9-800C-0C4CE0028D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5497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D12B68-DBE1-419B-A9E4-A3AA9B36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902D751-17AE-4922-B0FC-D4ADE9DC6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9A10-FAEA-40AF-A496-E7DD36C435EB}" type="datetime1">
              <a:rPr lang="de-DE" smtClean="0"/>
              <a:t>25.06.2021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A0668D7-8C87-4423-8BC9-085BC555E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Verena Richter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A61B64-F360-4FE3-9418-D7E294C0C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CCA0-180F-45E9-800C-0C4CE0028D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7789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D1ABA87-CD47-4570-AFDC-34E0AAD45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9488C-5137-495F-A3D3-EBCFE79F3B69}" type="datetime1">
              <a:rPr lang="de-DE" smtClean="0"/>
              <a:t>25.06.2021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DFE80D0-2D7D-4A6A-B8D8-2E4DDCE8B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Verena Richter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60A29D-6DBC-40EC-98CC-377053D3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CCA0-180F-45E9-800C-0C4CE0028D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3542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E7C4D0-68BE-4393-957A-9F72EDB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241D46-6B21-4D55-B87E-D7CDA26FA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E0D5CFC-1E74-4979-812B-CF37D302E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C1546A-F59B-4F1D-AC76-7BA783748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80696-5019-4875-B19C-93ECC631E328}" type="datetime1">
              <a:rPr lang="de-DE" smtClean="0"/>
              <a:t>25.06.2021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C955A24-7B2B-4E1B-B3E5-3ED21AC9A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Verena Richter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D6E9B51-81E7-4A51-BE8C-108879F66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CCA0-180F-45E9-800C-0C4CE0028D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9624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6C38C-A56B-492D-9EC9-ADD26E69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3C7AE50-3CE2-4A44-8B5B-FCDDA83C6C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ADF7989-21B3-4DCC-9268-EE9780BD3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3973330-B46F-4747-8E6F-96CDC822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5B3A6-3F0D-4B1A-89EA-7D36EDF02C72}" type="datetime1">
              <a:rPr lang="de-DE" smtClean="0"/>
              <a:t>25.06.2021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5E0025D-7E66-4AD7-AC52-D4A4A7AF8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Verena Richter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DFB187-E2A4-433D-9BC0-46C2F1239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CCA0-180F-45E9-800C-0C4CE0028D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845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563251B-DC87-4D65-BB7F-A453C9CC2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2CBDB7-FDD0-4359-A7ED-43D4AF5C1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1899EF-DE3F-4B8F-8FB1-924088C8AF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465F7-E048-4344-8122-6B0AD2D81FA7}" type="datetime1">
              <a:rPr lang="de-DE" smtClean="0"/>
              <a:t>25.06.2021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2FD654-6A67-4579-8A8E-4935A78D3D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Verena Richter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F2D4DB-ED53-4495-8D70-B0A1240A11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4CCA0-180F-45E9-800C-0C4CE0028D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723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rmstadt.de/fileadmin/PDF-Rubriken/Massnahmenplan_Radverkehr.pdf#page=1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85387DA-8255-48CD-9660-B764793365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95" r="30148"/>
          <a:stretch/>
        </p:blipFill>
        <p:spPr>
          <a:xfrm>
            <a:off x="7376845" y="0"/>
            <a:ext cx="4815155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2477425-72C8-4FAC-B77B-E7F8CD66E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53265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40F004-4C34-466C-A690-DAFFA0B86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4560" y="2377439"/>
            <a:ext cx="10759440" cy="11731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  <a:highlight>
                  <a:srgbClr val="800000"/>
                </a:highlight>
              </a:rPr>
              <a:t>Darmstadt und Wiesbaden</a:t>
            </a:r>
          </a:p>
        </p:txBody>
      </p:sp>
      <p:sp>
        <p:nvSpPr>
          <p:cNvPr id="7" name="Minuszeichen 6">
            <a:extLst>
              <a:ext uri="{FF2B5EF4-FFF2-40B4-BE49-F238E27FC236}">
                <a16:creationId xmlns:a16="http://schemas.microsoft.com/office/drawing/2014/main" id="{AF2BAAFD-AB30-4042-95B1-EB6313A125CA}"/>
              </a:ext>
            </a:extLst>
          </p:cNvPr>
          <p:cNvSpPr/>
          <p:nvPr/>
        </p:nvSpPr>
        <p:spPr>
          <a:xfrm>
            <a:off x="5638800" y="5171440"/>
            <a:ext cx="914400" cy="914400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dditionszeichen 7">
            <a:extLst>
              <a:ext uri="{FF2B5EF4-FFF2-40B4-BE49-F238E27FC236}">
                <a16:creationId xmlns:a16="http://schemas.microsoft.com/office/drawing/2014/main" id="{0E625881-DF35-4D3C-B600-1502D78A09EF}"/>
              </a:ext>
            </a:extLst>
          </p:cNvPr>
          <p:cNvSpPr/>
          <p:nvPr/>
        </p:nvSpPr>
        <p:spPr>
          <a:xfrm>
            <a:off x="5638800" y="914400"/>
            <a:ext cx="914400" cy="9144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07BBAB8-8D34-4781-B047-DD103B5B12E5}"/>
              </a:ext>
            </a:extLst>
          </p:cNvPr>
          <p:cNvSpPr txBox="1"/>
          <p:nvPr/>
        </p:nvSpPr>
        <p:spPr>
          <a:xfrm>
            <a:off x="25730" y="6519444"/>
            <a:ext cx="2585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[1]</a:t>
            </a:r>
            <a:r>
              <a:rPr lang="de-DE" sz="1400" dirty="0"/>
              <a:t> Karte aus Open-Street-</a:t>
            </a:r>
            <a:r>
              <a:rPr lang="de-DE" sz="1400" dirty="0" err="1"/>
              <a:t>Map</a:t>
            </a:r>
            <a:endParaRPr lang="de-DE" sz="1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77C83E7-7B90-4827-9086-12965D133C98}"/>
              </a:ext>
            </a:extLst>
          </p:cNvPr>
          <p:cNvSpPr txBox="1"/>
          <p:nvPr/>
        </p:nvSpPr>
        <p:spPr>
          <a:xfrm>
            <a:off x="7376845" y="6488668"/>
            <a:ext cx="2585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[1]</a:t>
            </a:r>
            <a:r>
              <a:rPr lang="de-DE" sz="1400" dirty="0"/>
              <a:t> Karte aus Open-Street-</a:t>
            </a:r>
            <a:r>
              <a:rPr lang="de-DE" sz="1400" dirty="0" err="1"/>
              <a:t>Map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910298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D21D34-A9AC-417D-B2F6-ADEB050C5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93" y="320675"/>
            <a:ext cx="10515600" cy="1325563"/>
          </a:xfrm>
        </p:spPr>
        <p:txBody>
          <a:bodyPr/>
          <a:lstStyle/>
          <a:p>
            <a:r>
              <a:rPr lang="de-DE" dirty="0"/>
              <a:t>Bildquellen: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9E3535-289C-4B4B-AD60-68E8DF312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57" y="1825625"/>
            <a:ext cx="11600761" cy="43513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de-DE" sz="2000" dirty="0"/>
              <a:t>[1] </a:t>
            </a:r>
            <a:r>
              <a:rPr lang="de-DE" sz="2000" dirty="0" err="1"/>
              <a:t>openstreetmap</a:t>
            </a:r>
            <a:r>
              <a:rPr lang="de-DE" sz="2000" dirty="0"/>
              <a:t>-mitwirkende CC-BY-SA 2.0 http://creativecommons.org/licenses/by-sa/2.0/ </a:t>
            </a:r>
          </a:p>
          <a:p>
            <a:pPr marL="0" indent="0">
              <a:buNone/>
            </a:pPr>
            <a:r>
              <a:rPr lang="de-DE" sz="2000" dirty="0"/>
              <a:t>[2] https://www.darmstadt.de/fileadmin/PDF-Rubriken/Massnahmenplan_Radverkehr.pdf</a:t>
            </a:r>
          </a:p>
          <a:p>
            <a:pPr marL="0" indent="0">
              <a:buNone/>
            </a:pPr>
            <a:r>
              <a:rPr lang="de-DE" sz="2000" dirty="0"/>
              <a:t>[3] https://www.darmstadt.de/fileadmin/_processed_/1/8/csm_PBL_Rheinstrasse_neu_23a12188ab.jpg</a:t>
            </a:r>
          </a:p>
          <a:p>
            <a:pPr marL="0" indent="0">
              <a:buNone/>
            </a:pPr>
            <a:r>
              <a:rPr lang="de-DE" sz="2000" dirty="0"/>
              <a:t>[4] Blick Richtung Arheilgen (Foto: privat)</a:t>
            </a:r>
          </a:p>
          <a:p>
            <a:pPr marL="0" indent="0">
              <a:buNone/>
            </a:pPr>
            <a:r>
              <a:rPr lang="de-DE" sz="2000" dirty="0"/>
              <a:t>[5] Überblick Bahnhof Arheilgen (Foto: privat)</a:t>
            </a:r>
          </a:p>
          <a:p>
            <a:pPr marL="0" indent="0">
              <a:buNone/>
            </a:pPr>
            <a:r>
              <a:rPr lang="de-DE" sz="2000" dirty="0"/>
              <a:t>[6] Gehwegparken I (Foto: privat)</a:t>
            </a:r>
          </a:p>
          <a:p>
            <a:pPr marL="0" indent="0">
              <a:buNone/>
            </a:pPr>
            <a:r>
              <a:rPr lang="de-DE" sz="2000" dirty="0"/>
              <a:t>[7] Gehwegparken </a:t>
            </a:r>
            <a:r>
              <a:rPr lang="de-DE" sz="2000" dirty="0" err="1"/>
              <a:t>Ii</a:t>
            </a:r>
            <a:r>
              <a:rPr lang="de-DE" sz="2000" dirty="0"/>
              <a:t> (Foto: privat)</a:t>
            </a:r>
          </a:p>
          <a:p>
            <a:pPr marL="0" indent="0">
              <a:buNone/>
            </a:pPr>
            <a:r>
              <a:rPr lang="de-DE" sz="2000" dirty="0"/>
              <a:t>[8] Straßenplanung 1964</a:t>
            </a:r>
          </a:p>
          <a:p>
            <a:pPr marL="0" indent="0">
              <a:buNone/>
            </a:pPr>
            <a:r>
              <a:rPr lang="de-DE" sz="2000" dirty="0"/>
              <a:t>[9] https://cdn.meine-vrm.de/RhTCJMaQd5hQ8a94OgcNzOOwLVQ=/700x350/smart/819%2F20342%2F20342086%2F42553894.jpg ; Archivfoto: Andreas Kelm</a:t>
            </a:r>
          </a:p>
          <a:p>
            <a:pPr marL="0" indent="0">
              <a:buNone/>
            </a:pPr>
            <a:r>
              <a:rPr lang="de-DE" sz="2000" dirty="0"/>
              <a:t>[10] https://www.wiesbaden.de/leben-in-wiesbaden/verkehr/umweltspuren/neue-zahlen-umweltspur.php </a:t>
            </a:r>
          </a:p>
          <a:p>
            <a:pPr marL="0" indent="0">
              <a:buNone/>
            </a:pPr>
            <a:r>
              <a:rPr lang="de-DE" sz="2000" dirty="0"/>
              <a:t>[11] https://www.wiesbaden.de/leben-in-wiesbaden/verkehr/umweltspuren/massnahmen-luftreinhalteplan.php.media/390374/Umweltspuren-1-Ring.PNG.scaled/6e99a53e7fc1c15566bc06349552cf37.png</a:t>
            </a:r>
          </a:p>
          <a:p>
            <a:pPr marL="0" indent="0">
              <a:buNone/>
            </a:pPr>
            <a:r>
              <a:rPr lang="de-DE" sz="2000" dirty="0"/>
              <a:t>[12] Kaiser Friedrich Ring (Foto: privat)</a:t>
            </a:r>
          </a:p>
          <a:p>
            <a:pPr marL="0" indent="0">
              <a:buNone/>
            </a:pPr>
            <a:r>
              <a:rPr lang="de-DE" sz="2000" dirty="0"/>
              <a:t>[13]</a:t>
            </a:r>
            <a:r>
              <a:rPr lang="de-DE" sz="1400" dirty="0"/>
              <a:t> </a:t>
            </a:r>
            <a:r>
              <a:rPr lang="de-DE" sz="2200" dirty="0"/>
              <a:t>Von Martin Kraft - Eigenes Werk, CC BY-SA 3.0 de, https://commons.wikimedia.org/w/index.php?curid=51147994JK08917_Wiesbaden_Hauptbahnhof.jpg</a:t>
            </a:r>
          </a:p>
          <a:p>
            <a:pPr marL="0" indent="0">
              <a:buNone/>
            </a:pPr>
            <a:r>
              <a:rPr lang="de-DE" sz="2000" dirty="0"/>
              <a:t>[14] https://www.wiesbaden.de/medien-zentral/dok/leben/verkehr/Stadt_WI_CityBahn_Sachinformationsblatt_Buergerentscheid_0111020.pdf</a:t>
            </a:r>
          </a:p>
          <a:p>
            <a:pPr marL="0" indent="0">
              <a:buNone/>
            </a:pPr>
            <a:r>
              <a:rPr lang="de-DE" sz="2000" dirty="0"/>
              <a:t>[15] Biebricher Allee (Foto</a:t>
            </a:r>
            <a:r>
              <a:rPr lang="de-DE" sz="2000"/>
              <a:t>: privat)</a:t>
            </a:r>
            <a:endParaRPr lang="de-DE" sz="2000" dirty="0"/>
          </a:p>
          <a:p>
            <a:pPr marL="0" indent="0">
              <a:buNone/>
            </a:pPr>
            <a:r>
              <a:rPr lang="de-DE" sz="2000" dirty="0"/>
              <a:t>Alle Internetquellen zuletzt am 23.06.2021 besucht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7376E1-E57D-4D81-B6D3-4B9C68123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Verena Richter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31D9B6-E3A9-43E9-9E52-364CE27D8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CCA0-180F-45E9-800C-0C4CE0028D1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1573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382CAED-22BD-468F-8E52-B4DCDC78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Verena Richter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8EAF4FD-4B9B-4B65-9142-BF7FAEDFC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CCA0-180F-45E9-800C-0C4CE0028D11}" type="slidenum">
              <a:rPr lang="de-DE" smtClean="0"/>
              <a:t>11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43167C7-D837-484F-8E3B-F0366786B0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95" r="30148"/>
          <a:stretch/>
        </p:blipFill>
        <p:spPr>
          <a:xfrm>
            <a:off x="7376845" y="0"/>
            <a:ext cx="4815155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DAF0931-F554-4DED-A940-E5B57FF52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53265" cy="6858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8484D60-5E64-415F-A7AD-D11ABEBB0F79}"/>
              </a:ext>
            </a:extLst>
          </p:cNvPr>
          <p:cNvSpPr txBox="1"/>
          <p:nvPr/>
        </p:nvSpPr>
        <p:spPr>
          <a:xfrm>
            <a:off x="25730" y="6519444"/>
            <a:ext cx="2585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[1]</a:t>
            </a:r>
            <a:r>
              <a:rPr lang="de-DE" sz="1400" dirty="0"/>
              <a:t> Karte aus Open-Street-</a:t>
            </a:r>
            <a:r>
              <a:rPr lang="de-DE" sz="1400" dirty="0" err="1"/>
              <a:t>Map</a:t>
            </a:r>
            <a:endParaRPr lang="de-DE" sz="1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E74F99-2D6A-4691-BCDB-33E72BA33B27}"/>
              </a:ext>
            </a:extLst>
          </p:cNvPr>
          <p:cNvSpPr txBox="1"/>
          <p:nvPr/>
        </p:nvSpPr>
        <p:spPr>
          <a:xfrm>
            <a:off x="7376845" y="6488668"/>
            <a:ext cx="2585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[1]</a:t>
            </a:r>
            <a:r>
              <a:rPr lang="de-DE" sz="1400" dirty="0"/>
              <a:t> Karte aus Open-Street-</a:t>
            </a:r>
            <a:r>
              <a:rPr lang="de-DE" sz="1400" dirty="0" err="1"/>
              <a:t>Map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074290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6A848E-B880-4BE2-A329-2347AEEA5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048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  <a:highlight>
                  <a:srgbClr val="800000"/>
                </a:highlight>
              </a:rPr>
              <a:t>Darmstadt - Radverkehrsförderung</a:t>
            </a:r>
          </a:p>
        </p:txBody>
      </p:sp>
      <p:pic>
        <p:nvPicPr>
          <p:cNvPr id="15" name="Grafik 14" descr="Ein Bild, das Text, Straße, draußen, Gebäude enthält.&#10;&#10;Automatisch generierte Beschreibung">
            <a:extLst>
              <a:ext uri="{FF2B5EF4-FFF2-40B4-BE49-F238E27FC236}">
                <a16:creationId xmlns:a16="http://schemas.microsoft.com/office/drawing/2014/main" id="{75396693-D90F-4612-AD5C-BB8C60201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521" y="1280340"/>
            <a:ext cx="6212479" cy="4249101"/>
          </a:xfrm>
          <a:prstGeom prst="rect">
            <a:avLst/>
          </a:prstGeom>
        </p:spPr>
      </p:pic>
      <p:sp>
        <p:nvSpPr>
          <p:cNvPr id="19" name="Rectangle 2">
            <a:hlinkClick r:id="rId3" tooltip="Seite 1"/>
            <a:extLst>
              <a:ext uri="{FF2B5EF4-FFF2-40B4-BE49-F238E27FC236}">
                <a16:creationId xmlns:a16="http://schemas.microsoft.com/office/drawing/2014/main" id="{37D77C0C-468C-48BE-9A19-FD358BCF1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20" name="Objekt 19">
            <a:extLst>
              <a:ext uri="{FF2B5EF4-FFF2-40B4-BE49-F238E27FC236}">
                <a16:creationId xmlns:a16="http://schemas.microsoft.com/office/drawing/2014/main" id="{C92D3241-50DB-40DB-9F2A-BE741F8385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9073079"/>
              </p:ext>
            </p:extLst>
          </p:nvPr>
        </p:nvGraphicFramePr>
        <p:xfrm>
          <a:off x="513367" y="1280946"/>
          <a:ext cx="3004126" cy="424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346330" imgH="7562828" progId="AcroExch.Document.DC">
                  <p:embed/>
                </p:oleObj>
              </mc:Choice>
              <mc:Fallback>
                <p:oleObj name="Acrobat Document" r:id="rId4" imgW="5346330" imgH="756282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3367" y="1280946"/>
                        <a:ext cx="3004126" cy="4249101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Fußzeilenplatzhalter 20">
            <a:extLst>
              <a:ext uri="{FF2B5EF4-FFF2-40B4-BE49-F238E27FC236}">
                <a16:creationId xmlns:a16="http://schemas.microsoft.com/office/drawing/2014/main" id="{9EA2F736-6DC5-4B52-8215-D4B802B41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4972" y="6351204"/>
            <a:ext cx="4114800" cy="365125"/>
          </a:xfrm>
        </p:spPr>
        <p:txBody>
          <a:bodyPr/>
          <a:lstStyle/>
          <a:p>
            <a:r>
              <a:rPr lang="de-DE" dirty="0"/>
              <a:t>Verena Richter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2654E770-901B-4579-8333-7ED344433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CCA0-180F-45E9-800C-0C4CE0028D11}" type="slidenum">
              <a:rPr lang="de-DE" smtClean="0"/>
              <a:t>2</a:t>
            </a:fld>
            <a:endParaRPr lang="de-DE"/>
          </a:p>
        </p:txBody>
      </p:sp>
      <p:sp>
        <p:nvSpPr>
          <p:cNvPr id="23" name="Additionszeichen 22">
            <a:extLst>
              <a:ext uri="{FF2B5EF4-FFF2-40B4-BE49-F238E27FC236}">
                <a16:creationId xmlns:a16="http://schemas.microsoft.com/office/drawing/2014/main" id="{2E735B71-766D-4F54-A5C5-B28547FF1FCC}"/>
              </a:ext>
            </a:extLst>
          </p:cNvPr>
          <p:cNvSpPr/>
          <p:nvPr/>
        </p:nvSpPr>
        <p:spPr>
          <a:xfrm>
            <a:off x="381000" y="5719105"/>
            <a:ext cx="914400" cy="9144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44EAE956-4D2D-47AD-A912-0918C1ED43F7}"/>
              </a:ext>
            </a:extLst>
          </p:cNvPr>
          <p:cNvCxnSpPr>
            <a:cxnSpLocks/>
          </p:cNvCxnSpPr>
          <p:nvPr/>
        </p:nvCxnSpPr>
        <p:spPr>
          <a:xfrm>
            <a:off x="0" y="1288384"/>
            <a:ext cx="12192000" cy="1"/>
          </a:xfrm>
          <a:prstGeom prst="line">
            <a:avLst/>
          </a:prstGeom>
          <a:ln w="28575" cmpd="thickThin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6010AEA7-C5C3-4A0C-AD23-B6F574514F4C}"/>
              </a:ext>
            </a:extLst>
          </p:cNvPr>
          <p:cNvCxnSpPr>
            <a:cxnSpLocks/>
          </p:cNvCxnSpPr>
          <p:nvPr/>
        </p:nvCxnSpPr>
        <p:spPr>
          <a:xfrm>
            <a:off x="0" y="5537485"/>
            <a:ext cx="12192000" cy="1"/>
          </a:xfrm>
          <a:prstGeom prst="line">
            <a:avLst/>
          </a:prstGeom>
          <a:ln w="28575" cmpd="thinThick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67488E2A-67A5-48A8-B449-C6231A91773B}"/>
              </a:ext>
            </a:extLst>
          </p:cNvPr>
          <p:cNvSpPr txBox="1"/>
          <p:nvPr/>
        </p:nvSpPr>
        <p:spPr>
          <a:xfrm>
            <a:off x="1752600" y="5719105"/>
            <a:ext cx="21996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Radentscheid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Radstrategie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Viele Maßnahmen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5CFA07EE-7CCF-437F-AA03-139D79831675}"/>
              </a:ext>
            </a:extLst>
          </p:cNvPr>
          <p:cNvSpPr txBox="1"/>
          <p:nvPr/>
        </p:nvSpPr>
        <p:spPr>
          <a:xfrm>
            <a:off x="0" y="5199093"/>
            <a:ext cx="57395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/>
              <a:t>[2]</a:t>
            </a:r>
            <a:r>
              <a:rPr lang="de-DE" sz="1200" dirty="0"/>
              <a:t> </a:t>
            </a:r>
            <a:r>
              <a:rPr lang="de-DE" sz="1600" dirty="0"/>
              <a:t>Maßnahmenplan Radverkehr (Quelle: Stadt Darmstadt</a:t>
            </a:r>
            <a:endParaRPr lang="de-DE" sz="1200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29748B9A-EEE2-4476-BD5D-1F58AAD0E054}"/>
              </a:ext>
            </a:extLst>
          </p:cNvPr>
          <p:cNvSpPr txBox="1"/>
          <p:nvPr/>
        </p:nvSpPr>
        <p:spPr>
          <a:xfrm>
            <a:off x="5979521" y="5163273"/>
            <a:ext cx="57395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[3]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600" dirty="0">
                <a:solidFill>
                  <a:schemeClr val="bg1"/>
                </a:solidFill>
              </a:rPr>
              <a:t>Neuer Radweg Rheinstraße (Quelle: Stadt Darmstadt)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648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Gras, Himmel, Straße enthält.&#10;&#10;Automatisch generierte Beschreibung">
            <a:extLst>
              <a:ext uri="{FF2B5EF4-FFF2-40B4-BE49-F238E27FC236}">
                <a16:creationId xmlns:a16="http://schemas.microsoft.com/office/drawing/2014/main" id="{DF2DA149-7B1C-4071-96E4-FB3033650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041" y="1288383"/>
            <a:ext cx="7553959" cy="424910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BD8A55D-5AC5-488A-B7B7-FF202F120D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79" r="17223"/>
          <a:stretch/>
        </p:blipFill>
        <p:spPr>
          <a:xfrm>
            <a:off x="273269" y="1288383"/>
            <a:ext cx="2611032" cy="4249102"/>
          </a:xfrm>
          <a:prstGeom prst="rect">
            <a:avLst/>
          </a:prstGeom>
        </p:spPr>
      </p:pic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C027788F-B74E-4999-B739-E0BD324FE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20247" y="6356350"/>
            <a:ext cx="4114800" cy="365125"/>
          </a:xfrm>
        </p:spPr>
        <p:txBody>
          <a:bodyPr/>
          <a:lstStyle/>
          <a:p>
            <a:r>
              <a:rPr lang="de-DE" dirty="0"/>
              <a:t>Verena Richter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89FC9B0C-D329-41D2-820E-F51B19A61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CCA0-180F-45E9-800C-0C4CE0028D11}" type="slidenum">
              <a:rPr lang="de-DE" smtClean="0"/>
              <a:t>3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1651BB7-28BC-4FB3-BB3E-E16568E8F419}"/>
              </a:ext>
            </a:extLst>
          </p:cNvPr>
          <p:cNvSpPr txBox="1"/>
          <p:nvPr/>
        </p:nvSpPr>
        <p:spPr>
          <a:xfrm>
            <a:off x="-112387" y="5145013"/>
            <a:ext cx="2820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[1]</a:t>
            </a:r>
            <a:r>
              <a:rPr lang="de-DE" sz="1400" dirty="0"/>
              <a:t> </a:t>
            </a:r>
            <a:r>
              <a:rPr lang="de-DE" sz="1600" dirty="0"/>
              <a:t>Karte aus Open-Street-</a:t>
            </a:r>
            <a:r>
              <a:rPr lang="de-DE" sz="1600" dirty="0" err="1"/>
              <a:t>Map</a:t>
            </a:r>
            <a:endParaRPr lang="de-DE" sz="1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6A848E-B880-4BE2-A329-2347AEEA5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  <a:highlight>
                  <a:srgbClr val="800000"/>
                </a:highlight>
              </a:rPr>
              <a:t>Darmstadt – Vorplatz Merck-Gelände</a:t>
            </a:r>
          </a:p>
        </p:txBody>
      </p:sp>
      <p:sp>
        <p:nvSpPr>
          <p:cNvPr id="14" name="Additionszeichen 13">
            <a:extLst>
              <a:ext uri="{FF2B5EF4-FFF2-40B4-BE49-F238E27FC236}">
                <a16:creationId xmlns:a16="http://schemas.microsoft.com/office/drawing/2014/main" id="{4BC33045-DDC0-4C1A-B238-16B14BFC5A9A}"/>
              </a:ext>
            </a:extLst>
          </p:cNvPr>
          <p:cNvSpPr/>
          <p:nvPr/>
        </p:nvSpPr>
        <p:spPr>
          <a:xfrm>
            <a:off x="381000" y="5729616"/>
            <a:ext cx="914400" cy="9144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920D605E-7FC6-4FE5-89EB-EF4E88A784AA}"/>
              </a:ext>
            </a:extLst>
          </p:cNvPr>
          <p:cNvCxnSpPr>
            <a:cxnSpLocks/>
          </p:cNvCxnSpPr>
          <p:nvPr/>
        </p:nvCxnSpPr>
        <p:spPr>
          <a:xfrm>
            <a:off x="0" y="1288384"/>
            <a:ext cx="12192000" cy="1"/>
          </a:xfrm>
          <a:prstGeom prst="line">
            <a:avLst/>
          </a:prstGeom>
          <a:ln w="28575" cmpd="thickThin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70A934F3-8C6C-4BE6-AC9A-55FEAC1B37CB}"/>
              </a:ext>
            </a:extLst>
          </p:cNvPr>
          <p:cNvCxnSpPr>
            <a:cxnSpLocks/>
          </p:cNvCxnSpPr>
          <p:nvPr/>
        </p:nvCxnSpPr>
        <p:spPr>
          <a:xfrm>
            <a:off x="0" y="5537485"/>
            <a:ext cx="12192000" cy="1"/>
          </a:xfrm>
          <a:prstGeom prst="line">
            <a:avLst/>
          </a:prstGeom>
          <a:ln w="28575" cmpd="thinThick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1A449464-B38E-4224-AE84-4A65B7F451BC}"/>
              </a:ext>
            </a:extLst>
          </p:cNvPr>
          <p:cNvSpPr txBox="1"/>
          <p:nvPr/>
        </p:nvSpPr>
        <p:spPr>
          <a:xfrm>
            <a:off x="1752600" y="5720686"/>
            <a:ext cx="56104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Fußläufige Verbindung </a:t>
            </a:r>
            <a:r>
              <a:rPr lang="de-DE" dirty="0" err="1"/>
              <a:t>Merckgelände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Tempo 30, Mittel-“Insel“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Andere Verkehrsinfrastruktur: Tram, Radabstellanlagen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51A4827-9341-4179-B761-4EC0AA99DE67}"/>
              </a:ext>
            </a:extLst>
          </p:cNvPr>
          <p:cNvSpPr txBox="1"/>
          <p:nvPr/>
        </p:nvSpPr>
        <p:spPr>
          <a:xfrm>
            <a:off x="4776086" y="5156697"/>
            <a:ext cx="57395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[4]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600" dirty="0">
                <a:solidFill>
                  <a:schemeClr val="bg1"/>
                </a:solidFill>
              </a:rPr>
              <a:t>Blick Richtung Arheilgen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100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C67637-8EFB-417B-AB99-7CE5F534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8" y="7567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  <a:highlight>
                  <a:srgbClr val="800000"/>
                </a:highlight>
              </a:rPr>
              <a:t>Darmstadt – Bahnhof Arheilgen</a:t>
            </a:r>
          </a:p>
        </p:txBody>
      </p:sp>
      <p:pic>
        <p:nvPicPr>
          <p:cNvPr id="5" name="Inhaltsplatzhalter 4" descr="Ein Bild, das Himmel, Baum, draußen, Szene enthält.&#10;&#10;Automatisch generierte Beschreibung">
            <a:extLst>
              <a:ext uri="{FF2B5EF4-FFF2-40B4-BE49-F238E27FC236}">
                <a16:creationId xmlns:a16="http://schemas.microsoft.com/office/drawing/2014/main" id="{64AF0A69-0386-40B9-A9E8-B61C8D524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5" b="9295"/>
          <a:stretch/>
        </p:blipFill>
        <p:spPr>
          <a:xfrm>
            <a:off x="5272253" y="1288383"/>
            <a:ext cx="6906609" cy="4249102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F58B237-0619-4FC3-AA5A-E165EA4EFB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26" t="23440" r="29509" b="14602"/>
          <a:stretch/>
        </p:blipFill>
        <p:spPr>
          <a:xfrm>
            <a:off x="13138" y="1288383"/>
            <a:ext cx="3203028" cy="4249101"/>
          </a:xfrm>
          <a:prstGeom prst="rect">
            <a:avLst/>
          </a:prstGeom>
        </p:spPr>
      </p:pic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D7717733-522C-4562-8C56-0CC352FA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07621" y="6353940"/>
            <a:ext cx="4114800" cy="365125"/>
          </a:xfrm>
        </p:spPr>
        <p:txBody>
          <a:bodyPr/>
          <a:lstStyle/>
          <a:p>
            <a:r>
              <a:rPr lang="de-DE" dirty="0"/>
              <a:t>Verena Richter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83A456F7-1CCC-47B4-9CA3-1CC3DC61B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CCA0-180F-45E9-800C-0C4CE0028D11}" type="slidenum">
              <a:rPr lang="de-DE" smtClean="0"/>
              <a:t>4</a:t>
            </a:fld>
            <a:endParaRPr lang="de-DE"/>
          </a:p>
        </p:txBody>
      </p:sp>
      <p:sp>
        <p:nvSpPr>
          <p:cNvPr id="13" name="Additionszeichen 12">
            <a:extLst>
              <a:ext uri="{FF2B5EF4-FFF2-40B4-BE49-F238E27FC236}">
                <a16:creationId xmlns:a16="http://schemas.microsoft.com/office/drawing/2014/main" id="{FD8881D7-3538-4568-90DB-83F903DE5E18}"/>
              </a:ext>
            </a:extLst>
          </p:cNvPr>
          <p:cNvSpPr/>
          <p:nvPr/>
        </p:nvSpPr>
        <p:spPr>
          <a:xfrm>
            <a:off x="381000" y="5729616"/>
            <a:ext cx="914400" cy="9144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B744817A-F482-4ED7-A6DC-D461E48BBC52}"/>
              </a:ext>
            </a:extLst>
          </p:cNvPr>
          <p:cNvCxnSpPr>
            <a:cxnSpLocks/>
          </p:cNvCxnSpPr>
          <p:nvPr/>
        </p:nvCxnSpPr>
        <p:spPr>
          <a:xfrm>
            <a:off x="0" y="1288384"/>
            <a:ext cx="12192000" cy="1"/>
          </a:xfrm>
          <a:prstGeom prst="line">
            <a:avLst/>
          </a:prstGeom>
          <a:ln w="28575" cmpd="thickThin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5289108E-E1FE-4F7B-B697-FD2BF2643C66}"/>
              </a:ext>
            </a:extLst>
          </p:cNvPr>
          <p:cNvCxnSpPr>
            <a:cxnSpLocks/>
          </p:cNvCxnSpPr>
          <p:nvPr/>
        </p:nvCxnSpPr>
        <p:spPr>
          <a:xfrm>
            <a:off x="0" y="5537485"/>
            <a:ext cx="12192000" cy="1"/>
          </a:xfrm>
          <a:prstGeom prst="line">
            <a:avLst/>
          </a:prstGeom>
          <a:ln w="28575" cmpd="thinThick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CF4FF4D7-4899-4BAD-B1D3-8C775812506C}"/>
              </a:ext>
            </a:extLst>
          </p:cNvPr>
          <p:cNvSpPr txBox="1"/>
          <p:nvPr/>
        </p:nvSpPr>
        <p:spPr>
          <a:xfrm>
            <a:off x="1752600" y="5720686"/>
            <a:ext cx="5877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Bus und S-Bahn „an einem Bahnsteig“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Radabstellanlagen, Info, Tickets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Brücke für Fußgehende und Radfahrende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14F0103-29CE-456F-9BE9-6CBA54DAD577}"/>
              </a:ext>
            </a:extLst>
          </p:cNvPr>
          <p:cNvSpPr txBox="1"/>
          <p:nvPr/>
        </p:nvSpPr>
        <p:spPr>
          <a:xfrm>
            <a:off x="-112387" y="5145013"/>
            <a:ext cx="2820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[1]</a:t>
            </a:r>
            <a:r>
              <a:rPr lang="de-DE" sz="1400" dirty="0"/>
              <a:t> </a:t>
            </a:r>
            <a:r>
              <a:rPr lang="de-DE" sz="1600" dirty="0"/>
              <a:t>Karte aus Open-Street-</a:t>
            </a:r>
            <a:r>
              <a:rPr lang="de-DE" sz="1600" dirty="0" err="1"/>
              <a:t>Map</a:t>
            </a:r>
            <a:endParaRPr lang="de-DE" sz="14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1351580-447B-493E-A4B4-08AA12B20D44}"/>
              </a:ext>
            </a:extLst>
          </p:cNvPr>
          <p:cNvSpPr txBox="1"/>
          <p:nvPr/>
        </p:nvSpPr>
        <p:spPr>
          <a:xfrm>
            <a:off x="5270938" y="5177919"/>
            <a:ext cx="57395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[5]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600" dirty="0">
                <a:solidFill>
                  <a:schemeClr val="bg1"/>
                </a:solidFill>
              </a:rPr>
              <a:t>Überblick Bahnhof Arheilgen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24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0CC3C07-13EA-41B6-9196-CEE1B89C81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12" b="29030"/>
          <a:stretch/>
        </p:blipFill>
        <p:spPr>
          <a:xfrm>
            <a:off x="7061638" y="1288384"/>
            <a:ext cx="5143500" cy="424910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2E5A8A5-5CD5-4221-8D6F-2DD9CFCDCD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33" b="5470"/>
          <a:stretch/>
        </p:blipFill>
        <p:spPr>
          <a:xfrm>
            <a:off x="540367" y="1288383"/>
            <a:ext cx="4343135" cy="4249101"/>
          </a:xfrm>
          <a:prstGeom prst="rect">
            <a:avLst/>
          </a:prstGeom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80A4C83-A1EA-4625-A209-158D8611F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38241" y="6353940"/>
            <a:ext cx="4114800" cy="365125"/>
          </a:xfrm>
        </p:spPr>
        <p:txBody>
          <a:bodyPr/>
          <a:lstStyle/>
          <a:p>
            <a:r>
              <a:rPr lang="de-DE" dirty="0"/>
              <a:t>Verena Richter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ECE3CC0-EE14-44FF-AB1B-5CF255B6D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CCA0-180F-45E9-800C-0C4CE0028D11}" type="slidenum">
              <a:rPr lang="de-DE" smtClean="0"/>
              <a:t>5</a:t>
            </a:fld>
            <a:endParaRPr lang="de-DE"/>
          </a:p>
        </p:txBody>
      </p:sp>
      <p:sp>
        <p:nvSpPr>
          <p:cNvPr id="8" name="Minuszeichen 7">
            <a:extLst>
              <a:ext uri="{FF2B5EF4-FFF2-40B4-BE49-F238E27FC236}">
                <a16:creationId xmlns:a16="http://schemas.microsoft.com/office/drawing/2014/main" id="{A7F08584-2DD7-4A54-8CF3-DB3A6B361F35}"/>
              </a:ext>
            </a:extLst>
          </p:cNvPr>
          <p:cNvSpPr/>
          <p:nvPr/>
        </p:nvSpPr>
        <p:spPr>
          <a:xfrm>
            <a:off x="425669" y="5725401"/>
            <a:ext cx="914400" cy="914400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FDA06C8-1DB0-4D64-9FAE-5AB6AF3B57E7}"/>
              </a:ext>
            </a:extLst>
          </p:cNvPr>
          <p:cNvSpPr txBox="1">
            <a:spLocks/>
          </p:cNvSpPr>
          <p:nvPr/>
        </p:nvSpPr>
        <p:spPr>
          <a:xfrm>
            <a:off x="13138" y="75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/>
                </a:solidFill>
                <a:highlight>
                  <a:srgbClr val="800000"/>
                </a:highlight>
              </a:rPr>
              <a:t>Darmstadt – Gehwegparken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51F6F74D-8452-4145-A1BA-E0E94665613F}"/>
              </a:ext>
            </a:extLst>
          </p:cNvPr>
          <p:cNvCxnSpPr>
            <a:cxnSpLocks/>
          </p:cNvCxnSpPr>
          <p:nvPr/>
        </p:nvCxnSpPr>
        <p:spPr>
          <a:xfrm>
            <a:off x="0" y="1288384"/>
            <a:ext cx="12192000" cy="1"/>
          </a:xfrm>
          <a:prstGeom prst="line">
            <a:avLst/>
          </a:prstGeom>
          <a:ln w="28575" cmpd="thickThin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B7952AB1-B441-4EC4-A898-D607FC9D9743}"/>
              </a:ext>
            </a:extLst>
          </p:cNvPr>
          <p:cNvCxnSpPr>
            <a:cxnSpLocks/>
          </p:cNvCxnSpPr>
          <p:nvPr/>
        </p:nvCxnSpPr>
        <p:spPr>
          <a:xfrm>
            <a:off x="0" y="5537485"/>
            <a:ext cx="12192000" cy="1"/>
          </a:xfrm>
          <a:prstGeom prst="line">
            <a:avLst/>
          </a:prstGeom>
          <a:ln w="28575" cmpd="thinThick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E0CA28CC-F49B-4314-A0EA-2F3FFCE1412E}"/>
              </a:ext>
            </a:extLst>
          </p:cNvPr>
          <p:cNvSpPr txBox="1"/>
          <p:nvPr/>
        </p:nvSpPr>
        <p:spPr>
          <a:xfrm>
            <a:off x="1752600" y="5859435"/>
            <a:ext cx="5194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Problematisch im ganzen Stadtgebiet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Praktisch überall toleriert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6158B9E-83CC-405D-8CA8-EFA71C698107}"/>
              </a:ext>
            </a:extLst>
          </p:cNvPr>
          <p:cNvSpPr txBox="1"/>
          <p:nvPr/>
        </p:nvSpPr>
        <p:spPr>
          <a:xfrm>
            <a:off x="488729" y="5215535"/>
            <a:ext cx="36103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[6]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600" dirty="0">
                <a:solidFill>
                  <a:schemeClr val="bg1"/>
                </a:solidFill>
              </a:rPr>
              <a:t>Gehwegparken I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9A9C7A2-A7B6-4ECD-A097-0C3F9BDC98EE}"/>
              </a:ext>
            </a:extLst>
          </p:cNvPr>
          <p:cNvSpPr txBox="1"/>
          <p:nvPr/>
        </p:nvSpPr>
        <p:spPr>
          <a:xfrm>
            <a:off x="7061638" y="5180293"/>
            <a:ext cx="36103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[6]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600" dirty="0">
                <a:solidFill>
                  <a:schemeClr val="bg1"/>
                </a:solidFill>
              </a:rPr>
              <a:t>Gehwegparken II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498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905E7D5-5477-41DE-BA8C-C159D80A3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3" y="1291889"/>
            <a:ext cx="2933746" cy="4245595"/>
          </a:xfrm>
        </p:spPr>
      </p:pic>
      <p:pic>
        <p:nvPicPr>
          <p:cNvPr id="7" name="Grafik 6" descr="Ein Bild, das Text, draußen, Auto, Straße enthält.&#10;&#10;Automatisch generierte Beschreibung">
            <a:extLst>
              <a:ext uri="{FF2B5EF4-FFF2-40B4-BE49-F238E27FC236}">
                <a16:creationId xmlns:a16="http://schemas.microsoft.com/office/drawing/2014/main" id="{9DE9A1BE-99B5-4BFD-90F6-C37E0A302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76" y="1288383"/>
            <a:ext cx="8491186" cy="4245593"/>
          </a:xfrm>
          <a:prstGeom prst="rect">
            <a:avLst/>
          </a:prstGeom>
        </p:spPr>
      </p:pic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FD6D66F8-3DAA-48BE-9137-A90C01349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29843" y="6356350"/>
            <a:ext cx="4114800" cy="365125"/>
          </a:xfrm>
        </p:spPr>
        <p:txBody>
          <a:bodyPr/>
          <a:lstStyle/>
          <a:p>
            <a:r>
              <a:rPr lang="de-DE" dirty="0"/>
              <a:t>Verena Richter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AE559DB-59BA-4AF7-A702-D8DC991C3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CCA0-180F-45E9-800C-0C4CE0028D11}" type="slidenum">
              <a:rPr lang="de-DE" smtClean="0"/>
              <a:t>6</a:t>
            </a:fld>
            <a:endParaRPr lang="de-DE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id="{32A1F2EF-9A24-4A34-8E53-A3CAEACDD6B2}"/>
              </a:ext>
            </a:extLst>
          </p:cNvPr>
          <p:cNvSpPr/>
          <p:nvPr/>
        </p:nvSpPr>
        <p:spPr>
          <a:xfrm>
            <a:off x="482906" y="5732207"/>
            <a:ext cx="914400" cy="914400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88760893-F096-4D08-A372-8198C112FAF4}"/>
              </a:ext>
            </a:extLst>
          </p:cNvPr>
          <p:cNvSpPr txBox="1">
            <a:spLocks/>
          </p:cNvSpPr>
          <p:nvPr/>
        </p:nvSpPr>
        <p:spPr>
          <a:xfrm>
            <a:off x="13138" y="75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/>
                </a:solidFill>
                <a:highlight>
                  <a:srgbClr val="800000"/>
                </a:highlight>
              </a:rPr>
              <a:t>Darmstadt – Umgehungsstraßen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2F03863D-18B5-4F80-8F5B-2BAE59FE7337}"/>
              </a:ext>
            </a:extLst>
          </p:cNvPr>
          <p:cNvCxnSpPr>
            <a:cxnSpLocks/>
          </p:cNvCxnSpPr>
          <p:nvPr/>
        </p:nvCxnSpPr>
        <p:spPr>
          <a:xfrm>
            <a:off x="0" y="1288384"/>
            <a:ext cx="12192000" cy="1"/>
          </a:xfrm>
          <a:prstGeom prst="line">
            <a:avLst/>
          </a:prstGeom>
          <a:ln w="28575" cmpd="thickThin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E11FEE86-86AC-4037-9CBB-5F9432D181A3}"/>
              </a:ext>
            </a:extLst>
          </p:cNvPr>
          <p:cNvCxnSpPr>
            <a:cxnSpLocks/>
          </p:cNvCxnSpPr>
          <p:nvPr/>
        </p:nvCxnSpPr>
        <p:spPr>
          <a:xfrm>
            <a:off x="0" y="5537485"/>
            <a:ext cx="12192000" cy="1"/>
          </a:xfrm>
          <a:prstGeom prst="line">
            <a:avLst/>
          </a:prstGeom>
          <a:ln w="28575" cmpd="thinThick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85B0371F-9FDA-4486-9CBC-5530F843092D}"/>
              </a:ext>
            </a:extLst>
          </p:cNvPr>
          <p:cNvSpPr txBox="1"/>
          <p:nvPr/>
        </p:nvSpPr>
        <p:spPr>
          <a:xfrm>
            <a:off x="1752600" y="5873383"/>
            <a:ext cx="5777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Hindernis auf dem Weg zur Autobahn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Lange Planungshistorie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5850254-EBC6-49FE-A7D3-6BE179B4D651}"/>
              </a:ext>
            </a:extLst>
          </p:cNvPr>
          <p:cNvSpPr txBox="1"/>
          <p:nvPr/>
        </p:nvSpPr>
        <p:spPr>
          <a:xfrm>
            <a:off x="249193" y="5227557"/>
            <a:ext cx="36103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/>
              <a:t>[8]</a:t>
            </a:r>
            <a:r>
              <a:rPr lang="de-DE" sz="1200" dirty="0"/>
              <a:t> </a:t>
            </a:r>
            <a:r>
              <a:rPr lang="de-DE" sz="1600" dirty="0"/>
              <a:t>Straßenplanung 1964</a:t>
            </a:r>
            <a:endParaRPr lang="de-DE" sz="12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E5616CB-A41E-4F5D-B446-251B3F295C9D}"/>
              </a:ext>
            </a:extLst>
          </p:cNvPr>
          <p:cNvSpPr txBox="1"/>
          <p:nvPr/>
        </p:nvSpPr>
        <p:spPr>
          <a:xfrm>
            <a:off x="3732315" y="5211916"/>
            <a:ext cx="62710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[8]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600" dirty="0">
                <a:solidFill>
                  <a:schemeClr val="bg1"/>
                </a:solidFill>
              </a:rPr>
              <a:t>B26 am Ostbahnhof (Quelle: Darmstädter Echo, Foto: </a:t>
            </a:r>
            <a:r>
              <a:rPr lang="de-DE" sz="1600" dirty="0" err="1">
                <a:solidFill>
                  <a:schemeClr val="bg1"/>
                </a:solidFill>
              </a:rPr>
              <a:t>Andresas</a:t>
            </a:r>
            <a:r>
              <a:rPr lang="de-DE" sz="1600" dirty="0">
                <a:solidFill>
                  <a:schemeClr val="bg1"/>
                </a:solidFill>
              </a:rPr>
              <a:t> Kein)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90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 descr="Ein Bild, das Text, Straße, draußen, Szene enthält.&#10;&#10;Automatisch generierte Beschreibung">
            <a:extLst>
              <a:ext uri="{FF2B5EF4-FFF2-40B4-BE49-F238E27FC236}">
                <a16:creationId xmlns:a16="http://schemas.microsoft.com/office/drawing/2014/main" id="{211CC739-0318-4AE5-A756-59AF5442C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68" y="1290159"/>
            <a:ext cx="6343478" cy="4246461"/>
          </a:xfr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E142A47-1F93-43CB-83A4-35A94810E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14" y="1397658"/>
            <a:ext cx="4791644" cy="1216289"/>
          </a:xfrm>
          <a:prstGeom prst="rect">
            <a:avLst/>
          </a:prstGeom>
        </p:spPr>
      </p:pic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D2203D86-6661-473D-A5ED-E9C5A0BB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2" y="6362912"/>
            <a:ext cx="4114800" cy="365125"/>
          </a:xfrm>
        </p:spPr>
        <p:txBody>
          <a:bodyPr/>
          <a:lstStyle/>
          <a:p>
            <a:r>
              <a:rPr lang="de-DE" dirty="0"/>
              <a:t>Verena Richter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E1B41FFF-330E-4CF2-8F4D-0AAE714D3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CCA0-180F-45E9-800C-0C4CE0028D11}" type="slidenum">
              <a:rPr lang="de-DE" smtClean="0"/>
              <a:t>7</a:t>
            </a:fld>
            <a:endParaRPr lang="de-DE"/>
          </a:p>
        </p:txBody>
      </p:sp>
      <p:sp>
        <p:nvSpPr>
          <p:cNvPr id="19" name="Additionszeichen 18">
            <a:extLst>
              <a:ext uri="{FF2B5EF4-FFF2-40B4-BE49-F238E27FC236}">
                <a16:creationId xmlns:a16="http://schemas.microsoft.com/office/drawing/2014/main" id="{40BE0BD0-01A7-4D90-85BF-CD30D8F22BC8}"/>
              </a:ext>
            </a:extLst>
          </p:cNvPr>
          <p:cNvSpPr/>
          <p:nvPr/>
        </p:nvSpPr>
        <p:spPr>
          <a:xfrm>
            <a:off x="262941" y="5719821"/>
            <a:ext cx="914400" cy="9144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F6AC127D-2756-459A-8E96-D8C77B18DD8F}"/>
              </a:ext>
            </a:extLst>
          </p:cNvPr>
          <p:cNvSpPr txBox="1">
            <a:spLocks/>
          </p:cNvSpPr>
          <p:nvPr/>
        </p:nvSpPr>
        <p:spPr>
          <a:xfrm>
            <a:off x="13138" y="75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/>
                </a:solidFill>
                <a:highlight>
                  <a:srgbClr val="800000"/>
                </a:highlight>
              </a:rPr>
              <a:t>Wiesbaden – Umweltspur</a:t>
            </a:r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9FA76436-1476-419C-B498-93A40FBB90A1}"/>
              </a:ext>
            </a:extLst>
          </p:cNvPr>
          <p:cNvCxnSpPr>
            <a:cxnSpLocks/>
          </p:cNvCxnSpPr>
          <p:nvPr/>
        </p:nvCxnSpPr>
        <p:spPr>
          <a:xfrm>
            <a:off x="0" y="1288384"/>
            <a:ext cx="12192000" cy="1"/>
          </a:xfrm>
          <a:prstGeom prst="line">
            <a:avLst/>
          </a:prstGeom>
          <a:ln w="28575" cmpd="thickThin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C4AA3E4D-B3E1-4C77-9657-EC1D83DB8B51}"/>
              </a:ext>
            </a:extLst>
          </p:cNvPr>
          <p:cNvCxnSpPr>
            <a:cxnSpLocks/>
          </p:cNvCxnSpPr>
          <p:nvPr/>
        </p:nvCxnSpPr>
        <p:spPr>
          <a:xfrm>
            <a:off x="0" y="5537485"/>
            <a:ext cx="12192000" cy="1"/>
          </a:xfrm>
          <a:prstGeom prst="line">
            <a:avLst/>
          </a:prstGeom>
          <a:ln w="28575" cmpd="thinThick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CE6F41E3-44F4-492B-96E6-ACACDA5F6D73}"/>
              </a:ext>
            </a:extLst>
          </p:cNvPr>
          <p:cNvSpPr txBox="1"/>
          <p:nvPr/>
        </p:nvSpPr>
        <p:spPr>
          <a:xfrm>
            <a:off x="1752600" y="5720686"/>
            <a:ext cx="485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Bus und Radfahrende auf einer Spur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Nur noch 2 Spuren für MV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Busse schneller, mehr Radfahrer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F1651B9-4919-4960-8D37-05FE59F8C228}"/>
              </a:ext>
            </a:extLst>
          </p:cNvPr>
          <p:cNvSpPr txBox="1"/>
          <p:nvPr/>
        </p:nvSpPr>
        <p:spPr>
          <a:xfrm>
            <a:off x="5891049" y="5170049"/>
            <a:ext cx="36103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[12]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600" dirty="0">
                <a:solidFill>
                  <a:schemeClr val="bg1"/>
                </a:solidFill>
              </a:rPr>
              <a:t>Kaiser Friedrich Ring</a:t>
            </a:r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DA3C99F1-A879-47DA-8ACD-78FD6095D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14" y="2851128"/>
            <a:ext cx="4429125" cy="2657475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A8A04B29-002C-4E69-A326-CFEA0BC0D9BC}"/>
              </a:ext>
            </a:extLst>
          </p:cNvPr>
          <p:cNvSpPr txBox="1"/>
          <p:nvPr/>
        </p:nvSpPr>
        <p:spPr>
          <a:xfrm>
            <a:off x="212214" y="1249057"/>
            <a:ext cx="36103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/>
              <a:t>[10]</a:t>
            </a:r>
            <a:r>
              <a:rPr lang="de-DE" sz="1200" dirty="0"/>
              <a:t> </a:t>
            </a:r>
            <a:r>
              <a:rPr lang="de-DE" sz="1600" dirty="0"/>
              <a:t>Pressemitteilung Stadt Wiesbaden</a:t>
            </a:r>
            <a:endParaRPr lang="de-DE" sz="1200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3442C93-3D1E-416E-8EA0-55DBA65F6023}"/>
              </a:ext>
            </a:extLst>
          </p:cNvPr>
          <p:cNvSpPr txBox="1"/>
          <p:nvPr/>
        </p:nvSpPr>
        <p:spPr>
          <a:xfrm>
            <a:off x="159160" y="5170049"/>
            <a:ext cx="48446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/>
              <a:t>[11]</a:t>
            </a:r>
            <a:r>
              <a:rPr lang="de-DE" sz="1200" dirty="0"/>
              <a:t> </a:t>
            </a:r>
            <a:r>
              <a:rPr lang="de-DE" sz="1600" dirty="0"/>
              <a:t>Umweltspur 1. Ring (Quelle Stadt Wiesbaden)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059956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Himmel, Straße, draußen, alt enthält.&#10;&#10;Automatisch generierte Beschreibung">
            <a:extLst>
              <a:ext uri="{FF2B5EF4-FFF2-40B4-BE49-F238E27FC236}">
                <a16:creationId xmlns:a16="http://schemas.microsoft.com/office/drawing/2014/main" id="{E4394F34-F194-4DF2-BEB7-550297CF6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97" y="1288383"/>
            <a:ext cx="7553303" cy="4249093"/>
          </a:xfrm>
          <a:prstGeom prst="rect">
            <a:avLst/>
          </a:prstGeom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6F09C95-F7AA-442E-90C7-B81A9AC91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Verena Richter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598A173-E65B-4E20-949A-BFCBF6BBC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CCA0-180F-45E9-800C-0C4CE0028D11}" type="slidenum">
              <a:rPr lang="de-DE" smtClean="0"/>
              <a:t>8</a:t>
            </a:fld>
            <a:endParaRPr lang="de-DE"/>
          </a:p>
        </p:txBody>
      </p:sp>
      <p:sp>
        <p:nvSpPr>
          <p:cNvPr id="8" name="Minuszeichen 7">
            <a:extLst>
              <a:ext uri="{FF2B5EF4-FFF2-40B4-BE49-F238E27FC236}">
                <a16:creationId xmlns:a16="http://schemas.microsoft.com/office/drawing/2014/main" id="{4E75FC02-CD22-499A-83F9-FB79950D9F80}"/>
              </a:ext>
            </a:extLst>
          </p:cNvPr>
          <p:cNvSpPr/>
          <p:nvPr/>
        </p:nvSpPr>
        <p:spPr>
          <a:xfrm>
            <a:off x="259018" y="5725151"/>
            <a:ext cx="914400" cy="914400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5987345-A10C-4476-AC79-7CBEC0179E60}"/>
              </a:ext>
            </a:extLst>
          </p:cNvPr>
          <p:cNvSpPr txBox="1"/>
          <p:nvPr/>
        </p:nvSpPr>
        <p:spPr>
          <a:xfrm>
            <a:off x="7376845" y="6488668"/>
            <a:ext cx="2585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[1]</a:t>
            </a:r>
            <a:r>
              <a:rPr lang="de-DE" sz="1400" dirty="0"/>
              <a:t> Karte aus Open-Street-</a:t>
            </a:r>
            <a:r>
              <a:rPr lang="de-DE" sz="1400" dirty="0" err="1"/>
              <a:t>Map</a:t>
            </a:r>
            <a:endParaRPr lang="de-DE" sz="14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26DB047-D81C-43D4-B355-CAA94609F8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15" r="15642"/>
          <a:stretch/>
        </p:blipFill>
        <p:spPr>
          <a:xfrm>
            <a:off x="195715" y="1288384"/>
            <a:ext cx="3301103" cy="4249099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5B9ACEE8-696C-47A8-9A27-81A85A2045B9}"/>
              </a:ext>
            </a:extLst>
          </p:cNvPr>
          <p:cNvSpPr txBox="1">
            <a:spLocks/>
          </p:cNvSpPr>
          <p:nvPr/>
        </p:nvSpPr>
        <p:spPr>
          <a:xfrm>
            <a:off x="13138" y="75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/>
                </a:solidFill>
                <a:highlight>
                  <a:srgbClr val="800000"/>
                </a:highlight>
              </a:rPr>
              <a:t>Wiesbaden – Vom Bahnhof zur Stadt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B590C46-EC3E-495A-8070-212A89DACA18}"/>
              </a:ext>
            </a:extLst>
          </p:cNvPr>
          <p:cNvCxnSpPr>
            <a:cxnSpLocks/>
          </p:cNvCxnSpPr>
          <p:nvPr/>
        </p:nvCxnSpPr>
        <p:spPr>
          <a:xfrm>
            <a:off x="0" y="1288384"/>
            <a:ext cx="12192000" cy="1"/>
          </a:xfrm>
          <a:prstGeom prst="line">
            <a:avLst/>
          </a:prstGeom>
          <a:ln w="28575" cmpd="thickThin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7BF80988-E5D6-4F26-96CB-57729D929570}"/>
              </a:ext>
            </a:extLst>
          </p:cNvPr>
          <p:cNvCxnSpPr>
            <a:cxnSpLocks/>
          </p:cNvCxnSpPr>
          <p:nvPr/>
        </p:nvCxnSpPr>
        <p:spPr>
          <a:xfrm>
            <a:off x="0" y="5537485"/>
            <a:ext cx="12192000" cy="1"/>
          </a:xfrm>
          <a:prstGeom prst="line">
            <a:avLst/>
          </a:prstGeom>
          <a:ln w="28575" cmpd="thinThick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FCE9474C-674D-436A-A904-C4A0F071F9A9}"/>
              </a:ext>
            </a:extLst>
          </p:cNvPr>
          <p:cNvSpPr txBox="1"/>
          <p:nvPr/>
        </p:nvSpPr>
        <p:spPr>
          <a:xfrm>
            <a:off x="1752600" y="5720686"/>
            <a:ext cx="485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Stadt-Entrée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Bahnhof abgeschnitten durch Verkehrsfläche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 bzw. 5 Spuren jeweils plus Radweg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340D309-ABDC-4751-8E7A-4487C4165660}"/>
              </a:ext>
            </a:extLst>
          </p:cNvPr>
          <p:cNvSpPr txBox="1"/>
          <p:nvPr/>
        </p:nvSpPr>
        <p:spPr>
          <a:xfrm>
            <a:off x="195715" y="5206881"/>
            <a:ext cx="2820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[1]</a:t>
            </a:r>
            <a:r>
              <a:rPr lang="de-DE" sz="1400" dirty="0"/>
              <a:t> </a:t>
            </a:r>
            <a:r>
              <a:rPr lang="de-DE" sz="1600" dirty="0"/>
              <a:t>Karte aus Open-Street-</a:t>
            </a:r>
            <a:r>
              <a:rPr lang="de-DE" sz="1600" dirty="0" err="1"/>
              <a:t>Map</a:t>
            </a:r>
            <a:endParaRPr lang="de-DE" sz="14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853974F-351C-491B-A321-CAA9EC667533}"/>
              </a:ext>
            </a:extLst>
          </p:cNvPr>
          <p:cNvSpPr txBox="1"/>
          <p:nvPr/>
        </p:nvSpPr>
        <p:spPr>
          <a:xfrm>
            <a:off x="4669664" y="5202104"/>
            <a:ext cx="3880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[13]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600" dirty="0">
                <a:solidFill>
                  <a:schemeClr val="bg1"/>
                </a:solidFill>
              </a:rPr>
              <a:t>Kaiser Friedrich Ring (Foto: Martin Kraft)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432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CBB3227-71FC-4FCA-9DB0-B8F58A4C4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73" y="1288384"/>
            <a:ext cx="4743945" cy="4275002"/>
          </a:xfrm>
          <a:prstGeom prst="rect">
            <a:avLst/>
          </a:prstGeom>
        </p:spPr>
      </p:pic>
      <p:pic>
        <p:nvPicPr>
          <p:cNvPr id="7" name="Grafik 6" descr="Ein Bild, das Baum, draußen, Auto enthält.&#10;&#10;Automatisch generierte Beschreibung">
            <a:extLst>
              <a:ext uri="{FF2B5EF4-FFF2-40B4-BE49-F238E27FC236}">
                <a16:creationId xmlns:a16="http://schemas.microsoft.com/office/drawing/2014/main" id="{C0D0404F-35D2-414A-BAC1-BAB59A7CA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38" y="1297808"/>
            <a:ext cx="6362524" cy="4259210"/>
          </a:xfrm>
          <a:prstGeom prst="rect">
            <a:avLst/>
          </a:prstGeom>
        </p:spPr>
      </p:pic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72061EC-645F-4310-990B-E0176F3B9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6356350"/>
            <a:ext cx="4114800" cy="365125"/>
          </a:xfrm>
        </p:spPr>
        <p:txBody>
          <a:bodyPr/>
          <a:lstStyle/>
          <a:p>
            <a:r>
              <a:rPr lang="de-DE" dirty="0"/>
              <a:t>Verena Richter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34E87D1-F705-47C9-8F0F-43C1C0C84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CCA0-180F-45E9-800C-0C4CE0028D11}" type="slidenum">
              <a:rPr lang="de-DE" smtClean="0"/>
              <a:t>9</a:t>
            </a:fld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09AE299-F610-4CD6-938B-2DD613C3A4CD}"/>
              </a:ext>
            </a:extLst>
          </p:cNvPr>
          <p:cNvSpPr txBox="1">
            <a:spLocks/>
          </p:cNvSpPr>
          <p:nvPr/>
        </p:nvSpPr>
        <p:spPr>
          <a:xfrm>
            <a:off x="13138" y="75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/>
                </a:solidFill>
                <a:highlight>
                  <a:srgbClr val="800000"/>
                </a:highlight>
              </a:rPr>
              <a:t>Wiesbaden – City Bahn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848C766F-A1CC-4C1C-AF62-0DDBCA660081}"/>
              </a:ext>
            </a:extLst>
          </p:cNvPr>
          <p:cNvCxnSpPr>
            <a:cxnSpLocks/>
          </p:cNvCxnSpPr>
          <p:nvPr/>
        </p:nvCxnSpPr>
        <p:spPr>
          <a:xfrm>
            <a:off x="0" y="1288384"/>
            <a:ext cx="12192000" cy="1"/>
          </a:xfrm>
          <a:prstGeom prst="line">
            <a:avLst/>
          </a:prstGeom>
          <a:ln w="28575" cmpd="thickThin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08609E4E-AE66-4386-8628-8F6723B10AF6}"/>
              </a:ext>
            </a:extLst>
          </p:cNvPr>
          <p:cNvCxnSpPr>
            <a:cxnSpLocks/>
          </p:cNvCxnSpPr>
          <p:nvPr/>
        </p:nvCxnSpPr>
        <p:spPr>
          <a:xfrm>
            <a:off x="0" y="5537485"/>
            <a:ext cx="12192000" cy="1"/>
          </a:xfrm>
          <a:prstGeom prst="line">
            <a:avLst/>
          </a:prstGeom>
          <a:ln w="28575" cmpd="thinThick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2A811372-74AC-4CEC-BFC7-C64B85C69BF7}"/>
              </a:ext>
            </a:extLst>
          </p:cNvPr>
          <p:cNvSpPr txBox="1"/>
          <p:nvPr/>
        </p:nvSpPr>
        <p:spPr>
          <a:xfrm>
            <a:off x="1752599" y="5720686"/>
            <a:ext cx="6620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Entlastung vor Allem der Innenstadt vom MV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Wichtiges Element einer zukunftsfähigen Verkehrsentwicklung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Abgelehnt per Bürgerentscheid (1.11.2020)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4630BE2-2E60-43C1-83FB-7EE8C703D2DE}"/>
              </a:ext>
            </a:extLst>
          </p:cNvPr>
          <p:cNvSpPr txBox="1"/>
          <p:nvPr/>
        </p:nvSpPr>
        <p:spPr>
          <a:xfrm>
            <a:off x="5891049" y="5170049"/>
            <a:ext cx="36103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[15]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600" dirty="0">
                <a:solidFill>
                  <a:schemeClr val="bg1"/>
                </a:solidFill>
              </a:rPr>
              <a:t>Biebricher Allee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21" name="Minuszeichen 20">
            <a:extLst>
              <a:ext uri="{FF2B5EF4-FFF2-40B4-BE49-F238E27FC236}">
                <a16:creationId xmlns:a16="http://schemas.microsoft.com/office/drawing/2014/main" id="{8CBCFFA0-4804-4326-A000-E1BEF91B6C65}"/>
              </a:ext>
            </a:extLst>
          </p:cNvPr>
          <p:cNvSpPr/>
          <p:nvPr/>
        </p:nvSpPr>
        <p:spPr>
          <a:xfrm>
            <a:off x="259018" y="5725151"/>
            <a:ext cx="914400" cy="914400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03F66CA-F885-4764-901B-3A86A56F869B}"/>
              </a:ext>
            </a:extLst>
          </p:cNvPr>
          <p:cNvSpPr txBox="1"/>
          <p:nvPr/>
        </p:nvSpPr>
        <p:spPr>
          <a:xfrm>
            <a:off x="631769" y="5224833"/>
            <a:ext cx="36103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/>
              <a:t>[16]</a:t>
            </a:r>
            <a:r>
              <a:rPr lang="de-DE" sz="1200" dirty="0"/>
              <a:t> </a:t>
            </a:r>
            <a:r>
              <a:rPr lang="de-DE" sz="1600" dirty="0"/>
              <a:t>Planung </a:t>
            </a:r>
            <a:r>
              <a:rPr lang="de-DE" sz="1600" dirty="0" err="1"/>
              <a:t>Citybahn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693273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615</Words>
  <Application>Microsoft Office PowerPoint</Application>
  <PresentationFormat>Breitbild</PresentationFormat>
  <Paragraphs>91</Paragraphs>
  <Slides>11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Office</vt:lpstr>
      <vt:lpstr>Acrobat Document</vt:lpstr>
      <vt:lpstr>Darmstadt und Wiesbaden</vt:lpstr>
      <vt:lpstr>Darmstadt - Radverkehrsförderung</vt:lpstr>
      <vt:lpstr>Darmstadt – Vorplatz Merck-Gelände</vt:lpstr>
      <vt:lpstr>Darmstadt – Bahnhof Arheilgen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Bildquellen: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Verkehrs-Probleme und -Highlights in Darmstadt und Wiesbaden</dc:title>
  <dc:creator>b3vqoau80a@hsrheinmain.onmicrosoft.com</dc:creator>
  <cp:lastModifiedBy>b3vqoau80a@hsrheinmain.onmicrosoft.com</cp:lastModifiedBy>
  <cp:revision>31</cp:revision>
  <dcterms:created xsi:type="dcterms:W3CDTF">2021-06-23T10:00:30Z</dcterms:created>
  <dcterms:modified xsi:type="dcterms:W3CDTF">2021-06-25T09:19:08Z</dcterms:modified>
</cp:coreProperties>
</file>