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3"/>
  </p:sldMasterIdLst>
  <p:notesMasterIdLst>
    <p:notesMasterId r:id="rId46"/>
  </p:notesMasterIdLst>
  <p:handoutMasterIdLst>
    <p:handoutMasterId r:id="rId47"/>
  </p:handoutMasterIdLst>
  <p:sldIdLst>
    <p:sldId id="404" r:id="rId4"/>
    <p:sldId id="340" r:id="rId5"/>
    <p:sldId id="441" r:id="rId6"/>
    <p:sldId id="442" r:id="rId7"/>
    <p:sldId id="445" r:id="rId8"/>
    <p:sldId id="447" r:id="rId9"/>
    <p:sldId id="448" r:id="rId10"/>
    <p:sldId id="341" r:id="rId11"/>
    <p:sldId id="278" r:id="rId12"/>
    <p:sldId id="342" r:id="rId13"/>
    <p:sldId id="409" r:id="rId14"/>
    <p:sldId id="410" r:id="rId15"/>
    <p:sldId id="309" r:id="rId16"/>
    <p:sldId id="380" r:id="rId17"/>
    <p:sldId id="446" r:id="rId18"/>
    <p:sldId id="383" r:id="rId19"/>
    <p:sldId id="411" r:id="rId20"/>
    <p:sldId id="412" r:id="rId21"/>
    <p:sldId id="449" r:id="rId22"/>
    <p:sldId id="413" r:id="rId23"/>
    <p:sldId id="430" r:id="rId24"/>
    <p:sldId id="326" r:id="rId25"/>
    <p:sldId id="393" r:id="rId26"/>
    <p:sldId id="415" r:id="rId27"/>
    <p:sldId id="417" r:id="rId28"/>
    <p:sldId id="418" r:id="rId29"/>
    <p:sldId id="419" r:id="rId30"/>
    <p:sldId id="431" r:id="rId31"/>
    <p:sldId id="319" r:id="rId32"/>
    <p:sldId id="414" r:id="rId33"/>
    <p:sldId id="416" r:id="rId34"/>
    <p:sldId id="264" r:id="rId35"/>
    <p:sldId id="259" r:id="rId36"/>
    <p:sldId id="260" r:id="rId37"/>
    <p:sldId id="261" r:id="rId38"/>
    <p:sldId id="262" r:id="rId39"/>
    <p:sldId id="266" r:id="rId40"/>
    <p:sldId id="267" r:id="rId41"/>
    <p:sldId id="268" r:id="rId42"/>
    <p:sldId id="384" r:id="rId43"/>
    <p:sldId id="451" r:id="rId44"/>
    <p:sldId id="450" r:id="rId45"/>
  </p:sldIdLst>
  <p:sldSz cx="9144000" cy="6858000" type="screen4x3"/>
  <p:notesSz cx="7099300" cy="10234613"/>
  <p:custDataLst>
    <p:tags r:id="rId48"/>
  </p:custDataLst>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84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0634" autoAdjust="0"/>
  </p:normalViewPr>
  <p:slideViewPr>
    <p:cSldViewPr>
      <p:cViewPr varScale="1">
        <p:scale>
          <a:sx n="114" d="100"/>
          <a:sy n="114" d="100"/>
        </p:scale>
        <p:origin x="1464" y="168"/>
      </p:cViewPr>
      <p:guideLst>
        <p:guide orient="horz" pos="2840"/>
        <p:guide pos="2880"/>
      </p:guideLst>
    </p:cSldViewPr>
  </p:slideViewPr>
  <p:notesTextViewPr>
    <p:cViewPr>
      <p:scale>
        <a:sx n="100" d="100"/>
        <a:sy n="100" d="100"/>
      </p:scale>
      <p:origin x="0" y="0"/>
    </p:cViewPr>
  </p:notesTextViewPr>
  <p:sorterViewPr>
    <p:cViewPr>
      <p:scale>
        <a:sx n="80" d="100"/>
        <a:sy n="80" d="100"/>
      </p:scale>
      <p:origin x="0" y="31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5B1C6E9D-0C45-FEB4-426C-C480C3B1371E}"/>
              </a:ext>
            </a:extLst>
          </p:cNvPr>
          <p:cNvSpPr>
            <a:spLocks noGrp="1" noChangeArrowheads="1"/>
          </p:cNvSpPr>
          <p:nvPr>
            <p:ph type="hdr" sz="quarter"/>
          </p:nvPr>
        </p:nvSpPr>
        <p:spPr bwMode="auto">
          <a:xfrm>
            <a:off x="0" y="0"/>
            <a:ext cx="3074988" cy="512763"/>
          </a:xfrm>
          <a:prstGeom prst="rect">
            <a:avLst/>
          </a:prstGeom>
          <a:noFill/>
          <a:ln>
            <a:noFill/>
          </a:ln>
          <a:effectLst/>
        </p:spPr>
        <p:txBody>
          <a:bodyPr vert="horz" wrap="square" lIns="99033" tIns="49517" rIns="99033" bIns="49517" numCol="1" anchor="t" anchorCtr="0" compatLnSpc="1">
            <a:prstTxWarp prst="textNoShape">
              <a:avLst/>
            </a:prstTxWarp>
          </a:bodyPr>
          <a:lstStyle>
            <a:lvl1pPr defTabSz="989013" eaLnBrk="1" hangingPunct="1">
              <a:defRPr sz="1300">
                <a:latin typeface="Arial" charset="0"/>
              </a:defRPr>
            </a:lvl1pPr>
          </a:lstStyle>
          <a:p>
            <a:pPr>
              <a:defRPr/>
            </a:pPr>
            <a:endParaRPr lang="en-US" altLang="en-US"/>
          </a:p>
        </p:txBody>
      </p:sp>
      <p:sp>
        <p:nvSpPr>
          <p:cNvPr id="29699" name="Rectangle 3">
            <a:extLst>
              <a:ext uri="{FF2B5EF4-FFF2-40B4-BE49-F238E27FC236}">
                <a16:creationId xmlns:a16="http://schemas.microsoft.com/office/drawing/2014/main" id="{49A92A11-2180-AF56-9FE5-61A5E7AFEAF0}"/>
              </a:ext>
            </a:extLst>
          </p:cNvPr>
          <p:cNvSpPr>
            <a:spLocks noGrp="1" noChangeArrowheads="1"/>
          </p:cNvSpPr>
          <p:nvPr>
            <p:ph type="dt" sz="quarter" idx="1"/>
          </p:nvPr>
        </p:nvSpPr>
        <p:spPr bwMode="auto">
          <a:xfrm>
            <a:off x="4022725" y="0"/>
            <a:ext cx="3074988" cy="512763"/>
          </a:xfrm>
          <a:prstGeom prst="rect">
            <a:avLst/>
          </a:prstGeom>
          <a:noFill/>
          <a:ln>
            <a:noFill/>
          </a:ln>
          <a:effectLst/>
        </p:spPr>
        <p:txBody>
          <a:bodyPr vert="horz" wrap="square" lIns="99033" tIns="49517" rIns="99033" bIns="49517" numCol="1" anchor="t" anchorCtr="0" compatLnSpc="1">
            <a:prstTxWarp prst="textNoShape">
              <a:avLst/>
            </a:prstTxWarp>
          </a:bodyPr>
          <a:lstStyle>
            <a:lvl1pPr algn="r" defTabSz="989013" eaLnBrk="1" hangingPunct="1">
              <a:defRPr sz="1300">
                <a:latin typeface="Arial" charset="0"/>
              </a:defRPr>
            </a:lvl1pPr>
          </a:lstStyle>
          <a:p>
            <a:pPr>
              <a:defRPr/>
            </a:pPr>
            <a:endParaRPr lang="en-US" altLang="en-US"/>
          </a:p>
        </p:txBody>
      </p:sp>
      <p:sp>
        <p:nvSpPr>
          <p:cNvPr id="29700" name="Rectangle 4">
            <a:extLst>
              <a:ext uri="{FF2B5EF4-FFF2-40B4-BE49-F238E27FC236}">
                <a16:creationId xmlns:a16="http://schemas.microsoft.com/office/drawing/2014/main" id="{312528A1-3CC0-35BC-EF6B-9BECF11746D0}"/>
              </a:ext>
            </a:extLst>
          </p:cNvPr>
          <p:cNvSpPr>
            <a:spLocks noGrp="1" noChangeArrowheads="1"/>
          </p:cNvSpPr>
          <p:nvPr>
            <p:ph type="ftr" sz="quarter" idx="2"/>
          </p:nvPr>
        </p:nvSpPr>
        <p:spPr bwMode="auto">
          <a:xfrm>
            <a:off x="0" y="9720263"/>
            <a:ext cx="3074988" cy="512762"/>
          </a:xfrm>
          <a:prstGeom prst="rect">
            <a:avLst/>
          </a:prstGeom>
          <a:noFill/>
          <a:ln>
            <a:noFill/>
          </a:ln>
          <a:effectLst/>
        </p:spPr>
        <p:txBody>
          <a:bodyPr vert="horz" wrap="square" lIns="99033" tIns="49517" rIns="99033" bIns="49517" numCol="1" anchor="b" anchorCtr="0" compatLnSpc="1">
            <a:prstTxWarp prst="textNoShape">
              <a:avLst/>
            </a:prstTxWarp>
          </a:bodyPr>
          <a:lstStyle>
            <a:lvl1pPr defTabSz="989013" eaLnBrk="1" hangingPunct="1">
              <a:defRPr sz="1300">
                <a:latin typeface="Arial" charset="0"/>
              </a:defRPr>
            </a:lvl1pPr>
          </a:lstStyle>
          <a:p>
            <a:pPr>
              <a:defRPr/>
            </a:pPr>
            <a:endParaRPr lang="en-US" altLang="en-US"/>
          </a:p>
        </p:txBody>
      </p:sp>
      <p:sp>
        <p:nvSpPr>
          <p:cNvPr id="29701" name="Rectangle 5">
            <a:extLst>
              <a:ext uri="{FF2B5EF4-FFF2-40B4-BE49-F238E27FC236}">
                <a16:creationId xmlns:a16="http://schemas.microsoft.com/office/drawing/2014/main" id="{2232BDB7-5AA5-9CF8-A347-552E0B1BB697}"/>
              </a:ext>
            </a:extLst>
          </p:cNvPr>
          <p:cNvSpPr>
            <a:spLocks noGrp="1" noChangeArrowheads="1"/>
          </p:cNvSpPr>
          <p:nvPr>
            <p:ph type="sldNum" sz="quarter" idx="3"/>
          </p:nvPr>
        </p:nvSpPr>
        <p:spPr bwMode="auto">
          <a:xfrm>
            <a:off x="4022725" y="9720263"/>
            <a:ext cx="3074988" cy="512762"/>
          </a:xfrm>
          <a:prstGeom prst="rect">
            <a:avLst/>
          </a:prstGeom>
          <a:noFill/>
          <a:ln>
            <a:noFill/>
          </a:ln>
          <a:effectLst/>
        </p:spPr>
        <p:txBody>
          <a:bodyPr vert="horz" wrap="square" lIns="99033" tIns="49517" rIns="99033" bIns="49517" numCol="1" anchor="b" anchorCtr="0" compatLnSpc="1">
            <a:prstTxWarp prst="textNoShape">
              <a:avLst/>
            </a:prstTxWarp>
          </a:bodyPr>
          <a:lstStyle>
            <a:lvl1pPr algn="r" defTabSz="989013" eaLnBrk="1" hangingPunct="1">
              <a:defRPr sz="1300">
                <a:latin typeface="Arial" panose="020B0604020202020204" pitchFamily="34" charset="0"/>
              </a:defRPr>
            </a:lvl1pPr>
          </a:lstStyle>
          <a:p>
            <a:fld id="{22DE95F8-50A4-0046-BC0E-51EEACFD84D9}" type="slidenum">
              <a:rPr lang="en-US" altLang="en-US"/>
              <a:pPr/>
              <a:t>‹Nr.›</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06A997E-0AE4-7789-F548-831DBA36957A}"/>
              </a:ext>
            </a:extLst>
          </p:cNvPr>
          <p:cNvSpPr>
            <a:spLocks noGrp="1" noChangeArrowheads="1"/>
          </p:cNvSpPr>
          <p:nvPr>
            <p:ph type="hdr" sz="quarter"/>
          </p:nvPr>
        </p:nvSpPr>
        <p:spPr bwMode="auto">
          <a:xfrm>
            <a:off x="0" y="0"/>
            <a:ext cx="3074988" cy="512763"/>
          </a:xfrm>
          <a:prstGeom prst="rect">
            <a:avLst/>
          </a:prstGeom>
          <a:noFill/>
          <a:ln>
            <a:noFill/>
          </a:ln>
          <a:effectLst/>
        </p:spPr>
        <p:txBody>
          <a:bodyPr vert="horz" wrap="square" lIns="99033" tIns="49517" rIns="99033" bIns="49517" numCol="1" anchor="t" anchorCtr="0" compatLnSpc="1">
            <a:prstTxWarp prst="textNoShape">
              <a:avLst/>
            </a:prstTxWarp>
          </a:bodyPr>
          <a:lstStyle>
            <a:lvl1pPr defTabSz="989013" eaLnBrk="1" hangingPunct="1">
              <a:defRPr sz="1300">
                <a:latin typeface="Arial" charset="0"/>
              </a:defRPr>
            </a:lvl1pPr>
          </a:lstStyle>
          <a:p>
            <a:pPr>
              <a:defRPr/>
            </a:pPr>
            <a:endParaRPr lang="en-US" altLang="en-US"/>
          </a:p>
        </p:txBody>
      </p:sp>
      <p:sp>
        <p:nvSpPr>
          <p:cNvPr id="24579" name="Rectangle 3">
            <a:extLst>
              <a:ext uri="{FF2B5EF4-FFF2-40B4-BE49-F238E27FC236}">
                <a16:creationId xmlns:a16="http://schemas.microsoft.com/office/drawing/2014/main" id="{A317FFFD-5BD8-B096-FA59-B33D1A9587AD}"/>
              </a:ext>
            </a:extLst>
          </p:cNvPr>
          <p:cNvSpPr>
            <a:spLocks noGrp="1" noChangeArrowheads="1"/>
          </p:cNvSpPr>
          <p:nvPr>
            <p:ph type="dt" idx="1"/>
          </p:nvPr>
        </p:nvSpPr>
        <p:spPr bwMode="auto">
          <a:xfrm>
            <a:off x="4022725" y="0"/>
            <a:ext cx="3074988" cy="512763"/>
          </a:xfrm>
          <a:prstGeom prst="rect">
            <a:avLst/>
          </a:prstGeom>
          <a:noFill/>
          <a:ln>
            <a:noFill/>
          </a:ln>
          <a:effectLst/>
        </p:spPr>
        <p:txBody>
          <a:bodyPr vert="horz" wrap="square" lIns="99033" tIns="49517" rIns="99033" bIns="49517" numCol="1" anchor="t" anchorCtr="0" compatLnSpc="1">
            <a:prstTxWarp prst="textNoShape">
              <a:avLst/>
            </a:prstTxWarp>
          </a:bodyPr>
          <a:lstStyle>
            <a:lvl1pPr algn="r" defTabSz="989013" eaLnBrk="1" hangingPunct="1">
              <a:defRPr sz="1300">
                <a:latin typeface="Arial" charset="0"/>
              </a:defRPr>
            </a:lvl1pPr>
          </a:lstStyle>
          <a:p>
            <a:pPr>
              <a:defRPr/>
            </a:pPr>
            <a:endParaRPr lang="en-US" altLang="en-US"/>
          </a:p>
        </p:txBody>
      </p:sp>
      <p:sp>
        <p:nvSpPr>
          <p:cNvPr id="5124" name="Rectangle 4">
            <a:extLst>
              <a:ext uri="{FF2B5EF4-FFF2-40B4-BE49-F238E27FC236}">
                <a16:creationId xmlns:a16="http://schemas.microsoft.com/office/drawing/2014/main" id="{CA2108BD-C82A-7152-EFCA-898BD312B729}"/>
              </a:ext>
            </a:extLst>
          </p:cNvPr>
          <p:cNvSpPr>
            <a:spLocks noGrp="1" noRot="1" noChangeAspect="1" noChangeArrowheads="1" noTextEdit="1"/>
          </p:cNvSpPr>
          <p:nvPr>
            <p:ph type="sldImg" idx="2"/>
          </p:nvPr>
        </p:nvSpPr>
        <p:spPr bwMode="auto">
          <a:xfrm>
            <a:off x="992188" y="766763"/>
            <a:ext cx="5116512"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a:extLst>
              <a:ext uri="{FF2B5EF4-FFF2-40B4-BE49-F238E27FC236}">
                <a16:creationId xmlns:a16="http://schemas.microsoft.com/office/drawing/2014/main" id="{C0BC272B-38BA-E33A-581D-10BC716272C1}"/>
              </a:ext>
            </a:extLst>
          </p:cNvPr>
          <p:cNvSpPr>
            <a:spLocks noGrp="1" noChangeArrowheads="1"/>
          </p:cNvSpPr>
          <p:nvPr>
            <p:ph type="body" sz="quarter" idx="3"/>
          </p:nvPr>
        </p:nvSpPr>
        <p:spPr bwMode="auto">
          <a:xfrm>
            <a:off x="711200" y="4862513"/>
            <a:ext cx="5678488" cy="4605337"/>
          </a:xfrm>
          <a:prstGeom prst="rect">
            <a:avLst/>
          </a:prstGeom>
          <a:noFill/>
          <a:ln>
            <a:noFill/>
          </a:ln>
          <a:effectLst/>
        </p:spPr>
        <p:txBody>
          <a:bodyPr vert="horz" wrap="square" lIns="99033" tIns="49517" rIns="99033" bIns="495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a:extLst>
              <a:ext uri="{FF2B5EF4-FFF2-40B4-BE49-F238E27FC236}">
                <a16:creationId xmlns:a16="http://schemas.microsoft.com/office/drawing/2014/main" id="{CDCDBC99-01F9-D404-E8C4-FAD08055C4B9}"/>
              </a:ext>
            </a:extLst>
          </p:cNvPr>
          <p:cNvSpPr>
            <a:spLocks noGrp="1" noChangeArrowheads="1"/>
          </p:cNvSpPr>
          <p:nvPr>
            <p:ph type="ftr" sz="quarter" idx="4"/>
          </p:nvPr>
        </p:nvSpPr>
        <p:spPr bwMode="auto">
          <a:xfrm>
            <a:off x="0" y="9720263"/>
            <a:ext cx="3074988" cy="512762"/>
          </a:xfrm>
          <a:prstGeom prst="rect">
            <a:avLst/>
          </a:prstGeom>
          <a:noFill/>
          <a:ln>
            <a:noFill/>
          </a:ln>
          <a:effectLst/>
        </p:spPr>
        <p:txBody>
          <a:bodyPr vert="horz" wrap="square" lIns="99033" tIns="49517" rIns="99033" bIns="49517" numCol="1" anchor="b" anchorCtr="0" compatLnSpc="1">
            <a:prstTxWarp prst="textNoShape">
              <a:avLst/>
            </a:prstTxWarp>
          </a:bodyPr>
          <a:lstStyle>
            <a:lvl1pPr defTabSz="989013" eaLnBrk="1" hangingPunct="1">
              <a:defRPr sz="1300">
                <a:latin typeface="Arial" charset="0"/>
              </a:defRPr>
            </a:lvl1pPr>
          </a:lstStyle>
          <a:p>
            <a:pPr>
              <a:defRPr/>
            </a:pPr>
            <a:endParaRPr lang="en-US" altLang="en-US"/>
          </a:p>
        </p:txBody>
      </p:sp>
      <p:sp>
        <p:nvSpPr>
          <p:cNvPr id="24583" name="Rectangle 7">
            <a:extLst>
              <a:ext uri="{FF2B5EF4-FFF2-40B4-BE49-F238E27FC236}">
                <a16:creationId xmlns:a16="http://schemas.microsoft.com/office/drawing/2014/main" id="{69B6A64F-20DD-3CF1-A3C8-ED9A6224758C}"/>
              </a:ext>
            </a:extLst>
          </p:cNvPr>
          <p:cNvSpPr>
            <a:spLocks noGrp="1" noChangeArrowheads="1"/>
          </p:cNvSpPr>
          <p:nvPr>
            <p:ph type="sldNum" sz="quarter" idx="5"/>
          </p:nvPr>
        </p:nvSpPr>
        <p:spPr bwMode="auto">
          <a:xfrm>
            <a:off x="4022725" y="9720263"/>
            <a:ext cx="3074988" cy="512762"/>
          </a:xfrm>
          <a:prstGeom prst="rect">
            <a:avLst/>
          </a:prstGeom>
          <a:noFill/>
          <a:ln>
            <a:noFill/>
          </a:ln>
          <a:effectLst/>
        </p:spPr>
        <p:txBody>
          <a:bodyPr vert="horz" wrap="square" lIns="99033" tIns="49517" rIns="99033" bIns="49517" numCol="1" anchor="b" anchorCtr="0" compatLnSpc="1">
            <a:prstTxWarp prst="textNoShape">
              <a:avLst/>
            </a:prstTxWarp>
          </a:bodyPr>
          <a:lstStyle>
            <a:lvl1pPr algn="r" defTabSz="989013" eaLnBrk="1" hangingPunct="1">
              <a:defRPr sz="1300">
                <a:latin typeface="Arial" panose="020B0604020202020204" pitchFamily="34" charset="0"/>
              </a:defRPr>
            </a:lvl1pPr>
          </a:lstStyle>
          <a:p>
            <a:fld id="{4669AAE4-810F-7E46-98CA-86CCA1A84B2E}" type="slidenum">
              <a:rPr lang="en-US" altLang="en-US"/>
              <a:pPr/>
              <a:t>‹Nr.›</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D7AF3418-2D89-C3A8-9BCF-70364225EA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2825">
              <a:defRPr>
                <a:solidFill>
                  <a:schemeClr val="tx1"/>
                </a:solidFill>
                <a:latin typeface="Verdana" panose="020B0604030504040204" pitchFamily="34" charset="0"/>
              </a:defRPr>
            </a:lvl1pPr>
            <a:lvl2pPr marL="793750" indent="-303213" defTabSz="1012825">
              <a:defRPr>
                <a:solidFill>
                  <a:schemeClr val="tx1"/>
                </a:solidFill>
                <a:latin typeface="Verdana" panose="020B0604030504040204" pitchFamily="34" charset="0"/>
              </a:defRPr>
            </a:lvl2pPr>
            <a:lvl3pPr marL="1222375" indent="-242888" defTabSz="1012825">
              <a:defRPr>
                <a:solidFill>
                  <a:schemeClr val="tx1"/>
                </a:solidFill>
                <a:latin typeface="Verdana" panose="020B0604030504040204" pitchFamily="34" charset="0"/>
              </a:defRPr>
            </a:lvl3pPr>
            <a:lvl4pPr marL="1711325" indent="-242888" defTabSz="1012825">
              <a:defRPr>
                <a:solidFill>
                  <a:schemeClr val="tx1"/>
                </a:solidFill>
                <a:latin typeface="Verdana" panose="020B0604030504040204" pitchFamily="34" charset="0"/>
              </a:defRPr>
            </a:lvl4pPr>
            <a:lvl5pPr marL="2201863" indent="-242888" defTabSz="1012825">
              <a:defRPr>
                <a:solidFill>
                  <a:schemeClr val="tx1"/>
                </a:solidFill>
                <a:latin typeface="Verdana" panose="020B0604030504040204" pitchFamily="34" charset="0"/>
              </a:defRPr>
            </a:lvl5pPr>
            <a:lvl6pPr marL="2659063" indent="-242888" defTabSz="1012825" eaLnBrk="0" fontAlgn="base" hangingPunct="0">
              <a:spcBef>
                <a:spcPct val="0"/>
              </a:spcBef>
              <a:spcAft>
                <a:spcPct val="0"/>
              </a:spcAft>
              <a:defRPr>
                <a:solidFill>
                  <a:schemeClr val="tx1"/>
                </a:solidFill>
                <a:latin typeface="Verdana" panose="020B0604030504040204" pitchFamily="34" charset="0"/>
              </a:defRPr>
            </a:lvl6pPr>
            <a:lvl7pPr marL="3116263" indent="-242888" defTabSz="1012825" eaLnBrk="0" fontAlgn="base" hangingPunct="0">
              <a:spcBef>
                <a:spcPct val="0"/>
              </a:spcBef>
              <a:spcAft>
                <a:spcPct val="0"/>
              </a:spcAft>
              <a:defRPr>
                <a:solidFill>
                  <a:schemeClr val="tx1"/>
                </a:solidFill>
                <a:latin typeface="Verdana" panose="020B0604030504040204" pitchFamily="34" charset="0"/>
              </a:defRPr>
            </a:lvl7pPr>
            <a:lvl8pPr marL="3573463" indent="-242888" defTabSz="1012825" eaLnBrk="0" fontAlgn="base" hangingPunct="0">
              <a:spcBef>
                <a:spcPct val="0"/>
              </a:spcBef>
              <a:spcAft>
                <a:spcPct val="0"/>
              </a:spcAft>
              <a:defRPr>
                <a:solidFill>
                  <a:schemeClr val="tx1"/>
                </a:solidFill>
                <a:latin typeface="Verdana" panose="020B0604030504040204" pitchFamily="34" charset="0"/>
              </a:defRPr>
            </a:lvl8pPr>
            <a:lvl9pPr marL="4030663" indent="-242888" defTabSz="1012825" eaLnBrk="0" fontAlgn="base" hangingPunct="0">
              <a:spcBef>
                <a:spcPct val="0"/>
              </a:spcBef>
              <a:spcAft>
                <a:spcPct val="0"/>
              </a:spcAft>
              <a:defRPr>
                <a:solidFill>
                  <a:schemeClr val="tx1"/>
                </a:solidFill>
                <a:latin typeface="Verdana" panose="020B0604030504040204" pitchFamily="34" charset="0"/>
              </a:defRPr>
            </a:lvl9pPr>
          </a:lstStyle>
          <a:p>
            <a:fld id="{CC5E1078-952E-1F48-8A33-BB70379E75C4}" type="slidenum">
              <a:rPr lang="en-GB" altLang="en-US">
                <a:solidFill>
                  <a:srgbClr val="000000"/>
                </a:solidFill>
                <a:latin typeface="Times" pitchFamily="2" charset="0"/>
              </a:rPr>
              <a:pPr/>
              <a:t>1</a:t>
            </a:fld>
            <a:endParaRPr lang="en-GB" altLang="en-US">
              <a:solidFill>
                <a:srgbClr val="000000"/>
              </a:solidFill>
              <a:latin typeface="Times" pitchFamily="2" charset="0"/>
            </a:endParaRPr>
          </a:p>
        </p:txBody>
      </p:sp>
      <p:sp>
        <p:nvSpPr>
          <p:cNvPr id="16387" name="Rectangle 2">
            <a:extLst>
              <a:ext uri="{FF2B5EF4-FFF2-40B4-BE49-F238E27FC236}">
                <a16:creationId xmlns:a16="http://schemas.microsoft.com/office/drawing/2014/main" id="{4CD10C5E-F810-529A-458A-4E6122716CE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33C7B6A-0635-1447-2706-75F47CC812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6094D7A-0F27-6BC2-FE4F-0E5228809723}"/>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D1FB9569-EA05-3C2D-E096-490CD7C6B81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F7F8893E-A411-5E32-7FAE-9744351E1D3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E5C6CC27-9647-E64E-8002-58113F5E4B9D}" type="slidenum">
              <a:rPr lang="en-US" altLang="en-US">
                <a:latin typeface="Arial" panose="020B0604020202020204" pitchFamily="34" charset="0"/>
              </a:rPr>
              <a:pPr/>
              <a:t>22</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12D5F041-57B7-2031-601D-A03CD4C2CF04}"/>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CA573407-5490-91B9-8DB4-32FFC87C026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8595B09D-1467-76DD-2780-E69620C4FD5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A3809C0D-62D3-4B46-8690-9251709C46E6}" type="slidenum">
              <a:rPr lang="en-US" altLang="en-US">
                <a:latin typeface="Arial" panose="020B0604020202020204" pitchFamily="34" charset="0"/>
              </a:rPr>
              <a:pPr/>
              <a:t>29</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12D5F041-57B7-2031-601D-A03CD4C2CF04}"/>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CA573407-5490-91B9-8DB4-32FFC87C026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8595B09D-1467-76DD-2780-E69620C4FD5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A3809C0D-62D3-4B46-8690-9251709C46E6}" type="slidenum">
              <a:rPr lang="en-US" altLang="en-US">
                <a:latin typeface="Arial" panose="020B0604020202020204" pitchFamily="34" charset="0"/>
              </a:rPr>
              <a:pPr/>
              <a:t>42</a:t>
            </a:fld>
            <a:endParaRPr lang="en-US" altLang="en-US">
              <a:latin typeface="Arial" panose="020B0604020202020204" pitchFamily="34" charset="0"/>
            </a:endParaRPr>
          </a:p>
        </p:txBody>
      </p:sp>
    </p:spTree>
    <p:extLst>
      <p:ext uri="{BB962C8B-B14F-4D97-AF65-F5344CB8AC3E}">
        <p14:creationId xmlns:p14="http://schemas.microsoft.com/office/powerpoint/2010/main" val="19780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20F119C-4ECB-1D9F-DCAA-CC757B55B5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C4F990F5-A4D2-664E-8BB1-36012563CBD7}" type="slidenum">
              <a:rPr lang="en-US" altLang="en-US">
                <a:latin typeface="Times" pitchFamily="2" charset="0"/>
              </a:rPr>
              <a:pPr/>
              <a:t>2</a:t>
            </a:fld>
            <a:endParaRPr lang="en-US" altLang="en-US">
              <a:latin typeface="Times" pitchFamily="2" charset="0"/>
            </a:endParaRPr>
          </a:p>
        </p:txBody>
      </p:sp>
      <p:sp>
        <p:nvSpPr>
          <p:cNvPr id="18435" name="Rectangle 2">
            <a:extLst>
              <a:ext uri="{FF2B5EF4-FFF2-40B4-BE49-F238E27FC236}">
                <a16:creationId xmlns:a16="http://schemas.microsoft.com/office/drawing/2014/main" id="{4DE204E2-E3B4-93B8-E33B-7FD107F4EAB9}"/>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9CDFEE1-BCD7-0B5A-E06A-3847CD5CE3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BA426F03-E475-1DC8-822F-D2A3A0F39A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0B847411-A5F0-7943-BB85-994C3C54E700}" type="slidenum">
              <a:rPr lang="en-US" altLang="en-US">
                <a:latin typeface="Arial" panose="020B0604020202020204" pitchFamily="34" charset="0"/>
              </a:rPr>
              <a:pPr/>
              <a:t>9</a:t>
            </a:fld>
            <a:endParaRPr lang="en-US" altLang="en-US">
              <a:latin typeface="Arial" panose="020B0604020202020204" pitchFamily="34" charset="0"/>
            </a:endParaRPr>
          </a:p>
        </p:txBody>
      </p:sp>
      <p:sp>
        <p:nvSpPr>
          <p:cNvPr id="24579" name="Rectangle 2">
            <a:extLst>
              <a:ext uri="{FF2B5EF4-FFF2-40B4-BE49-F238E27FC236}">
                <a16:creationId xmlns:a16="http://schemas.microsoft.com/office/drawing/2014/main" id="{DD470095-AA47-6227-2185-98007CBA4846}"/>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9E35BDC5-8764-6D7A-A623-6F59CE6586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5861729-A120-678D-0C66-4F8C1AD6F81C}"/>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3B170164-2541-A0CC-6594-3189D581F39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id="{65366D20-A324-4CB0-7C30-CAACA75B140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42950" indent="-285750" defTabSz="989013">
              <a:defRPr>
                <a:solidFill>
                  <a:schemeClr val="tx1"/>
                </a:solidFill>
                <a:latin typeface="Verdana" panose="020B0604030504040204" pitchFamily="34" charset="0"/>
              </a:defRPr>
            </a:lvl2pPr>
            <a:lvl3pPr marL="1143000" indent="-228600" defTabSz="989013">
              <a:defRPr>
                <a:solidFill>
                  <a:schemeClr val="tx1"/>
                </a:solidFill>
                <a:latin typeface="Verdana" panose="020B0604030504040204" pitchFamily="34" charset="0"/>
              </a:defRPr>
            </a:lvl3pPr>
            <a:lvl4pPr marL="1600200" indent="-228600" defTabSz="989013">
              <a:defRPr>
                <a:solidFill>
                  <a:schemeClr val="tx1"/>
                </a:solidFill>
                <a:latin typeface="Verdana" panose="020B0604030504040204" pitchFamily="34" charset="0"/>
              </a:defRPr>
            </a:lvl4pPr>
            <a:lvl5pPr marL="2057400" indent="-228600" defTabSz="989013">
              <a:defRPr>
                <a:solidFill>
                  <a:schemeClr val="tx1"/>
                </a:solidFill>
                <a:latin typeface="Verdana" panose="020B0604030504040204" pitchFamily="34" charset="0"/>
              </a:defRPr>
            </a:lvl5pPr>
            <a:lvl6pPr marL="2514600" indent="-228600" defTabSz="989013" eaLnBrk="0" fontAlgn="base" hangingPunct="0">
              <a:spcBef>
                <a:spcPct val="0"/>
              </a:spcBef>
              <a:spcAft>
                <a:spcPct val="0"/>
              </a:spcAft>
              <a:defRPr>
                <a:solidFill>
                  <a:schemeClr val="tx1"/>
                </a:solidFill>
                <a:latin typeface="Verdana" panose="020B0604030504040204" pitchFamily="34" charset="0"/>
              </a:defRPr>
            </a:lvl6pPr>
            <a:lvl7pPr marL="2971800" indent="-228600" defTabSz="989013" eaLnBrk="0" fontAlgn="base" hangingPunct="0">
              <a:spcBef>
                <a:spcPct val="0"/>
              </a:spcBef>
              <a:spcAft>
                <a:spcPct val="0"/>
              </a:spcAft>
              <a:defRPr>
                <a:solidFill>
                  <a:schemeClr val="tx1"/>
                </a:solidFill>
                <a:latin typeface="Verdana" panose="020B0604030504040204" pitchFamily="34" charset="0"/>
              </a:defRPr>
            </a:lvl7pPr>
            <a:lvl8pPr marL="3429000" indent="-228600" defTabSz="989013" eaLnBrk="0" fontAlgn="base" hangingPunct="0">
              <a:spcBef>
                <a:spcPct val="0"/>
              </a:spcBef>
              <a:spcAft>
                <a:spcPct val="0"/>
              </a:spcAft>
              <a:defRPr>
                <a:solidFill>
                  <a:schemeClr val="tx1"/>
                </a:solidFill>
                <a:latin typeface="Verdana" panose="020B0604030504040204" pitchFamily="34" charset="0"/>
              </a:defRPr>
            </a:lvl8pPr>
            <a:lvl9pPr marL="3886200" indent="-228600" defTabSz="989013" eaLnBrk="0" fontAlgn="base" hangingPunct="0">
              <a:spcBef>
                <a:spcPct val="0"/>
              </a:spcBef>
              <a:spcAft>
                <a:spcPct val="0"/>
              </a:spcAft>
              <a:defRPr>
                <a:solidFill>
                  <a:schemeClr val="tx1"/>
                </a:solidFill>
                <a:latin typeface="Verdana" panose="020B0604030504040204" pitchFamily="34" charset="0"/>
              </a:defRPr>
            </a:lvl9pPr>
          </a:lstStyle>
          <a:p>
            <a:fld id="{134D700A-CCD0-A84E-AE90-3763585CB852}" type="slidenum">
              <a:rPr lang="en-US" altLang="en-US">
                <a:latin typeface="Arial" panose="020B0604020202020204" pitchFamily="34" charset="0"/>
              </a:rPr>
              <a:pPr/>
              <a:t>12</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0BD18B6-1E6E-2457-33F2-D37C132A3E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DF0E1FC3-B28C-4543-9394-2C66CB0A43EB}" type="slidenum">
              <a:rPr lang="en-US" altLang="en-US">
                <a:latin typeface="Arial" panose="020B0604020202020204" pitchFamily="34" charset="0"/>
              </a:rPr>
              <a:pPr/>
              <a:t>16</a:t>
            </a:fld>
            <a:endParaRPr lang="en-US" altLang="en-US">
              <a:latin typeface="Arial" panose="020B0604020202020204" pitchFamily="34" charset="0"/>
            </a:endParaRPr>
          </a:p>
        </p:txBody>
      </p:sp>
      <p:sp>
        <p:nvSpPr>
          <p:cNvPr id="32771" name="Rectangle 2">
            <a:extLst>
              <a:ext uri="{FF2B5EF4-FFF2-40B4-BE49-F238E27FC236}">
                <a16:creationId xmlns:a16="http://schemas.microsoft.com/office/drawing/2014/main" id="{D0C17559-B546-EB0D-4E3D-ADA92C708709}"/>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7B6149C2-FDB3-86BC-C389-72EC89A8B7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C4A557F-C545-E359-F24D-0A1BA8486C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5B6A319B-7B74-5149-BB0A-2A63A83F394D}" type="slidenum">
              <a:rPr lang="en-US" altLang="en-US">
                <a:latin typeface="Arial" panose="020B0604020202020204" pitchFamily="34" charset="0"/>
              </a:rPr>
              <a:pPr/>
              <a:t>17</a:t>
            </a:fld>
            <a:endParaRPr lang="en-US" altLang="en-US">
              <a:latin typeface="Arial" panose="020B0604020202020204" pitchFamily="34" charset="0"/>
            </a:endParaRPr>
          </a:p>
        </p:txBody>
      </p:sp>
      <p:sp>
        <p:nvSpPr>
          <p:cNvPr id="34819" name="Rectangle 2">
            <a:extLst>
              <a:ext uri="{FF2B5EF4-FFF2-40B4-BE49-F238E27FC236}">
                <a16:creationId xmlns:a16="http://schemas.microsoft.com/office/drawing/2014/main" id="{6025FE04-B861-63C3-C21B-47D97E9A2CEE}"/>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2CFF319B-F994-50E1-5DD7-76DF2EB02DB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9CEFCB9-FD86-A690-C61B-4A728D6C0C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D43D9716-97AF-A847-92B7-576F8E7C8874}" type="slidenum">
              <a:rPr lang="en-US" altLang="en-US">
                <a:latin typeface="Arial" panose="020B0604020202020204" pitchFamily="34" charset="0"/>
              </a:rPr>
              <a:pPr/>
              <a:t>18</a:t>
            </a:fld>
            <a:endParaRPr lang="en-US" altLang="en-US">
              <a:latin typeface="Arial" panose="020B0604020202020204" pitchFamily="34" charset="0"/>
            </a:endParaRPr>
          </a:p>
        </p:txBody>
      </p:sp>
      <p:sp>
        <p:nvSpPr>
          <p:cNvPr id="36867" name="Rectangle 2">
            <a:extLst>
              <a:ext uri="{FF2B5EF4-FFF2-40B4-BE49-F238E27FC236}">
                <a16:creationId xmlns:a16="http://schemas.microsoft.com/office/drawing/2014/main" id="{E61E489E-C202-B3A3-9406-53BD90693D5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840942A-F208-00B3-8C0E-3932C72336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9CEFCB9-FD86-A690-C61B-4A728D6C0C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D43D9716-97AF-A847-92B7-576F8E7C8874}" type="slidenum">
              <a:rPr lang="en-US" altLang="en-US">
                <a:latin typeface="Arial" panose="020B0604020202020204" pitchFamily="34" charset="0"/>
              </a:rPr>
              <a:pPr/>
              <a:t>19</a:t>
            </a:fld>
            <a:endParaRPr lang="en-US" altLang="en-US">
              <a:latin typeface="Arial" panose="020B0604020202020204" pitchFamily="34" charset="0"/>
            </a:endParaRPr>
          </a:p>
        </p:txBody>
      </p:sp>
      <p:sp>
        <p:nvSpPr>
          <p:cNvPr id="36867" name="Rectangle 2">
            <a:extLst>
              <a:ext uri="{FF2B5EF4-FFF2-40B4-BE49-F238E27FC236}">
                <a16:creationId xmlns:a16="http://schemas.microsoft.com/office/drawing/2014/main" id="{E61E489E-C202-B3A3-9406-53BD90693D5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840942A-F208-00B3-8C0E-3932C72336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1454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CF3413A-7CA2-DF26-9EEE-66B761D934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Verdana" panose="020B0604030504040204" pitchFamily="34" charset="0"/>
              </a:defRPr>
            </a:lvl1pPr>
            <a:lvl2pPr marL="795338" indent="-304800" defTabSz="989013">
              <a:defRPr>
                <a:solidFill>
                  <a:schemeClr val="tx1"/>
                </a:solidFill>
                <a:latin typeface="Verdana" panose="020B0604030504040204" pitchFamily="34" charset="0"/>
              </a:defRPr>
            </a:lvl2pPr>
            <a:lvl3pPr marL="1223963" indent="-244475" defTabSz="989013">
              <a:defRPr>
                <a:solidFill>
                  <a:schemeClr val="tx1"/>
                </a:solidFill>
                <a:latin typeface="Verdana" panose="020B0604030504040204" pitchFamily="34" charset="0"/>
              </a:defRPr>
            </a:lvl3pPr>
            <a:lvl4pPr marL="1712913" indent="-244475" defTabSz="989013">
              <a:defRPr>
                <a:solidFill>
                  <a:schemeClr val="tx1"/>
                </a:solidFill>
                <a:latin typeface="Verdana" panose="020B0604030504040204" pitchFamily="34" charset="0"/>
              </a:defRPr>
            </a:lvl4pPr>
            <a:lvl5pPr marL="2203450" indent="-244475" defTabSz="989013">
              <a:defRPr>
                <a:solidFill>
                  <a:schemeClr val="tx1"/>
                </a:solidFill>
                <a:latin typeface="Verdana" panose="020B0604030504040204" pitchFamily="34" charset="0"/>
              </a:defRPr>
            </a:lvl5pPr>
            <a:lvl6pPr marL="2660650" indent="-244475" defTabSz="989013" eaLnBrk="0" fontAlgn="base" hangingPunct="0">
              <a:spcBef>
                <a:spcPct val="0"/>
              </a:spcBef>
              <a:spcAft>
                <a:spcPct val="0"/>
              </a:spcAft>
              <a:defRPr>
                <a:solidFill>
                  <a:schemeClr val="tx1"/>
                </a:solidFill>
                <a:latin typeface="Verdana" panose="020B0604030504040204" pitchFamily="34" charset="0"/>
              </a:defRPr>
            </a:lvl6pPr>
            <a:lvl7pPr marL="3117850" indent="-244475" defTabSz="989013" eaLnBrk="0" fontAlgn="base" hangingPunct="0">
              <a:spcBef>
                <a:spcPct val="0"/>
              </a:spcBef>
              <a:spcAft>
                <a:spcPct val="0"/>
              </a:spcAft>
              <a:defRPr>
                <a:solidFill>
                  <a:schemeClr val="tx1"/>
                </a:solidFill>
                <a:latin typeface="Verdana" panose="020B0604030504040204" pitchFamily="34" charset="0"/>
              </a:defRPr>
            </a:lvl7pPr>
            <a:lvl8pPr marL="3575050" indent="-244475" defTabSz="989013" eaLnBrk="0" fontAlgn="base" hangingPunct="0">
              <a:spcBef>
                <a:spcPct val="0"/>
              </a:spcBef>
              <a:spcAft>
                <a:spcPct val="0"/>
              </a:spcAft>
              <a:defRPr>
                <a:solidFill>
                  <a:schemeClr val="tx1"/>
                </a:solidFill>
                <a:latin typeface="Verdana" panose="020B0604030504040204" pitchFamily="34" charset="0"/>
              </a:defRPr>
            </a:lvl8pPr>
            <a:lvl9pPr marL="4032250" indent="-244475" defTabSz="989013" eaLnBrk="0" fontAlgn="base" hangingPunct="0">
              <a:spcBef>
                <a:spcPct val="0"/>
              </a:spcBef>
              <a:spcAft>
                <a:spcPct val="0"/>
              </a:spcAft>
              <a:defRPr>
                <a:solidFill>
                  <a:schemeClr val="tx1"/>
                </a:solidFill>
                <a:latin typeface="Verdana" panose="020B0604030504040204" pitchFamily="34" charset="0"/>
              </a:defRPr>
            </a:lvl9pPr>
          </a:lstStyle>
          <a:p>
            <a:fld id="{9EAC0C1E-8EA8-5D46-A6D5-0D030F418884}" type="slidenum">
              <a:rPr lang="en-US" altLang="en-US">
                <a:latin typeface="Arial" panose="020B0604020202020204" pitchFamily="34" charset="0"/>
              </a:rPr>
              <a:pPr/>
              <a:t>20</a:t>
            </a:fld>
            <a:endParaRPr lang="en-US" altLang="en-US">
              <a:latin typeface="Arial" panose="020B0604020202020204" pitchFamily="34" charset="0"/>
            </a:endParaRPr>
          </a:p>
        </p:txBody>
      </p:sp>
      <p:sp>
        <p:nvSpPr>
          <p:cNvPr id="38915" name="Rectangle 2">
            <a:extLst>
              <a:ext uri="{FF2B5EF4-FFF2-40B4-BE49-F238E27FC236}">
                <a16:creationId xmlns:a16="http://schemas.microsoft.com/office/drawing/2014/main" id="{75B39B43-4A8F-F623-FC0D-45F9CA764278}"/>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017AABB8-AA2B-C2FF-3C89-9B9D8EDA27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263A783B-162F-E6C8-D201-085A6FE765F6}"/>
              </a:ext>
            </a:extLst>
          </p:cNvPr>
          <p:cNvSpPr/>
          <p:nvPr/>
        </p:nvSpPr>
        <p:spPr>
          <a:xfrm>
            <a:off x="0" y="0"/>
            <a:ext cx="9144000" cy="6858000"/>
          </a:xfrm>
          <a:prstGeom prst="rect">
            <a:avLst/>
          </a:prstGeom>
          <a:blipFill>
            <a:blip r:embed="rId2"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defRPr/>
            </a:pPr>
            <a:endParaRPr lang="en-GB" altLang="en-US">
              <a:solidFill>
                <a:srgbClr val="FFFFFF"/>
              </a:solidFill>
              <a:latin typeface="Calibri" pitchFamily="34" charset="0"/>
            </a:endParaRPr>
          </a:p>
        </p:txBody>
      </p:sp>
      <p:sp>
        <p:nvSpPr>
          <p:cNvPr id="4" name="Rectangle 10">
            <a:extLst>
              <a:ext uri="{FF2B5EF4-FFF2-40B4-BE49-F238E27FC236}">
                <a16:creationId xmlns:a16="http://schemas.microsoft.com/office/drawing/2014/main" id="{E408C191-9C0B-10F0-AA0E-712A650EE846}"/>
              </a:ext>
            </a:extLst>
          </p:cNvPr>
          <p:cNvSpPr/>
          <p:nvPr userDrawn="1"/>
        </p:nvSpPr>
        <p:spPr>
          <a:xfrm>
            <a:off x="0" y="3789363"/>
            <a:ext cx="9144000" cy="3068637"/>
          </a:xfrm>
          <a:prstGeom prst="rect">
            <a:avLst/>
          </a:prstGeom>
          <a:solidFill>
            <a:srgbClr val="236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defRPr/>
            </a:pPr>
            <a:endParaRPr lang="en-GB" altLang="en-US">
              <a:solidFill>
                <a:srgbClr val="FFFFFF"/>
              </a:solidFill>
              <a:latin typeface="Calibri" pitchFamily="34" charset="0"/>
            </a:endParaRPr>
          </a:p>
        </p:txBody>
      </p:sp>
      <p:pic>
        <p:nvPicPr>
          <p:cNvPr id="5" name="Picture 11">
            <a:extLst>
              <a:ext uri="{FF2B5EF4-FFF2-40B4-BE49-F238E27FC236}">
                <a16:creationId xmlns:a16="http://schemas.microsoft.com/office/drawing/2014/main" id="{3149BB5A-564F-69DD-7BB5-5452F421AA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8175" y="3644900"/>
            <a:ext cx="53276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stock-photo-853118-coffee-stain-isolated-on-a-pure-white-background.jpg">
            <a:extLst>
              <a:ext uri="{FF2B5EF4-FFF2-40B4-BE49-F238E27FC236}">
                <a16:creationId xmlns:a16="http://schemas.microsoft.com/office/drawing/2014/main" id="{2C37CE81-2B06-409A-013B-776346F1F4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92950" y="-26988"/>
            <a:ext cx="1943100" cy="194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700808"/>
            <a:ext cx="7772400" cy="1470025"/>
          </a:xfrm>
        </p:spPr>
        <p:txBody>
          <a:bodyPr/>
          <a:lstStyle/>
          <a:p>
            <a:r>
              <a:rPr lang="en-US"/>
              <a:t>Click to edit Master title style</a:t>
            </a:r>
            <a:endParaRPr lang="en-GB" dirty="0"/>
          </a:p>
        </p:txBody>
      </p:sp>
    </p:spTree>
    <p:extLst>
      <p:ext uri="{BB962C8B-B14F-4D97-AF65-F5344CB8AC3E}">
        <p14:creationId xmlns:p14="http://schemas.microsoft.com/office/powerpoint/2010/main" val="605549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890724-561C-9433-E869-D0E3E720322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30168C0-5458-325A-A29D-B810973CBD5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78CC2CE-5951-793E-C722-7A5BF4B4042A}"/>
              </a:ext>
            </a:extLst>
          </p:cNvPr>
          <p:cNvSpPr>
            <a:spLocks noGrp="1"/>
          </p:cNvSpPr>
          <p:nvPr>
            <p:ph type="sldNum" sz="quarter" idx="12"/>
          </p:nvPr>
        </p:nvSpPr>
        <p:spPr/>
        <p:txBody>
          <a:bodyPr/>
          <a:lstStyle>
            <a:lvl1pPr>
              <a:defRPr/>
            </a:lvl1pPr>
          </a:lstStyle>
          <a:p>
            <a:fld id="{9A0DD5D1-C547-2D4C-A0A4-C871D68BEC48}" type="slidenum">
              <a:rPr lang="en-US" altLang="en-US"/>
              <a:pPr/>
              <a:t>‹Nr.›</a:t>
            </a:fld>
            <a:endParaRPr lang="en-US" altLang="en-US"/>
          </a:p>
        </p:txBody>
      </p:sp>
    </p:spTree>
    <p:extLst>
      <p:ext uri="{BB962C8B-B14F-4D97-AF65-F5344CB8AC3E}">
        <p14:creationId xmlns:p14="http://schemas.microsoft.com/office/powerpoint/2010/main" val="77748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BBC6C0-A1BD-E90A-1D75-EDADE34F28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71667BB-DF7B-F1FC-F329-2A76825A20F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0CE9D6F-83D5-D2DD-854B-EADF843CC879}"/>
              </a:ext>
            </a:extLst>
          </p:cNvPr>
          <p:cNvSpPr>
            <a:spLocks noGrp="1"/>
          </p:cNvSpPr>
          <p:nvPr>
            <p:ph type="sldNum" sz="quarter" idx="12"/>
          </p:nvPr>
        </p:nvSpPr>
        <p:spPr/>
        <p:txBody>
          <a:bodyPr/>
          <a:lstStyle>
            <a:lvl1pPr>
              <a:defRPr/>
            </a:lvl1pPr>
          </a:lstStyle>
          <a:p>
            <a:fld id="{8DF1E4F2-410B-0A46-8A9A-6CD537FEC16C}" type="slidenum">
              <a:rPr lang="en-US" altLang="en-US"/>
              <a:pPr/>
              <a:t>‹Nr.›</a:t>
            </a:fld>
            <a:endParaRPr lang="en-US" altLang="en-US"/>
          </a:p>
        </p:txBody>
      </p:sp>
    </p:spTree>
    <p:extLst>
      <p:ext uri="{BB962C8B-B14F-4D97-AF65-F5344CB8AC3E}">
        <p14:creationId xmlns:p14="http://schemas.microsoft.com/office/powerpoint/2010/main" val="3579679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E1FC4-A18B-B39F-B134-A3675607353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F5170CB-1C98-E78B-4AAF-B3777E81C1C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8454568-12C9-4156-8166-73B817F6FC8E}"/>
              </a:ext>
            </a:extLst>
          </p:cNvPr>
          <p:cNvSpPr>
            <a:spLocks noGrp="1"/>
          </p:cNvSpPr>
          <p:nvPr>
            <p:ph type="sldNum" sz="quarter" idx="12"/>
          </p:nvPr>
        </p:nvSpPr>
        <p:spPr/>
        <p:txBody>
          <a:bodyPr/>
          <a:lstStyle>
            <a:lvl1pPr>
              <a:defRPr/>
            </a:lvl1pPr>
          </a:lstStyle>
          <a:p>
            <a:fld id="{7E0B9DC4-837D-4148-8450-45E0C209FE43}" type="slidenum">
              <a:rPr lang="en-US" altLang="en-US"/>
              <a:pPr/>
              <a:t>‹Nr.›</a:t>
            </a:fld>
            <a:endParaRPr lang="en-US" altLang="en-US"/>
          </a:p>
        </p:txBody>
      </p:sp>
    </p:spTree>
    <p:extLst>
      <p:ext uri="{BB962C8B-B14F-4D97-AF65-F5344CB8AC3E}">
        <p14:creationId xmlns:p14="http://schemas.microsoft.com/office/powerpoint/2010/main" val="94208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7200" y="1772816"/>
            <a:ext cx="8229600" cy="48245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472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03D989-4A0E-D7A3-81A8-68194530EA9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48F1743-9BF6-8689-C7B8-3C628D59B0A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60512C4-A806-4115-BC7C-36D20B823992}"/>
              </a:ext>
            </a:extLst>
          </p:cNvPr>
          <p:cNvSpPr>
            <a:spLocks noGrp="1"/>
          </p:cNvSpPr>
          <p:nvPr>
            <p:ph type="sldNum" sz="quarter" idx="12"/>
          </p:nvPr>
        </p:nvSpPr>
        <p:spPr/>
        <p:txBody>
          <a:bodyPr/>
          <a:lstStyle>
            <a:lvl1pPr>
              <a:defRPr/>
            </a:lvl1pPr>
          </a:lstStyle>
          <a:p>
            <a:fld id="{67C47FC0-455D-E648-9EB7-F22752CC3B55}" type="slidenum">
              <a:rPr lang="en-US" altLang="en-US"/>
              <a:pPr/>
              <a:t>‹Nr.›</a:t>
            </a:fld>
            <a:endParaRPr lang="en-US" altLang="en-US"/>
          </a:p>
        </p:txBody>
      </p:sp>
    </p:spTree>
    <p:extLst>
      <p:ext uri="{BB962C8B-B14F-4D97-AF65-F5344CB8AC3E}">
        <p14:creationId xmlns:p14="http://schemas.microsoft.com/office/powerpoint/2010/main" val="3408342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B0F310D-9E48-4FE6-8DB2-34C382EA24E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72C3AE51-54F8-7381-4027-06B4DC81D16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638FE257-2538-3531-FCDC-E09398483235}"/>
              </a:ext>
            </a:extLst>
          </p:cNvPr>
          <p:cNvSpPr>
            <a:spLocks noGrp="1"/>
          </p:cNvSpPr>
          <p:nvPr>
            <p:ph type="sldNum" sz="quarter" idx="12"/>
          </p:nvPr>
        </p:nvSpPr>
        <p:spPr/>
        <p:txBody>
          <a:bodyPr/>
          <a:lstStyle>
            <a:lvl1pPr>
              <a:defRPr/>
            </a:lvl1pPr>
          </a:lstStyle>
          <a:p>
            <a:fld id="{6D9193D8-6323-CA4B-89DD-13B0405D629E}" type="slidenum">
              <a:rPr lang="en-US" altLang="en-US"/>
              <a:pPr/>
              <a:t>‹Nr.›</a:t>
            </a:fld>
            <a:endParaRPr lang="en-US" altLang="en-US"/>
          </a:p>
        </p:txBody>
      </p:sp>
    </p:spTree>
    <p:extLst>
      <p:ext uri="{BB962C8B-B14F-4D97-AF65-F5344CB8AC3E}">
        <p14:creationId xmlns:p14="http://schemas.microsoft.com/office/powerpoint/2010/main" val="145704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5ADB9E94-034A-EC5C-0D66-E248E1B4EEB7}"/>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B8A9597B-B868-C8ED-E998-E4A37323D6A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9797DA45-1815-27C3-3334-F9E014DA06F3}"/>
              </a:ext>
            </a:extLst>
          </p:cNvPr>
          <p:cNvSpPr>
            <a:spLocks noGrp="1"/>
          </p:cNvSpPr>
          <p:nvPr>
            <p:ph type="sldNum" sz="quarter" idx="12"/>
          </p:nvPr>
        </p:nvSpPr>
        <p:spPr/>
        <p:txBody>
          <a:bodyPr/>
          <a:lstStyle>
            <a:lvl1pPr>
              <a:defRPr/>
            </a:lvl1pPr>
          </a:lstStyle>
          <a:p>
            <a:fld id="{5F9B7E4B-73A5-AE45-BE27-16E1ED1611C3}" type="slidenum">
              <a:rPr lang="en-US" altLang="en-US"/>
              <a:pPr/>
              <a:t>‹Nr.›</a:t>
            </a:fld>
            <a:endParaRPr lang="en-US" altLang="en-US"/>
          </a:p>
        </p:txBody>
      </p:sp>
    </p:spTree>
    <p:extLst>
      <p:ext uri="{BB962C8B-B14F-4D97-AF65-F5344CB8AC3E}">
        <p14:creationId xmlns:p14="http://schemas.microsoft.com/office/powerpoint/2010/main" val="950899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4326D9F-8FC3-F1DD-F7F9-F8EF3A2D1E70}"/>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DE4A9986-B55E-5193-FF96-8BBCE234D80F}"/>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7AD62CE7-DE6D-ADE9-8EC2-DCFEE1B1FB3F}"/>
              </a:ext>
            </a:extLst>
          </p:cNvPr>
          <p:cNvSpPr>
            <a:spLocks noGrp="1"/>
          </p:cNvSpPr>
          <p:nvPr>
            <p:ph type="sldNum" sz="quarter" idx="12"/>
          </p:nvPr>
        </p:nvSpPr>
        <p:spPr/>
        <p:txBody>
          <a:bodyPr/>
          <a:lstStyle>
            <a:lvl1pPr>
              <a:defRPr/>
            </a:lvl1pPr>
          </a:lstStyle>
          <a:p>
            <a:fld id="{4057A584-B34E-DB4B-8353-BAFA59357A5F}" type="slidenum">
              <a:rPr lang="en-US" altLang="en-US"/>
              <a:pPr/>
              <a:t>‹Nr.›</a:t>
            </a:fld>
            <a:endParaRPr lang="en-US" altLang="en-US"/>
          </a:p>
        </p:txBody>
      </p:sp>
    </p:spTree>
    <p:extLst>
      <p:ext uri="{BB962C8B-B14F-4D97-AF65-F5344CB8AC3E}">
        <p14:creationId xmlns:p14="http://schemas.microsoft.com/office/powerpoint/2010/main" val="3664199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A9BA9C2-CC84-CD5F-7B0B-18E1367446EB}"/>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7E7E988C-35F8-CD9E-85B4-6E11E1BFF604}"/>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0BD543FA-69E1-93DC-EF3E-128F9C036BEB}"/>
              </a:ext>
            </a:extLst>
          </p:cNvPr>
          <p:cNvSpPr>
            <a:spLocks noGrp="1"/>
          </p:cNvSpPr>
          <p:nvPr>
            <p:ph type="sldNum" sz="quarter" idx="12"/>
          </p:nvPr>
        </p:nvSpPr>
        <p:spPr/>
        <p:txBody>
          <a:bodyPr/>
          <a:lstStyle>
            <a:lvl1pPr>
              <a:defRPr/>
            </a:lvl1pPr>
          </a:lstStyle>
          <a:p>
            <a:fld id="{9655270F-5570-AF43-9A04-64BACA32FC84}" type="slidenum">
              <a:rPr lang="en-US" altLang="en-US"/>
              <a:pPr/>
              <a:t>‹Nr.›</a:t>
            </a:fld>
            <a:endParaRPr lang="en-US" altLang="en-US"/>
          </a:p>
        </p:txBody>
      </p:sp>
    </p:spTree>
    <p:extLst>
      <p:ext uri="{BB962C8B-B14F-4D97-AF65-F5344CB8AC3E}">
        <p14:creationId xmlns:p14="http://schemas.microsoft.com/office/powerpoint/2010/main" val="50201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353DDB6-7972-1B85-A140-D0F9CE48CDA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80ACDB3E-D675-7DA4-54D1-2B4221CA5B0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60C869D8-FE99-B872-D886-4F30B91480D5}"/>
              </a:ext>
            </a:extLst>
          </p:cNvPr>
          <p:cNvSpPr>
            <a:spLocks noGrp="1"/>
          </p:cNvSpPr>
          <p:nvPr>
            <p:ph type="sldNum" sz="quarter" idx="12"/>
          </p:nvPr>
        </p:nvSpPr>
        <p:spPr/>
        <p:txBody>
          <a:bodyPr/>
          <a:lstStyle>
            <a:lvl1pPr>
              <a:defRPr/>
            </a:lvl1pPr>
          </a:lstStyle>
          <a:p>
            <a:fld id="{5CF6C035-6CC1-5A48-9100-4CD952B1ACFA}" type="slidenum">
              <a:rPr lang="en-US" altLang="en-US"/>
              <a:pPr/>
              <a:t>‹Nr.›</a:t>
            </a:fld>
            <a:endParaRPr lang="en-US" altLang="en-US"/>
          </a:p>
        </p:txBody>
      </p:sp>
    </p:spTree>
    <p:extLst>
      <p:ext uri="{BB962C8B-B14F-4D97-AF65-F5344CB8AC3E}">
        <p14:creationId xmlns:p14="http://schemas.microsoft.com/office/powerpoint/2010/main" val="237744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0857676-DCF8-3800-74DE-BBE5B5C1B5A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FFE67F7-212C-ECAB-11F3-1637F3E07E2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2A3D9E8-80E8-0E35-AADE-EB7D3D5B46E8}"/>
              </a:ext>
            </a:extLst>
          </p:cNvPr>
          <p:cNvSpPr>
            <a:spLocks noGrp="1"/>
          </p:cNvSpPr>
          <p:nvPr>
            <p:ph type="sldNum" sz="quarter" idx="12"/>
          </p:nvPr>
        </p:nvSpPr>
        <p:spPr/>
        <p:txBody>
          <a:bodyPr/>
          <a:lstStyle>
            <a:lvl1pPr>
              <a:defRPr/>
            </a:lvl1pPr>
          </a:lstStyle>
          <a:p>
            <a:fld id="{9983F847-FB6C-8E42-B0A1-AA0BB6D490F9}" type="slidenum">
              <a:rPr lang="en-US" altLang="en-US"/>
              <a:pPr/>
              <a:t>‹Nr.›</a:t>
            </a:fld>
            <a:endParaRPr lang="en-US" altLang="en-US"/>
          </a:p>
        </p:txBody>
      </p:sp>
    </p:spTree>
    <p:extLst>
      <p:ext uri="{BB962C8B-B14F-4D97-AF65-F5344CB8AC3E}">
        <p14:creationId xmlns:p14="http://schemas.microsoft.com/office/powerpoint/2010/main" val="4223937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4AB201-30FD-6402-94FC-87D11C2F0065}"/>
              </a:ext>
            </a:extLst>
          </p:cNvPr>
          <p:cNvSpPr/>
          <p:nvPr/>
        </p:nvSpPr>
        <p:spPr>
          <a:xfrm>
            <a:off x="0" y="0"/>
            <a:ext cx="9144000" cy="1628775"/>
          </a:xfrm>
          <a:prstGeom prst="rect">
            <a:avLst/>
          </a:prstGeom>
          <a:blipFill>
            <a:blip r:embed="rId1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defRPr/>
            </a:pPr>
            <a:endParaRPr lang="en-GB" altLang="en-US">
              <a:solidFill>
                <a:srgbClr val="FFFFFF"/>
              </a:solidFill>
              <a:latin typeface="Calibri" pitchFamily="34" charset="0"/>
            </a:endParaRPr>
          </a:p>
        </p:txBody>
      </p:sp>
      <p:sp>
        <p:nvSpPr>
          <p:cNvPr id="1027" name="Title Placeholder 1">
            <a:extLst>
              <a:ext uri="{FF2B5EF4-FFF2-40B4-BE49-F238E27FC236}">
                <a16:creationId xmlns:a16="http://schemas.microsoft.com/office/drawing/2014/main" id="{65F2222B-0CAA-0BF7-35C1-A0DD45CABED5}"/>
              </a:ext>
            </a:extLst>
          </p:cNvPr>
          <p:cNvSpPr>
            <a:spLocks noGrp="1"/>
          </p:cNvSpPr>
          <p:nvPr>
            <p:ph type="title"/>
          </p:nvPr>
        </p:nvSpPr>
        <p:spPr bwMode="auto">
          <a:xfrm>
            <a:off x="457200" y="274638"/>
            <a:ext cx="8229600" cy="1143000"/>
          </a:xfrm>
          <a:prstGeom prst="rect">
            <a:avLst/>
          </a:prstGeom>
          <a:solidFill>
            <a:schemeClr val="bg1"/>
          </a:solidFill>
          <a:ln w="63500" cmpd="thickThin">
            <a:solidFill>
              <a:srgbClr val="23675F"/>
            </a:solid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a:extLst>
              <a:ext uri="{FF2B5EF4-FFF2-40B4-BE49-F238E27FC236}">
                <a16:creationId xmlns:a16="http://schemas.microsoft.com/office/drawing/2014/main" id="{F9587B16-F11F-19D3-6E4C-FA500518C1DA}"/>
              </a:ext>
            </a:extLst>
          </p:cNvPr>
          <p:cNvSpPr>
            <a:spLocks noGrp="1"/>
          </p:cNvSpPr>
          <p:nvPr>
            <p:ph type="body" idx="1"/>
          </p:nvPr>
        </p:nvSpPr>
        <p:spPr bwMode="auto">
          <a:xfrm>
            <a:off x="457200" y="1773238"/>
            <a:ext cx="82296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9D9358C-7F47-53A6-9AC3-8F5865AE2B7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ltLang="en-US"/>
          </a:p>
        </p:txBody>
      </p:sp>
      <p:sp>
        <p:nvSpPr>
          <p:cNvPr id="5" name="Footer Placeholder 4">
            <a:extLst>
              <a:ext uri="{FF2B5EF4-FFF2-40B4-BE49-F238E27FC236}">
                <a16:creationId xmlns:a16="http://schemas.microsoft.com/office/drawing/2014/main" id="{E2EAB1B6-FC51-5520-FDDA-A9A5E4F82D6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8D9B900-E33F-A87A-5CF0-BFA31086EAF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D99EE19-5327-2844-A5EF-6DF5BB2EBC19}" type="slidenum">
              <a:rPr lang="en-US" altLang="en-US"/>
              <a:pPr/>
              <a:t>‹Nr.›</a:t>
            </a:fld>
            <a:endParaRPr lang="en-US" altLang="en-US"/>
          </a:p>
        </p:txBody>
      </p:sp>
      <p:sp>
        <p:nvSpPr>
          <p:cNvPr id="9" name="Rectangle 8">
            <a:extLst>
              <a:ext uri="{FF2B5EF4-FFF2-40B4-BE49-F238E27FC236}">
                <a16:creationId xmlns:a16="http://schemas.microsoft.com/office/drawing/2014/main" id="{7CA289ED-C703-E14E-DAEE-32E0B21A4D4F}"/>
              </a:ext>
            </a:extLst>
          </p:cNvPr>
          <p:cNvSpPr/>
          <p:nvPr userDrawn="1"/>
        </p:nvSpPr>
        <p:spPr>
          <a:xfrm>
            <a:off x="0" y="6691313"/>
            <a:ext cx="9144000" cy="166687"/>
          </a:xfrm>
          <a:prstGeom prst="rect">
            <a:avLst/>
          </a:prstGeom>
          <a:solidFill>
            <a:srgbClr val="236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defRPr/>
            </a:pPr>
            <a:endParaRPr lang="en-GB" altLang="en-US">
              <a:solidFill>
                <a:srgbClr val="FFFFFF"/>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1828800" algn="l" rtl="0" eaLnBrk="0" fontAlgn="base" hangingPunct="0">
        <a:spcBef>
          <a:spcPct val="20000"/>
        </a:spcBef>
        <a:spcAft>
          <a:spcPct val="0"/>
        </a:spcAft>
        <a:buFont typeface="Arial" panose="020B0604020202020204" pitchFamily="34"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C3B3FE3-4361-8682-B08C-578A17F5B94A}"/>
              </a:ext>
            </a:extLst>
          </p:cNvPr>
          <p:cNvSpPr>
            <a:spLocks noGrp="1" noChangeArrowheads="1"/>
          </p:cNvSpPr>
          <p:nvPr>
            <p:ph type="ctrTitle"/>
          </p:nvPr>
        </p:nvSpPr>
        <p:spPr>
          <a:xfrm>
            <a:off x="539750" y="1700213"/>
            <a:ext cx="7918450" cy="1728787"/>
          </a:xfrm>
          <a:solidFill>
            <a:schemeClr val="bg1">
              <a:alpha val="50195"/>
            </a:schemeClr>
          </a:solidFill>
        </p:spPr>
        <p:txBody>
          <a:bodyPr/>
          <a:lstStyle/>
          <a:p>
            <a:r>
              <a:rPr lang="en-GB" altLang="en-US" sz="3200" i="1"/>
              <a:t>Social Facilitation &amp; Social Loafing</a:t>
            </a:r>
            <a:br>
              <a:rPr lang="en-GB" altLang="en-US" sz="3200" i="1"/>
            </a:br>
            <a:r>
              <a:rPr lang="en-GB" altLang="en-US" sz="3200"/>
              <a:t>Triplett</a:t>
            </a:r>
            <a:r>
              <a:rPr lang="en-GB" altLang="en-US" sz="3200">
                <a:cs typeface="Arial" panose="020B0604020202020204" pitchFamily="34" charset="0"/>
              </a:rPr>
              <a:t> </a:t>
            </a:r>
            <a:r>
              <a:rPr lang="en-GB" altLang="en-US" sz="3200"/>
              <a:t>(1898)</a:t>
            </a:r>
            <a:endParaRPr lang="en-GB" altLang="en-US" sz="4800"/>
          </a:p>
        </p:txBody>
      </p:sp>
      <p:sp>
        <p:nvSpPr>
          <p:cNvPr id="15363" name="Slide Number Placeholder 5">
            <a:extLst>
              <a:ext uri="{FF2B5EF4-FFF2-40B4-BE49-F238E27FC236}">
                <a16:creationId xmlns:a16="http://schemas.microsoft.com/office/drawing/2014/main" id="{6C8F3EFA-4C99-81F1-53AB-AFF0A0AD33BC}"/>
              </a:ext>
            </a:extLst>
          </p:cNvPr>
          <p:cNvSpPr>
            <a:spLocks noGrp="1"/>
          </p:cNvSpPr>
          <p:nvPr>
            <p:ph type="sldNum" sz="quarter" idx="4"/>
          </p:nvPr>
        </p:nvSpPr>
        <p:spPr bwMode="auto">
          <a:xfrm>
            <a:off x="70104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9pPr>
          </a:lstStyle>
          <a:p>
            <a:pPr>
              <a:spcBef>
                <a:spcPct val="0"/>
              </a:spcBef>
              <a:buFontTx/>
              <a:buNone/>
            </a:pPr>
            <a:fld id="{DB61CCF8-F4A3-FA4C-BB58-9AAE2B9FF286}" type="slidenum">
              <a:rPr lang="en-US" altLang="en-US" sz="1200">
                <a:solidFill>
                  <a:srgbClr val="000000"/>
                </a:solidFill>
                <a:latin typeface="Arial" panose="020B0604020202020204" pitchFamily="34" charset="0"/>
              </a:rPr>
              <a:pPr>
                <a:spcBef>
                  <a:spcPct val="0"/>
                </a:spcBef>
                <a:buFontTx/>
                <a:buNone/>
              </a:pPr>
              <a:t>1</a:t>
            </a:fld>
            <a:endParaRPr lang="en-US" altLang="en-US" sz="1200">
              <a:solidFill>
                <a:srgbClr val="000000"/>
              </a:solidFill>
              <a:latin typeface="Times New Roman" panose="02020603050405020304" pitchFamily="18" charset="0"/>
            </a:endParaRPr>
          </a:p>
        </p:txBody>
      </p:sp>
      <p:sp>
        <p:nvSpPr>
          <p:cNvPr id="2" name="TextBox 1">
            <a:extLst>
              <a:ext uri="{FF2B5EF4-FFF2-40B4-BE49-F238E27FC236}">
                <a16:creationId xmlns:a16="http://schemas.microsoft.com/office/drawing/2014/main" id="{9ED6E152-BAB3-BCB9-24DB-EDAFE956EF2B}"/>
              </a:ext>
            </a:extLst>
          </p:cNvPr>
          <p:cNvSpPr txBox="1"/>
          <p:nvPr/>
        </p:nvSpPr>
        <p:spPr>
          <a:xfrm>
            <a:off x="2339975" y="4398963"/>
            <a:ext cx="4464050" cy="830262"/>
          </a:xfrm>
          <a:prstGeom prst="rect">
            <a:avLst/>
          </a:prstGeom>
          <a:noFill/>
        </p:spPr>
        <p:txBody>
          <a:bodyPr>
            <a:spAutoFit/>
          </a:bodyPr>
          <a:lstStyle/>
          <a:p>
            <a:pPr algn="ctr">
              <a:defRPr/>
            </a:pPr>
            <a:r>
              <a:rPr lang="en-GB" sz="2400" b="1" cap="small" dirty="0">
                <a:solidFill>
                  <a:prstClr val="black"/>
                </a:solidFill>
                <a:latin typeface="MV Boli" pitchFamily="2" charset="0"/>
                <a:cs typeface="MV Boli" pitchFamily="2" charset="0"/>
              </a:rPr>
              <a:t>Smith &amp; Haslam (2017)</a:t>
            </a:r>
          </a:p>
          <a:p>
            <a:pPr algn="ctr">
              <a:defRPr/>
            </a:pPr>
            <a:r>
              <a:rPr lang="en-GB" sz="2400" b="1" cap="small" dirty="0">
                <a:solidFill>
                  <a:srgbClr val="C00000"/>
                </a:solidFill>
                <a:latin typeface="MV Boli" pitchFamily="2" charset="0"/>
                <a:cs typeface="MV Boli" pitchFamily="2" charset="0"/>
              </a:rPr>
              <a:t>*** Chapter 1 ***</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F6D3C6AA-B555-30A5-3AB0-441E2DD0CFFD}"/>
              </a:ext>
            </a:extLst>
          </p:cNvPr>
          <p:cNvSpPr>
            <a:spLocks noGrp="1"/>
          </p:cNvSpPr>
          <p:nvPr>
            <p:ph type="title"/>
          </p:nvPr>
        </p:nvSpPr>
        <p:spPr/>
        <p:txBody>
          <a:bodyPr/>
          <a:lstStyle/>
          <a:p>
            <a:r>
              <a:rPr lang="en-GB" altLang="en-US"/>
              <a:t>Background</a:t>
            </a:r>
          </a:p>
        </p:txBody>
      </p:sp>
      <p:sp>
        <p:nvSpPr>
          <p:cNvPr id="3" name="Content Placeholder 2">
            <a:extLst>
              <a:ext uri="{FF2B5EF4-FFF2-40B4-BE49-F238E27FC236}">
                <a16:creationId xmlns:a16="http://schemas.microsoft.com/office/drawing/2014/main" id="{C6DE9FFA-4CE8-36D2-3D29-96524D1B0F8A}"/>
              </a:ext>
            </a:extLst>
          </p:cNvPr>
          <p:cNvSpPr>
            <a:spLocks noGrp="1"/>
          </p:cNvSpPr>
          <p:nvPr>
            <p:ph idx="1"/>
          </p:nvPr>
        </p:nvSpPr>
        <p:spPr>
          <a:xfrm>
            <a:off x="457200" y="1773238"/>
            <a:ext cx="8229600" cy="4824412"/>
          </a:xfrm>
        </p:spPr>
        <p:txBody>
          <a:bodyPr/>
          <a:lstStyle/>
          <a:p>
            <a:pPr marL="0" indent="0" algn="ctr">
              <a:buFont typeface="Arial" charset="0"/>
              <a:buNone/>
              <a:defRPr/>
            </a:pPr>
            <a:r>
              <a:rPr lang="en-GB" altLang="en-US" sz="2600" dirty="0">
                <a:solidFill>
                  <a:srgbClr val="C00000"/>
                </a:solidFill>
                <a:latin typeface="MV Boli" pitchFamily="2" charset="0"/>
                <a:ea typeface="MV Boli" pitchFamily="2" charset="0"/>
                <a:cs typeface="MV Boli" pitchFamily="2" charset="0"/>
              </a:rPr>
              <a:t>Cycling Competitions</a:t>
            </a:r>
          </a:p>
          <a:p>
            <a:pPr>
              <a:spcBef>
                <a:spcPts val="1200"/>
              </a:spcBef>
              <a:buFont typeface="Arial" charset="0"/>
              <a:buChar char="•"/>
              <a:defRPr/>
            </a:pPr>
            <a:r>
              <a:rPr lang="en-GB" altLang="en-US" sz="2200" dirty="0">
                <a:ea typeface="MV Boli" pitchFamily="2" charset="0"/>
                <a:cs typeface="MV Boli" pitchFamily="2" charset="0"/>
              </a:rPr>
              <a:t>Triplett was a keen sportsman</a:t>
            </a:r>
          </a:p>
          <a:p>
            <a:pPr>
              <a:buFont typeface="Arial" charset="0"/>
              <a:buChar char="•"/>
              <a:defRPr/>
            </a:pPr>
            <a:r>
              <a:rPr lang="en-GB" altLang="en-US" sz="2200" dirty="0">
                <a:ea typeface="MV Boli" pitchFamily="2" charset="0"/>
                <a:cs typeface="MV Boli" pitchFamily="2" charset="0"/>
              </a:rPr>
              <a:t>He noticed that cyclists ride faster                                                                     when in a group</a:t>
            </a:r>
          </a:p>
          <a:p>
            <a:pPr marL="0" indent="0">
              <a:buFont typeface="Symbol" pitchFamily="18" charset="2"/>
              <a:buChar char="Þ"/>
              <a:defRPr/>
            </a:pPr>
            <a:r>
              <a:rPr lang="en-GB" altLang="en-US" sz="2200" dirty="0">
                <a:ea typeface="MV Boli" pitchFamily="2" charset="0"/>
                <a:cs typeface="MV Boli" pitchFamily="2" charset="0"/>
              </a:rPr>
              <a:t> Analysis of results from cycling                                                                     events by the Racing Board of the                                                                     League of American Wheelman                                                                             for the 1897 season:</a:t>
            </a:r>
          </a:p>
          <a:p>
            <a:pPr marL="457200" indent="-457200">
              <a:buFont typeface="+mj-lt"/>
              <a:buAutoNum type="arabicPeriod"/>
              <a:defRPr/>
            </a:pPr>
            <a:r>
              <a:rPr lang="en-GB" altLang="en-US" sz="2200" b="1" dirty="0">
                <a:ea typeface="MV Boli" pitchFamily="2" charset="0"/>
                <a:cs typeface="MV Boli" pitchFamily="2" charset="0"/>
              </a:rPr>
              <a:t>Races against other riders</a:t>
            </a:r>
          </a:p>
          <a:p>
            <a:pPr marL="457200" indent="-457200">
              <a:buFont typeface="+mj-lt"/>
              <a:buAutoNum type="arabicPeriod"/>
              <a:defRPr/>
            </a:pPr>
            <a:r>
              <a:rPr lang="en-GB" altLang="en-US" sz="2200" b="1" dirty="0">
                <a:ea typeface="MV Boli" pitchFamily="2" charset="0"/>
                <a:cs typeface="MV Boli" pitchFamily="2" charset="0"/>
              </a:rPr>
              <a:t>Paced races against time</a:t>
            </a:r>
          </a:p>
          <a:p>
            <a:pPr marL="457200" indent="-457200">
              <a:buFont typeface="+mj-lt"/>
              <a:buAutoNum type="arabicPeriod"/>
              <a:defRPr/>
            </a:pPr>
            <a:r>
              <a:rPr lang="en-GB" altLang="en-US" sz="2200" b="1" dirty="0" err="1">
                <a:ea typeface="MV Boli" pitchFamily="2" charset="0"/>
                <a:cs typeface="MV Boli" pitchFamily="2" charset="0"/>
              </a:rPr>
              <a:t>Unpaced</a:t>
            </a:r>
            <a:r>
              <a:rPr lang="en-GB" altLang="en-US" sz="2200" b="1" dirty="0">
                <a:ea typeface="MV Boli" pitchFamily="2" charset="0"/>
                <a:cs typeface="MV Boli" pitchFamily="2" charset="0"/>
              </a:rPr>
              <a:t> races against time</a:t>
            </a:r>
          </a:p>
          <a:p>
            <a:pPr marL="0" indent="0">
              <a:buFont typeface="Arial" charset="0"/>
              <a:buNone/>
              <a:defRPr/>
            </a:pPr>
            <a:endParaRPr lang="en-GB" altLang="en-US" sz="2200" dirty="0">
              <a:ea typeface="MV Boli" pitchFamily="2" charset="0"/>
              <a:cs typeface="MV Boli" pitchFamily="2" charset="0"/>
            </a:endParaRPr>
          </a:p>
        </p:txBody>
      </p:sp>
      <p:pic>
        <p:nvPicPr>
          <p:cNvPr id="2" name="Picture 1">
            <a:extLst>
              <a:ext uri="{FF2B5EF4-FFF2-40B4-BE49-F238E27FC236}">
                <a16:creationId xmlns:a16="http://schemas.microsoft.com/office/drawing/2014/main" id="{071E9390-5462-EA6C-8CDA-A0959E1D6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3140967"/>
            <a:ext cx="3884662" cy="2148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a:extLst>
              <a:ext uri="{FF2B5EF4-FFF2-40B4-BE49-F238E27FC236}">
                <a16:creationId xmlns:a16="http://schemas.microsoft.com/office/drawing/2014/main" id="{60B94157-14E8-4533-58AE-23A5000AED3A}"/>
              </a:ext>
            </a:extLst>
          </p:cNvPr>
          <p:cNvPicPr>
            <a:picLocks noChangeAspect="1"/>
          </p:cNvPicPr>
          <p:nvPr/>
        </p:nvPicPr>
        <p:blipFill>
          <a:blip r:embed="rId3"/>
          <a:stretch>
            <a:fillRect/>
          </a:stretch>
        </p:blipFill>
        <p:spPr>
          <a:xfrm>
            <a:off x="4848944" y="2383911"/>
            <a:ext cx="4115544" cy="574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B29FF71-ACAA-DDCE-F931-8B44D5AD888D}"/>
              </a:ext>
            </a:extLst>
          </p:cNvPr>
          <p:cNvSpPr>
            <a:spLocks noGrp="1"/>
          </p:cNvSpPr>
          <p:nvPr>
            <p:ph type="title"/>
          </p:nvPr>
        </p:nvSpPr>
        <p:spPr/>
        <p:txBody>
          <a:bodyPr/>
          <a:lstStyle/>
          <a:p>
            <a:r>
              <a:rPr lang="en-GB" altLang="en-US"/>
              <a:t>Background</a:t>
            </a:r>
          </a:p>
        </p:txBody>
      </p:sp>
      <p:sp>
        <p:nvSpPr>
          <p:cNvPr id="3" name="Content Placeholder 2">
            <a:extLst>
              <a:ext uri="{FF2B5EF4-FFF2-40B4-BE49-F238E27FC236}">
                <a16:creationId xmlns:a16="http://schemas.microsoft.com/office/drawing/2014/main" id="{53FA28D2-37D5-5E4C-C798-7D6A6CA5670D}"/>
              </a:ext>
            </a:extLst>
          </p:cNvPr>
          <p:cNvSpPr>
            <a:spLocks noGrp="1"/>
          </p:cNvSpPr>
          <p:nvPr>
            <p:ph idx="1"/>
          </p:nvPr>
        </p:nvSpPr>
        <p:spPr>
          <a:xfrm>
            <a:off x="457200" y="1773238"/>
            <a:ext cx="8229600" cy="4824412"/>
          </a:xfrm>
        </p:spPr>
        <p:txBody>
          <a:bodyPr/>
          <a:lstStyle/>
          <a:p>
            <a:pPr marL="0" indent="0" algn="ctr">
              <a:buFont typeface="Arial" charset="0"/>
              <a:buNone/>
              <a:defRPr/>
            </a:pPr>
            <a:r>
              <a:rPr lang="en-GB" altLang="en-US" sz="2600" dirty="0">
                <a:solidFill>
                  <a:srgbClr val="C00000"/>
                </a:solidFill>
                <a:latin typeface="MV Boli" pitchFamily="2" charset="0"/>
                <a:ea typeface="MV Boli" pitchFamily="2" charset="0"/>
                <a:cs typeface="MV Boli" pitchFamily="2" charset="0"/>
              </a:rPr>
              <a:t>Cycling Competitions</a:t>
            </a:r>
          </a:p>
          <a:p>
            <a:pPr marL="0" indent="0">
              <a:spcBef>
                <a:spcPts val="1200"/>
              </a:spcBef>
              <a:buFont typeface="Arial" charset="0"/>
              <a:buNone/>
              <a:defRPr/>
            </a:pPr>
            <a:r>
              <a:rPr lang="en-GB" altLang="en-US" sz="2200" b="1" dirty="0">
                <a:latin typeface="+mj-lt"/>
                <a:ea typeface="MV Boli" pitchFamily="2" charset="0"/>
                <a:cs typeface="MV Boli" pitchFamily="2" charset="0"/>
              </a:rPr>
              <a:t>Results</a:t>
            </a:r>
          </a:p>
          <a:p>
            <a:pPr>
              <a:buFont typeface="Arial" charset="0"/>
              <a:buChar char="•"/>
              <a:defRPr/>
            </a:pPr>
            <a:r>
              <a:rPr lang="en-GB" altLang="en-US" sz="2200" dirty="0">
                <a:latin typeface="+mj-lt"/>
                <a:ea typeface="MV Boli" pitchFamily="2" charset="0"/>
                <a:cs typeface="MV Boli" pitchFamily="2" charset="0"/>
              </a:rPr>
              <a:t>Races against other riders and paced races are faster than </a:t>
            </a:r>
            <a:r>
              <a:rPr lang="en-GB" altLang="en-US" sz="2200" dirty="0" err="1">
                <a:latin typeface="+mj-lt"/>
                <a:ea typeface="MV Boli" pitchFamily="2" charset="0"/>
                <a:cs typeface="MV Boli" pitchFamily="2" charset="0"/>
              </a:rPr>
              <a:t>unpaced</a:t>
            </a:r>
            <a:r>
              <a:rPr lang="en-GB" altLang="en-US" sz="2200" dirty="0">
                <a:latin typeface="+mj-lt"/>
                <a:ea typeface="MV Boli" pitchFamily="2" charset="0"/>
                <a:cs typeface="MV Boli" pitchFamily="2" charset="0"/>
              </a:rPr>
              <a:t> races (single rider)</a:t>
            </a:r>
          </a:p>
          <a:p>
            <a:pPr>
              <a:buFont typeface="Arial" charset="0"/>
              <a:buChar char="•"/>
              <a:defRPr/>
            </a:pPr>
            <a:r>
              <a:rPr lang="en-GB" altLang="en-US" sz="2200" dirty="0">
                <a:ea typeface="MV Boli" pitchFamily="2" charset="0"/>
                <a:cs typeface="MV Boli" pitchFamily="2" charset="0"/>
              </a:rPr>
              <a:t>Improvement over </a:t>
            </a:r>
            <a:r>
              <a:rPr lang="en-GB" altLang="en-US" sz="2200" dirty="0" err="1">
                <a:ea typeface="MV Boli" pitchFamily="2" charset="0"/>
                <a:cs typeface="MV Boli" pitchFamily="2" charset="0"/>
              </a:rPr>
              <a:t>unpaced</a:t>
            </a:r>
            <a:r>
              <a:rPr lang="en-GB" altLang="en-US" sz="2200" dirty="0">
                <a:ea typeface="MV Boli" pitchFamily="2" charset="0"/>
                <a:cs typeface="MV Boli" pitchFamily="2" charset="0"/>
              </a:rPr>
              <a:t> races </a:t>
            </a:r>
          </a:p>
          <a:p>
            <a:pPr lvl="1">
              <a:buFont typeface="Arial" charset="0"/>
              <a:buChar char="–"/>
              <a:defRPr/>
            </a:pPr>
            <a:r>
              <a:rPr lang="en-GB" altLang="en-US" sz="2000" dirty="0">
                <a:latin typeface="+mj-lt"/>
                <a:ea typeface="MV Boli" pitchFamily="2" charset="0"/>
                <a:cs typeface="MV Boli" pitchFamily="2" charset="0"/>
              </a:rPr>
              <a:t>Races against other riders: 26% (on average 40 </a:t>
            </a:r>
            <a:r>
              <a:rPr lang="en-GB" altLang="en-US" sz="2000" dirty="0" err="1">
                <a:latin typeface="+mj-lt"/>
                <a:ea typeface="MV Boli" pitchFamily="2" charset="0"/>
                <a:cs typeface="MV Boli" pitchFamily="2" charset="0"/>
              </a:rPr>
              <a:t>secs</a:t>
            </a:r>
            <a:r>
              <a:rPr lang="en-GB" altLang="en-US" sz="2000" dirty="0">
                <a:latin typeface="+mj-lt"/>
                <a:ea typeface="MV Boli" pitchFamily="2" charset="0"/>
                <a:cs typeface="MV Boli" pitchFamily="2" charset="0"/>
              </a:rPr>
              <a:t>/mile faster)</a:t>
            </a:r>
          </a:p>
          <a:p>
            <a:pPr lvl="1">
              <a:buFont typeface="Arial" charset="0"/>
              <a:buChar char="–"/>
              <a:defRPr/>
            </a:pPr>
            <a:r>
              <a:rPr lang="en-GB" altLang="en-US" sz="2000" dirty="0">
                <a:latin typeface="+mj-lt"/>
                <a:ea typeface="MV Boli" pitchFamily="2" charset="0"/>
                <a:cs typeface="MV Boli" pitchFamily="2" charset="0"/>
              </a:rPr>
              <a:t>Paced races: 23% (on average </a:t>
            </a:r>
            <a:r>
              <a:rPr lang="en-GB" altLang="en-US" sz="2000" dirty="0">
                <a:ea typeface="MV Boli" pitchFamily="2" charset="0"/>
                <a:cs typeface="MV Boli" pitchFamily="2" charset="0"/>
              </a:rPr>
              <a:t>34 </a:t>
            </a:r>
            <a:r>
              <a:rPr lang="en-GB" altLang="en-US" sz="2000" dirty="0" err="1">
                <a:ea typeface="MV Boli" pitchFamily="2" charset="0"/>
                <a:cs typeface="MV Boli" pitchFamily="2" charset="0"/>
              </a:rPr>
              <a:t>secs</a:t>
            </a:r>
            <a:r>
              <a:rPr lang="en-GB" altLang="en-US" sz="2000" dirty="0">
                <a:ea typeface="MV Boli" pitchFamily="2" charset="0"/>
                <a:cs typeface="MV Boli" pitchFamily="2" charset="0"/>
              </a:rPr>
              <a:t>/mile faster)</a:t>
            </a:r>
            <a:endParaRPr lang="en-GB" altLang="en-US" sz="2000" dirty="0">
              <a:latin typeface="+mj-lt"/>
              <a:ea typeface="MV Boli" pitchFamily="2" charset="0"/>
              <a:cs typeface="MV Boli" pitchFamily="2" charset="0"/>
            </a:endParaRPr>
          </a:p>
        </p:txBody>
      </p:sp>
      <p:sp>
        <p:nvSpPr>
          <p:cNvPr id="5" name="Rectangle 4">
            <a:extLst>
              <a:ext uri="{FF2B5EF4-FFF2-40B4-BE49-F238E27FC236}">
                <a16:creationId xmlns:a16="http://schemas.microsoft.com/office/drawing/2014/main" id="{DB62B26E-0AE2-33DD-F47C-A9F9699A2867}"/>
              </a:ext>
            </a:extLst>
          </p:cNvPr>
          <p:cNvSpPr/>
          <p:nvPr/>
        </p:nvSpPr>
        <p:spPr>
          <a:xfrm>
            <a:off x="14288" y="4797425"/>
            <a:ext cx="9144000" cy="1008063"/>
          </a:xfrm>
          <a:prstGeom prst="rect">
            <a:avLst/>
          </a:prstGeom>
          <a:solidFill>
            <a:srgbClr val="23675F"/>
          </a:solidFill>
        </p:spPr>
        <p:style>
          <a:lnRef idx="2">
            <a:schemeClr val="accent3">
              <a:shade val="50000"/>
            </a:schemeClr>
          </a:lnRef>
          <a:fillRef idx="1">
            <a:schemeClr val="accent3"/>
          </a:fillRef>
          <a:effectRef idx="0">
            <a:schemeClr val="accent3"/>
          </a:effectRef>
          <a:fontRef idx="minor">
            <a:schemeClr val="lt1"/>
          </a:fontRef>
        </p:style>
        <p:txBody>
          <a:bodyPr rIns="432000" anchor="ctr"/>
          <a:lstStyle/>
          <a:p>
            <a:pPr marL="361950" algn="just">
              <a:defRPr/>
            </a:pPr>
            <a:r>
              <a:rPr lang="en-GB" dirty="0"/>
              <a:t>“[…] wheelmen themselves generally regard the value of a pace to be from 20 to 30 seconds per mile.” (Triplett, 1898, p. 508)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890F8FD4-1DA4-1E30-45B6-81DFBCFA5311}"/>
              </a:ext>
            </a:extLst>
          </p:cNvPr>
          <p:cNvSpPr>
            <a:spLocks noGrp="1"/>
          </p:cNvSpPr>
          <p:nvPr>
            <p:ph type="title"/>
          </p:nvPr>
        </p:nvSpPr>
        <p:spPr/>
        <p:txBody>
          <a:bodyPr/>
          <a:lstStyle/>
          <a:p>
            <a:r>
              <a:rPr lang="en-GB" altLang="en-US"/>
              <a:t>Background</a:t>
            </a:r>
          </a:p>
        </p:txBody>
      </p:sp>
      <p:sp>
        <p:nvSpPr>
          <p:cNvPr id="27651" name="Content Placeholder 2">
            <a:extLst>
              <a:ext uri="{FF2B5EF4-FFF2-40B4-BE49-F238E27FC236}">
                <a16:creationId xmlns:a16="http://schemas.microsoft.com/office/drawing/2014/main" id="{02F277AB-5AA5-39A0-6B10-B44AD583501C}"/>
              </a:ext>
            </a:extLst>
          </p:cNvPr>
          <p:cNvSpPr>
            <a:spLocks noGrp="1"/>
          </p:cNvSpPr>
          <p:nvPr>
            <p:ph idx="1"/>
          </p:nvPr>
        </p:nvSpPr>
        <p:spPr>
          <a:xfrm>
            <a:off x="457200" y="1773238"/>
            <a:ext cx="8229600" cy="4824412"/>
          </a:xfrm>
        </p:spPr>
        <p:txBody>
          <a:bodyPr/>
          <a:lstStyle/>
          <a:p>
            <a:pPr marL="0" indent="0" algn="ctr">
              <a:buFont typeface="Arial" panose="020B0604020202020204" pitchFamily="34" charset="0"/>
              <a:buNone/>
            </a:pPr>
            <a:r>
              <a:rPr lang="en-GB" altLang="en-US" sz="2600">
                <a:solidFill>
                  <a:srgbClr val="C00000"/>
                </a:solidFill>
                <a:latin typeface="MV Boli" panose="02000500030200090000" pitchFamily="2" charset="0"/>
                <a:ea typeface="MV Boli" panose="02000500030200090000" pitchFamily="2" charset="0"/>
                <a:cs typeface="MV Boli" panose="02000500030200090000" pitchFamily="2" charset="0"/>
              </a:rPr>
              <a:t>Cycling Competitions</a:t>
            </a:r>
          </a:p>
        </p:txBody>
      </p:sp>
      <p:graphicFrame>
        <p:nvGraphicFramePr>
          <p:cNvPr id="2" name="Table 1">
            <a:extLst>
              <a:ext uri="{FF2B5EF4-FFF2-40B4-BE49-F238E27FC236}">
                <a16:creationId xmlns:a16="http://schemas.microsoft.com/office/drawing/2014/main" id="{C6FA95F7-BE6D-DEBD-625A-15CDFFC0D54B}"/>
              </a:ext>
            </a:extLst>
          </p:cNvPr>
          <p:cNvGraphicFramePr>
            <a:graphicFrameLocks noGrp="1"/>
          </p:cNvGraphicFramePr>
          <p:nvPr/>
        </p:nvGraphicFramePr>
        <p:xfrm>
          <a:off x="250825" y="2408238"/>
          <a:ext cx="8713788" cy="3900592"/>
        </p:xfrm>
        <a:graphic>
          <a:graphicData uri="http://schemas.openxmlformats.org/drawingml/2006/table">
            <a:tbl>
              <a:tblPr firstRow="1" bandRow="1">
                <a:tableStyleId>{F5AB1C69-6EDB-4FF4-983F-18BD219EF322}</a:tableStyleId>
              </a:tblPr>
              <a:tblGrid>
                <a:gridCol w="2057069">
                  <a:extLst>
                    <a:ext uri="{9D8B030D-6E8A-4147-A177-3AD203B41FA5}">
                      <a16:colId xmlns:a16="http://schemas.microsoft.com/office/drawing/2014/main" val="20000"/>
                    </a:ext>
                  </a:extLst>
                </a:gridCol>
                <a:gridCol w="6656719">
                  <a:extLst>
                    <a:ext uri="{9D8B030D-6E8A-4147-A177-3AD203B41FA5}">
                      <a16:colId xmlns:a16="http://schemas.microsoft.com/office/drawing/2014/main" val="20001"/>
                    </a:ext>
                  </a:extLst>
                </a:gridCol>
              </a:tblGrid>
              <a:tr h="335166">
                <a:tc>
                  <a:txBody>
                    <a:bodyPr/>
                    <a:lstStyle/>
                    <a:p>
                      <a:r>
                        <a:rPr lang="en-GB" sz="1600" dirty="0">
                          <a:solidFill>
                            <a:schemeClr val="tx1"/>
                          </a:solidFill>
                        </a:rPr>
                        <a:t>Theory</a:t>
                      </a:r>
                    </a:p>
                  </a:txBody>
                  <a:tcPr marL="91449" marR="91449" marT="45667" marB="45667"/>
                </a:tc>
                <a:tc>
                  <a:txBody>
                    <a:bodyPr/>
                    <a:lstStyle/>
                    <a:p>
                      <a:r>
                        <a:rPr lang="en-GB" sz="1600" dirty="0">
                          <a:solidFill>
                            <a:schemeClr val="tx1"/>
                          </a:solidFill>
                        </a:rPr>
                        <a:t>Explanation</a:t>
                      </a:r>
                      <a:r>
                        <a:rPr lang="en-GB" sz="1600" baseline="0" dirty="0">
                          <a:solidFill>
                            <a:schemeClr val="tx1"/>
                          </a:solidFill>
                        </a:rPr>
                        <a:t> or relevant quote</a:t>
                      </a:r>
                      <a:endParaRPr lang="en-GB" sz="1600" dirty="0">
                        <a:solidFill>
                          <a:schemeClr val="tx1"/>
                        </a:solidFill>
                      </a:endParaRPr>
                    </a:p>
                  </a:txBody>
                  <a:tcPr marL="91449" marR="91449" marT="45667" marB="45667"/>
                </a:tc>
                <a:extLst>
                  <a:ext uri="{0D108BD9-81ED-4DB2-BD59-A6C34878D82A}">
                    <a16:rowId xmlns:a16="http://schemas.microsoft.com/office/drawing/2014/main" val="10000"/>
                  </a:ext>
                </a:extLst>
              </a:tr>
              <a:tr h="578998">
                <a:tc>
                  <a:txBody>
                    <a:bodyPr/>
                    <a:lstStyle/>
                    <a:p>
                      <a:r>
                        <a:rPr lang="en-GB" sz="1600" b="1" dirty="0">
                          <a:solidFill>
                            <a:schemeClr val="tx1"/>
                          </a:solidFill>
                        </a:rPr>
                        <a:t>Suction</a:t>
                      </a:r>
                    </a:p>
                  </a:txBody>
                  <a:tcPr marL="91449" marR="91449" marT="45667" marB="45667"/>
                </a:tc>
                <a:tc>
                  <a:txBody>
                    <a:bodyPr/>
                    <a:lstStyle/>
                    <a:p>
                      <a:r>
                        <a:rPr lang="en-GB" sz="1600" dirty="0">
                          <a:solidFill>
                            <a:schemeClr val="tx1"/>
                          </a:solidFill>
                        </a:rPr>
                        <a:t>“the vacuum</a:t>
                      </a:r>
                      <a:r>
                        <a:rPr lang="en-GB" sz="1600" baseline="0" dirty="0">
                          <a:solidFill>
                            <a:schemeClr val="tx1"/>
                          </a:solidFill>
                        </a:rPr>
                        <a:t> left behind the pacing machine draws the rider following along with it” (p. 514)</a:t>
                      </a:r>
                      <a:endParaRPr lang="en-GB" sz="1600" dirty="0">
                        <a:solidFill>
                          <a:schemeClr val="tx1"/>
                        </a:solidFill>
                      </a:endParaRPr>
                    </a:p>
                  </a:txBody>
                  <a:tcPr marL="91449" marR="91449" marT="45667" marB="45667"/>
                </a:tc>
                <a:extLst>
                  <a:ext uri="{0D108BD9-81ED-4DB2-BD59-A6C34878D82A}">
                    <a16:rowId xmlns:a16="http://schemas.microsoft.com/office/drawing/2014/main" val="10001"/>
                  </a:ext>
                </a:extLst>
              </a:tr>
              <a:tr h="335166">
                <a:tc>
                  <a:txBody>
                    <a:bodyPr/>
                    <a:lstStyle/>
                    <a:p>
                      <a:r>
                        <a:rPr lang="en-GB" sz="1600" b="1" dirty="0">
                          <a:solidFill>
                            <a:schemeClr val="tx1"/>
                          </a:solidFill>
                        </a:rPr>
                        <a:t>Shelter</a:t>
                      </a:r>
                    </a:p>
                  </a:txBody>
                  <a:tcPr marL="91449" marR="91449" marT="45667" marB="45667"/>
                </a:tc>
                <a:tc>
                  <a:txBody>
                    <a:bodyPr/>
                    <a:lstStyle/>
                    <a:p>
                      <a:r>
                        <a:rPr lang="en-GB" sz="1600" dirty="0">
                          <a:solidFill>
                            <a:schemeClr val="tx1"/>
                          </a:solidFill>
                        </a:rPr>
                        <a:t>Following</a:t>
                      </a:r>
                      <a:r>
                        <a:rPr lang="en-GB" sz="1600" baseline="0" dirty="0">
                          <a:solidFill>
                            <a:schemeClr val="tx1"/>
                          </a:solidFill>
                        </a:rPr>
                        <a:t> a rider provides shelter from wind resistance</a:t>
                      </a:r>
                      <a:endParaRPr lang="en-GB" sz="1600" dirty="0">
                        <a:solidFill>
                          <a:schemeClr val="tx1"/>
                        </a:solidFill>
                      </a:endParaRPr>
                    </a:p>
                  </a:txBody>
                  <a:tcPr marL="91449" marR="91449" marT="45667" marB="45667"/>
                </a:tc>
                <a:extLst>
                  <a:ext uri="{0D108BD9-81ED-4DB2-BD59-A6C34878D82A}">
                    <a16:rowId xmlns:a16="http://schemas.microsoft.com/office/drawing/2014/main" val="10002"/>
                  </a:ext>
                </a:extLst>
              </a:tr>
              <a:tr h="578998">
                <a:tc>
                  <a:txBody>
                    <a:bodyPr/>
                    <a:lstStyle/>
                    <a:p>
                      <a:r>
                        <a:rPr lang="en-GB" sz="1600" b="1" dirty="0">
                          <a:solidFill>
                            <a:schemeClr val="tx1"/>
                          </a:solidFill>
                        </a:rPr>
                        <a:t>Encouragement</a:t>
                      </a:r>
                    </a:p>
                  </a:txBody>
                  <a:tcPr marL="91449" marR="91449" marT="45667" marB="45667"/>
                </a:tc>
                <a:tc>
                  <a:txBody>
                    <a:bodyPr/>
                    <a:lstStyle/>
                    <a:p>
                      <a:r>
                        <a:rPr lang="en-GB" sz="1600" dirty="0">
                          <a:solidFill>
                            <a:schemeClr val="tx1"/>
                          </a:solidFill>
                        </a:rPr>
                        <a:t>“The presence of a friend on the pacing</a:t>
                      </a:r>
                      <a:r>
                        <a:rPr lang="en-GB" sz="1600" baseline="0" dirty="0">
                          <a:solidFill>
                            <a:schemeClr val="tx1"/>
                          </a:solidFill>
                        </a:rPr>
                        <a:t> machine to encourage and keep up the spirits of the rider…” (p. 514)</a:t>
                      </a:r>
                      <a:endParaRPr lang="en-GB" sz="1600" dirty="0">
                        <a:solidFill>
                          <a:schemeClr val="tx1"/>
                        </a:solidFill>
                      </a:endParaRPr>
                    </a:p>
                  </a:txBody>
                  <a:tcPr marL="91449" marR="91449" marT="45667" marB="45667"/>
                </a:tc>
                <a:extLst>
                  <a:ext uri="{0D108BD9-81ED-4DB2-BD59-A6C34878D82A}">
                    <a16:rowId xmlns:a16="http://schemas.microsoft.com/office/drawing/2014/main" val="10003"/>
                  </a:ext>
                </a:extLst>
              </a:tr>
              <a:tr h="578998">
                <a:tc>
                  <a:txBody>
                    <a:bodyPr/>
                    <a:lstStyle/>
                    <a:p>
                      <a:r>
                        <a:rPr lang="en-GB" sz="1600" b="1" dirty="0">
                          <a:solidFill>
                            <a:schemeClr val="tx1"/>
                          </a:solidFill>
                        </a:rPr>
                        <a:t>Worry</a:t>
                      </a:r>
                    </a:p>
                  </a:txBody>
                  <a:tcPr marL="91449" marR="91449" marT="45667" marB="45667"/>
                </a:tc>
                <a:tc>
                  <a:txBody>
                    <a:bodyPr/>
                    <a:lstStyle/>
                    <a:p>
                      <a:r>
                        <a:rPr lang="en-GB" sz="1600" dirty="0">
                          <a:solidFill>
                            <a:schemeClr val="tx1"/>
                          </a:solidFill>
                        </a:rPr>
                        <a:t>Leading</a:t>
                      </a:r>
                      <a:r>
                        <a:rPr lang="en-GB" sz="1600" baseline="0" dirty="0">
                          <a:solidFill>
                            <a:schemeClr val="tx1"/>
                          </a:solidFill>
                        </a:rPr>
                        <a:t> a race or keeping the pace requires a greater deal of concentration or worry than following the pace</a:t>
                      </a:r>
                      <a:endParaRPr lang="en-GB" sz="1600" dirty="0">
                        <a:solidFill>
                          <a:schemeClr val="tx1"/>
                        </a:solidFill>
                      </a:endParaRPr>
                    </a:p>
                  </a:txBody>
                  <a:tcPr marL="91449" marR="91449" marT="45667" marB="45667"/>
                </a:tc>
                <a:extLst>
                  <a:ext uri="{0D108BD9-81ED-4DB2-BD59-A6C34878D82A}">
                    <a16:rowId xmlns:a16="http://schemas.microsoft.com/office/drawing/2014/main" val="10004"/>
                  </a:ext>
                </a:extLst>
              </a:tr>
              <a:tr h="335166">
                <a:tc>
                  <a:txBody>
                    <a:bodyPr/>
                    <a:lstStyle/>
                    <a:p>
                      <a:r>
                        <a:rPr lang="en-GB" sz="1600" b="1" dirty="0">
                          <a:solidFill>
                            <a:schemeClr val="tx1"/>
                          </a:solidFill>
                        </a:rPr>
                        <a:t>Hypnotic</a:t>
                      </a:r>
                      <a:r>
                        <a:rPr lang="en-GB" sz="1600" b="1" baseline="0" dirty="0">
                          <a:solidFill>
                            <a:schemeClr val="tx1"/>
                          </a:solidFill>
                        </a:rPr>
                        <a:t> suggestion</a:t>
                      </a:r>
                      <a:endParaRPr lang="en-GB" sz="1600" b="1" dirty="0">
                        <a:solidFill>
                          <a:schemeClr val="tx1"/>
                        </a:solidFill>
                      </a:endParaRPr>
                    </a:p>
                  </a:txBody>
                  <a:tcPr marL="91449" marR="91449" marT="45667" marB="45667"/>
                </a:tc>
                <a:tc>
                  <a:txBody>
                    <a:bodyPr/>
                    <a:lstStyle/>
                    <a:p>
                      <a:r>
                        <a:rPr lang="en-GB" sz="1600" dirty="0">
                          <a:solidFill>
                            <a:schemeClr val="tx1"/>
                          </a:solidFill>
                        </a:rPr>
                        <a:t>Strained attention</a:t>
                      </a:r>
                      <a:r>
                        <a:rPr lang="en-GB" sz="1600" baseline="0" dirty="0">
                          <a:solidFill>
                            <a:schemeClr val="tx1"/>
                          </a:solidFill>
                        </a:rPr>
                        <a:t> to the wheel of the pacing bike produces hypnotism</a:t>
                      </a:r>
                      <a:endParaRPr lang="en-GB" sz="1600" dirty="0">
                        <a:solidFill>
                          <a:schemeClr val="tx1"/>
                        </a:solidFill>
                      </a:endParaRPr>
                    </a:p>
                  </a:txBody>
                  <a:tcPr marL="91449" marR="91449" marT="45667" marB="45667"/>
                </a:tc>
                <a:extLst>
                  <a:ext uri="{0D108BD9-81ED-4DB2-BD59-A6C34878D82A}">
                    <a16:rowId xmlns:a16="http://schemas.microsoft.com/office/drawing/2014/main" val="10005"/>
                  </a:ext>
                </a:extLst>
              </a:tr>
              <a:tr h="335166">
                <a:tc>
                  <a:txBody>
                    <a:bodyPr/>
                    <a:lstStyle/>
                    <a:p>
                      <a:r>
                        <a:rPr lang="en-GB" sz="1600" b="1" dirty="0">
                          <a:solidFill>
                            <a:schemeClr val="tx1"/>
                          </a:solidFill>
                        </a:rPr>
                        <a:t>Automatic</a:t>
                      </a:r>
                    </a:p>
                  </a:txBody>
                  <a:tcPr marL="91449" marR="91449" marT="45667" marB="45667"/>
                </a:tc>
                <a:tc>
                  <a:txBody>
                    <a:bodyPr/>
                    <a:lstStyle/>
                    <a:p>
                      <a:r>
                        <a:rPr lang="en-GB" sz="1600" dirty="0">
                          <a:solidFill>
                            <a:schemeClr val="tx1"/>
                          </a:solidFill>
                        </a:rPr>
                        <a:t>Followers</a:t>
                      </a:r>
                      <a:r>
                        <a:rPr lang="en-GB" sz="1600" baseline="0" dirty="0">
                          <a:solidFill>
                            <a:schemeClr val="tx1"/>
                          </a:solidFill>
                        </a:rPr>
                        <a:t> can ride automatically as they need to pay less attention to strategy</a:t>
                      </a:r>
                      <a:endParaRPr lang="en-GB" sz="1600" dirty="0">
                        <a:solidFill>
                          <a:schemeClr val="tx1"/>
                        </a:solidFill>
                      </a:endParaRPr>
                    </a:p>
                  </a:txBody>
                  <a:tcPr marL="91449" marR="91449" marT="45667" marB="45667"/>
                </a:tc>
                <a:extLst>
                  <a:ext uri="{0D108BD9-81ED-4DB2-BD59-A6C34878D82A}">
                    <a16:rowId xmlns:a16="http://schemas.microsoft.com/office/drawing/2014/main" val="10006"/>
                  </a:ext>
                </a:extLst>
              </a:tr>
              <a:tr h="822830">
                <a:tc>
                  <a:txBody>
                    <a:bodyPr/>
                    <a:lstStyle/>
                    <a:p>
                      <a:r>
                        <a:rPr lang="en-GB" sz="1600" b="1" dirty="0" err="1">
                          <a:solidFill>
                            <a:schemeClr val="tx1"/>
                          </a:solidFill>
                        </a:rPr>
                        <a:t>Dynamogenic</a:t>
                      </a:r>
                      <a:endParaRPr lang="en-GB" sz="1600" b="1" dirty="0">
                        <a:solidFill>
                          <a:schemeClr val="tx1"/>
                        </a:solidFill>
                      </a:endParaRPr>
                    </a:p>
                  </a:txBody>
                  <a:tcPr marL="91449" marR="91449" marT="45667" marB="45667"/>
                </a:tc>
                <a:tc>
                  <a:txBody>
                    <a:bodyPr/>
                    <a:lstStyle/>
                    <a:p>
                      <a:r>
                        <a:rPr lang="en-GB" sz="1600" dirty="0">
                          <a:solidFill>
                            <a:schemeClr val="tx1"/>
                          </a:solidFill>
                        </a:rPr>
                        <a:t>“This theory of competition holds that the </a:t>
                      </a:r>
                      <a:r>
                        <a:rPr lang="en-GB" sz="1600" b="1" dirty="0">
                          <a:solidFill>
                            <a:schemeClr val="tx1"/>
                          </a:solidFill>
                        </a:rPr>
                        <a:t>bodily presence of another rider is a stimulus</a:t>
                      </a:r>
                      <a:r>
                        <a:rPr lang="en-GB" sz="1600" b="1" baseline="0" dirty="0">
                          <a:solidFill>
                            <a:schemeClr val="tx1"/>
                          </a:solidFill>
                        </a:rPr>
                        <a:t> to the racer in arousing the competitive instinct; that another can thus be the means of releasing or freeing nervous energy</a:t>
                      </a:r>
                      <a:r>
                        <a:rPr lang="en-GB" sz="1600" baseline="0" dirty="0">
                          <a:solidFill>
                            <a:schemeClr val="tx1"/>
                          </a:solidFill>
                        </a:rPr>
                        <a:t>…” (p. 516)</a:t>
                      </a:r>
                      <a:endParaRPr lang="en-GB" sz="1600" dirty="0">
                        <a:solidFill>
                          <a:schemeClr val="tx1"/>
                        </a:solidFill>
                      </a:endParaRPr>
                    </a:p>
                  </a:txBody>
                  <a:tcPr marL="91449" marR="91449" marT="45667" marB="45667"/>
                </a:tc>
                <a:extLst>
                  <a:ext uri="{0D108BD9-81ED-4DB2-BD59-A6C34878D82A}">
                    <a16:rowId xmlns:a16="http://schemas.microsoft.com/office/drawing/2014/main"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530B7172-9F49-98BC-B588-3C3777539561}"/>
              </a:ext>
            </a:extLst>
          </p:cNvPr>
          <p:cNvSpPr>
            <a:spLocks noGrp="1" noChangeArrowheads="1"/>
          </p:cNvSpPr>
          <p:nvPr>
            <p:ph type="ctrTitle"/>
          </p:nvPr>
        </p:nvSpPr>
        <p:spPr>
          <a:xfrm>
            <a:off x="685800" y="1700213"/>
            <a:ext cx="7772400" cy="1470025"/>
          </a:xfrm>
        </p:spPr>
        <p:txBody>
          <a:bodyPr/>
          <a:lstStyle/>
          <a:p>
            <a:pPr eaLnBrk="1" hangingPunct="1"/>
            <a:r>
              <a:rPr lang="en-US" altLang="en-US"/>
              <a:t>The Study</a:t>
            </a:r>
          </a:p>
        </p:txBody>
      </p:sp>
      <p:sp>
        <p:nvSpPr>
          <p:cNvPr id="29699" name="TextBox 3">
            <a:extLst>
              <a:ext uri="{FF2B5EF4-FFF2-40B4-BE49-F238E27FC236}">
                <a16:creationId xmlns:a16="http://schemas.microsoft.com/office/drawing/2014/main" id="{13071360-1DFF-291C-4271-B09DCA1647A2}"/>
              </a:ext>
            </a:extLst>
          </p:cNvPr>
          <p:cNvSpPr txBox="1">
            <a:spLocks noChangeArrowheads="1"/>
          </p:cNvSpPr>
          <p:nvPr/>
        </p:nvSpPr>
        <p:spPr bwMode="auto">
          <a:xfrm>
            <a:off x="2208213" y="4551363"/>
            <a:ext cx="4670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9pPr>
          </a:lstStyle>
          <a:p>
            <a:pPr algn="ctr">
              <a:spcBef>
                <a:spcPct val="0"/>
              </a:spcBef>
              <a:buFontTx/>
              <a:buNone/>
            </a:pPr>
            <a:r>
              <a:rPr lang="en-GB" altLang="en-US" sz="2400" b="1">
                <a:solidFill>
                  <a:srgbClr val="C00000"/>
                </a:solidFill>
                <a:latin typeface="MV Boli" panose="02000500030200090000" pitchFamily="2" charset="0"/>
                <a:ea typeface="MV Boli" panose="02000500030200090000" pitchFamily="2" charset="0"/>
                <a:cs typeface="MV Boli" panose="02000500030200090000" pitchFamily="2" charset="0"/>
              </a:rPr>
              <a:t>*** The Lab Experiment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1261F7E1-3CB9-5156-FF18-E525C4CD5E18}"/>
              </a:ext>
            </a:extLst>
          </p:cNvPr>
          <p:cNvSpPr>
            <a:spLocks noGrp="1"/>
          </p:cNvSpPr>
          <p:nvPr>
            <p:ph type="title"/>
          </p:nvPr>
        </p:nvSpPr>
        <p:spPr/>
        <p:txBody>
          <a:bodyPr/>
          <a:lstStyle/>
          <a:p>
            <a:r>
              <a:rPr lang="en-GB" altLang="en-US"/>
              <a:t>The Study</a:t>
            </a:r>
          </a:p>
        </p:txBody>
      </p:sp>
      <p:sp>
        <p:nvSpPr>
          <p:cNvPr id="3" name="Content Placeholder 2">
            <a:extLst>
              <a:ext uri="{FF2B5EF4-FFF2-40B4-BE49-F238E27FC236}">
                <a16:creationId xmlns:a16="http://schemas.microsoft.com/office/drawing/2014/main" id="{2D941441-097A-A8FA-F06B-6276F84768CB}"/>
              </a:ext>
            </a:extLst>
          </p:cNvPr>
          <p:cNvSpPr>
            <a:spLocks noGrp="1"/>
          </p:cNvSpPr>
          <p:nvPr>
            <p:ph idx="1"/>
          </p:nvPr>
        </p:nvSpPr>
        <p:spPr>
          <a:xfrm>
            <a:off x="457200" y="1773238"/>
            <a:ext cx="8229600" cy="4824412"/>
          </a:xfrm>
        </p:spPr>
        <p:txBody>
          <a:bodyPr/>
          <a:lstStyle/>
          <a:p>
            <a:pPr marL="0" indent="0" algn="ctr">
              <a:buFont typeface="Arial" charset="0"/>
              <a:buNone/>
              <a:defRPr/>
            </a:pPr>
            <a:r>
              <a:rPr lang="en-GB" altLang="en-US" sz="2600" dirty="0">
                <a:solidFill>
                  <a:srgbClr val="C00000"/>
                </a:solidFill>
                <a:latin typeface="MV Boli" pitchFamily="2" charset="0"/>
                <a:ea typeface="MV Boli" pitchFamily="2" charset="0"/>
                <a:cs typeface="MV Boli" pitchFamily="2" charset="0"/>
              </a:rPr>
              <a:t>Triplett’s criticism of the cycling data</a:t>
            </a:r>
          </a:p>
          <a:p>
            <a:pPr marL="0" indent="0" algn="ctr">
              <a:buFont typeface="Arial" charset="0"/>
              <a:buNone/>
              <a:defRPr/>
            </a:pPr>
            <a:endParaRPr lang="en-GB" altLang="en-US" sz="2600" dirty="0">
              <a:solidFill>
                <a:srgbClr val="C00000"/>
              </a:solidFill>
              <a:latin typeface="MV Boli" pitchFamily="2" charset="0"/>
              <a:ea typeface="MV Boli" pitchFamily="2" charset="0"/>
              <a:cs typeface="MV Boli" pitchFamily="2" charset="0"/>
            </a:endParaRPr>
          </a:p>
          <a:p>
            <a:pPr marL="0" indent="0">
              <a:buFont typeface="Arial" charset="0"/>
              <a:buNone/>
              <a:defRPr/>
            </a:pPr>
            <a:r>
              <a:rPr lang="en-GB" altLang="en-US" sz="2400" dirty="0">
                <a:ea typeface="MV Boli" pitchFamily="2" charset="0"/>
                <a:cs typeface="MV Boli" pitchFamily="2" charset="0"/>
              </a:rPr>
              <a:t>Triplett highlighted limitations of his cycling analysis:</a:t>
            </a:r>
          </a:p>
          <a:p>
            <a:pPr marL="0" indent="0">
              <a:buFont typeface="Arial" charset="0"/>
              <a:buNone/>
              <a:defRPr/>
            </a:pPr>
            <a:endParaRPr lang="en-GB" altLang="en-US" sz="2400" dirty="0">
              <a:ea typeface="MV Boli" pitchFamily="2" charset="0"/>
              <a:cs typeface="MV Boli" pitchFamily="2" charset="0"/>
            </a:endParaRPr>
          </a:p>
          <a:p>
            <a:pPr marL="0" indent="0">
              <a:buFont typeface="Arial" charset="0"/>
              <a:buNone/>
              <a:defRPr/>
            </a:pPr>
            <a:endParaRPr lang="en-GB" altLang="en-US" sz="2400" dirty="0">
              <a:ea typeface="MV Boli" pitchFamily="2" charset="0"/>
              <a:cs typeface="MV Boli" pitchFamily="2" charset="0"/>
            </a:endParaRPr>
          </a:p>
          <a:p>
            <a:pPr marL="0" indent="0">
              <a:buFont typeface="Arial" charset="0"/>
              <a:buNone/>
              <a:defRPr/>
            </a:pPr>
            <a:endParaRPr lang="en-GB" altLang="en-US" sz="2400" dirty="0">
              <a:ea typeface="MV Boli" pitchFamily="2" charset="0"/>
              <a:cs typeface="MV Boli" pitchFamily="2" charset="0"/>
            </a:endParaRPr>
          </a:p>
          <a:p>
            <a:pPr marL="0" indent="0">
              <a:buFont typeface="Arial" charset="0"/>
              <a:buNone/>
              <a:defRPr/>
            </a:pPr>
            <a:endParaRPr lang="en-GB" altLang="en-US" sz="2400" dirty="0">
              <a:ea typeface="MV Boli" pitchFamily="2" charset="0"/>
              <a:cs typeface="MV Boli" pitchFamily="2" charset="0"/>
            </a:endParaRPr>
          </a:p>
          <a:p>
            <a:pPr marL="0" indent="0">
              <a:buFont typeface="Arial" charset="0"/>
              <a:buNone/>
              <a:defRPr/>
            </a:pPr>
            <a:endParaRPr lang="en-GB" altLang="en-US" sz="2400" dirty="0">
              <a:ea typeface="MV Boli" pitchFamily="2" charset="0"/>
              <a:cs typeface="MV Boli" pitchFamily="2" charset="0"/>
            </a:endParaRPr>
          </a:p>
          <a:p>
            <a:pPr marL="0" indent="0">
              <a:buFont typeface="Arial" charset="0"/>
              <a:buNone/>
              <a:defRPr/>
            </a:pPr>
            <a:endParaRPr lang="en-GB" altLang="en-US" sz="2400" dirty="0">
              <a:ea typeface="MV Boli" pitchFamily="2" charset="0"/>
              <a:cs typeface="MV Boli" pitchFamily="2" charset="0"/>
            </a:endParaRPr>
          </a:p>
          <a:p>
            <a:pPr>
              <a:buFont typeface="Arial" charset="0"/>
              <a:buChar char="•"/>
              <a:defRPr/>
            </a:pPr>
            <a:r>
              <a:rPr lang="en-GB" altLang="en-US" sz="2400" dirty="0">
                <a:ea typeface="MV Boli" pitchFamily="2" charset="0"/>
                <a:cs typeface="MV Boli" pitchFamily="2" charset="0"/>
              </a:rPr>
              <a:t>He also works in one of the first established experimental labs</a:t>
            </a:r>
          </a:p>
          <a:p>
            <a:pPr marL="0" indent="0">
              <a:buFont typeface="Arial" charset="0"/>
              <a:buNone/>
              <a:defRPr/>
            </a:pPr>
            <a:endParaRPr lang="en-GB" altLang="en-US" sz="2400" dirty="0">
              <a:ea typeface="MV Boli" pitchFamily="2" charset="0"/>
              <a:cs typeface="MV Boli" pitchFamily="2" charset="0"/>
            </a:endParaRPr>
          </a:p>
          <a:p>
            <a:pPr marL="0" indent="0">
              <a:buFont typeface="Arial" charset="0"/>
              <a:buNone/>
              <a:defRPr/>
            </a:pPr>
            <a:endParaRPr lang="en-GB" altLang="en-US" sz="2400" dirty="0">
              <a:ea typeface="MV Boli" pitchFamily="2" charset="0"/>
              <a:cs typeface="MV Boli" pitchFamily="2" charset="0"/>
            </a:endParaRPr>
          </a:p>
        </p:txBody>
      </p:sp>
      <p:sp>
        <p:nvSpPr>
          <p:cNvPr id="4" name="Rectangle 3">
            <a:extLst>
              <a:ext uri="{FF2B5EF4-FFF2-40B4-BE49-F238E27FC236}">
                <a16:creationId xmlns:a16="http://schemas.microsoft.com/office/drawing/2014/main" id="{1ADEE091-DDB6-092D-09C8-EC18DA76B8DD}"/>
              </a:ext>
            </a:extLst>
          </p:cNvPr>
          <p:cNvSpPr/>
          <p:nvPr/>
        </p:nvSpPr>
        <p:spPr>
          <a:xfrm>
            <a:off x="0" y="3284538"/>
            <a:ext cx="9164638" cy="2160587"/>
          </a:xfrm>
          <a:prstGeom prst="rect">
            <a:avLst/>
          </a:prstGeom>
          <a:solidFill>
            <a:srgbClr val="23675F"/>
          </a:solidFill>
        </p:spPr>
        <p:style>
          <a:lnRef idx="2">
            <a:schemeClr val="accent3">
              <a:shade val="50000"/>
            </a:schemeClr>
          </a:lnRef>
          <a:fillRef idx="1">
            <a:schemeClr val="accent3"/>
          </a:fillRef>
          <a:effectRef idx="0">
            <a:schemeClr val="accent3"/>
          </a:effectRef>
          <a:fontRef idx="minor">
            <a:schemeClr val="lt1"/>
          </a:fontRef>
        </p:style>
        <p:txBody>
          <a:bodyPr rIns="432000" anchor="ctr"/>
          <a:lstStyle/>
          <a:p>
            <a:pPr marL="361950" algn="just">
              <a:defRPr/>
            </a:pPr>
            <a:r>
              <a:rPr lang="en-GB" sz="2000" dirty="0"/>
              <a:t>“Regarding the faster time of the paced races, as derived from the records, it may be asked whether the difference is due to pacing or to the kind of men who take part. […] Men fast at one kind of racing are found to be comparatively slow at another. […] The racer finds by experience that race in which [he or she] is best fitted to excel and specialize in that (Triplett, 1898, p. 508)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1261F7E1-3CB9-5156-FF18-E525C4CD5E18}"/>
              </a:ext>
            </a:extLst>
          </p:cNvPr>
          <p:cNvSpPr>
            <a:spLocks noGrp="1"/>
          </p:cNvSpPr>
          <p:nvPr>
            <p:ph type="title"/>
          </p:nvPr>
        </p:nvSpPr>
        <p:spPr/>
        <p:txBody>
          <a:bodyPr/>
          <a:lstStyle/>
          <a:p>
            <a:r>
              <a:rPr lang="en-GB" altLang="en-US" dirty="0"/>
              <a:t>Demonstration</a:t>
            </a:r>
          </a:p>
        </p:txBody>
      </p:sp>
      <p:sp>
        <p:nvSpPr>
          <p:cNvPr id="3" name="Content Placeholder 2">
            <a:extLst>
              <a:ext uri="{FF2B5EF4-FFF2-40B4-BE49-F238E27FC236}">
                <a16:creationId xmlns:a16="http://schemas.microsoft.com/office/drawing/2014/main" id="{2D941441-097A-A8FA-F06B-6276F84768CB}"/>
              </a:ext>
            </a:extLst>
          </p:cNvPr>
          <p:cNvSpPr>
            <a:spLocks noGrp="1"/>
          </p:cNvSpPr>
          <p:nvPr>
            <p:ph idx="1"/>
          </p:nvPr>
        </p:nvSpPr>
        <p:spPr>
          <a:xfrm>
            <a:off x="457200" y="1773238"/>
            <a:ext cx="8229600" cy="4824412"/>
          </a:xfrm>
        </p:spPr>
        <p:txBody>
          <a:bodyPr/>
          <a:lstStyle/>
          <a:p>
            <a:pPr marL="0" indent="0" algn="ctr">
              <a:buFont typeface="Arial" charset="0"/>
              <a:buNone/>
              <a:defRPr/>
            </a:pPr>
            <a:endParaRPr lang="en-GB" altLang="en-US" sz="2600" dirty="0">
              <a:solidFill>
                <a:srgbClr val="C00000"/>
              </a:solidFill>
              <a:latin typeface="MV Boli" pitchFamily="2" charset="0"/>
              <a:ea typeface="MV Boli" pitchFamily="2" charset="0"/>
              <a:cs typeface="MV Boli" pitchFamily="2" charset="0"/>
            </a:endParaRPr>
          </a:p>
          <a:p>
            <a:pPr marL="0" indent="0" algn="ctr">
              <a:buFont typeface="Arial" charset="0"/>
              <a:buNone/>
              <a:defRPr/>
            </a:pPr>
            <a:endParaRPr lang="en-GB" altLang="en-US" sz="2600" dirty="0">
              <a:solidFill>
                <a:srgbClr val="C00000"/>
              </a:solidFill>
              <a:latin typeface="MV Boli" pitchFamily="2" charset="0"/>
              <a:ea typeface="MV Boli" pitchFamily="2" charset="0"/>
              <a:cs typeface="MV Boli" pitchFamily="2" charset="0"/>
            </a:endParaRPr>
          </a:p>
          <a:p>
            <a:pPr marL="0" indent="0" algn="ctr">
              <a:buFont typeface="Arial" charset="0"/>
              <a:buNone/>
              <a:defRPr/>
            </a:pPr>
            <a:r>
              <a:rPr lang="en-GB" altLang="en-US" sz="2600" dirty="0">
                <a:solidFill>
                  <a:srgbClr val="C00000"/>
                </a:solidFill>
                <a:latin typeface="MV Boli" pitchFamily="2" charset="0"/>
                <a:ea typeface="MV Boli" pitchFamily="2" charset="0"/>
                <a:cs typeface="MV Boli" pitchFamily="2" charset="0"/>
              </a:rPr>
              <a:t>4 Volunteers</a:t>
            </a:r>
            <a:endParaRPr lang="en-GB" altLang="en-US" sz="2400" dirty="0">
              <a:ea typeface="MV Boli" pitchFamily="2" charset="0"/>
              <a:cs typeface="MV Boli" pitchFamily="2" charset="0"/>
            </a:endParaRPr>
          </a:p>
          <a:p>
            <a:pPr marL="0" indent="0">
              <a:buFont typeface="Arial" charset="0"/>
              <a:buNone/>
              <a:defRPr/>
            </a:pPr>
            <a:endParaRPr lang="en-GB" altLang="en-US" sz="2400" dirty="0">
              <a:ea typeface="MV Boli" pitchFamily="2" charset="0"/>
              <a:cs typeface="MV Boli" pitchFamily="2" charset="0"/>
            </a:endParaRPr>
          </a:p>
        </p:txBody>
      </p:sp>
    </p:spTree>
    <p:extLst>
      <p:ext uri="{BB962C8B-B14F-4D97-AF65-F5344CB8AC3E}">
        <p14:creationId xmlns:p14="http://schemas.microsoft.com/office/powerpoint/2010/main" val="415376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38FAE8C-E3C4-3368-60F6-853C6985FCD4}"/>
              </a:ext>
            </a:extLst>
          </p:cNvPr>
          <p:cNvSpPr>
            <a:spLocks noGrp="1" noChangeArrowheads="1"/>
          </p:cNvSpPr>
          <p:nvPr>
            <p:ph type="title"/>
          </p:nvPr>
        </p:nvSpPr>
        <p:spPr/>
        <p:txBody>
          <a:bodyPr/>
          <a:lstStyle/>
          <a:p>
            <a:pPr eaLnBrk="1" hangingPunct="1"/>
            <a:r>
              <a:rPr lang="en-US" altLang="en-US"/>
              <a:t>The Study</a:t>
            </a:r>
          </a:p>
        </p:txBody>
      </p:sp>
      <p:sp>
        <p:nvSpPr>
          <p:cNvPr id="15363" name="Rectangle 3">
            <a:extLst>
              <a:ext uri="{FF2B5EF4-FFF2-40B4-BE49-F238E27FC236}">
                <a16:creationId xmlns:a16="http://schemas.microsoft.com/office/drawing/2014/main" id="{AC75BFF3-EEC9-F177-6110-592780721A01}"/>
              </a:ext>
            </a:extLst>
          </p:cNvPr>
          <p:cNvSpPr>
            <a:spLocks noGrp="1" noChangeArrowheads="1"/>
          </p:cNvSpPr>
          <p:nvPr>
            <p:ph idx="1"/>
          </p:nvPr>
        </p:nvSpPr>
        <p:spPr>
          <a:xfrm>
            <a:off x="468313" y="1916113"/>
            <a:ext cx="8280400" cy="4608512"/>
          </a:xfrm>
        </p:spPr>
        <p:txBody>
          <a:bodyPr/>
          <a:lstStyle/>
          <a:p>
            <a:pPr marL="0" indent="0" algn="ctr" eaLnBrk="1" hangingPunct="1">
              <a:spcBef>
                <a:spcPts val="1200"/>
              </a:spcBef>
              <a:buFont typeface="Arial" panose="020B0604020202020204" pitchFamily="34" charset="0"/>
              <a:buNone/>
            </a:pPr>
            <a:r>
              <a:rPr lang="en-US" altLang="en-US" sz="2600">
                <a:solidFill>
                  <a:srgbClr val="C00000"/>
                </a:solidFill>
                <a:latin typeface="MV Boli" panose="02000500030200090000" pitchFamily="2" charset="0"/>
                <a:ea typeface="MV Boli" panose="02000500030200090000" pitchFamily="2" charset="0"/>
                <a:cs typeface="MV Boli" panose="02000500030200090000" pitchFamily="2" charset="0"/>
              </a:rPr>
              <a:t>The ‘Social Facilitation’ Experiment </a:t>
            </a:r>
          </a:p>
          <a:p>
            <a:pPr marL="0" indent="0" eaLnBrk="1" hangingPunct="1">
              <a:spcBef>
                <a:spcPts val="1200"/>
              </a:spcBef>
              <a:buFont typeface="Arial" panose="020B0604020202020204" pitchFamily="34" charset="0"/>
              <a:buNone/>
            </a:pPr>
            <a:r>
              <a:rPr lang="en-US" altLang="en-US" sz="2400" b="1"/>
              <a:t>Method</a:t>
            </a:r>
          </a:p>
          <a:p>
            <a:pPr marL="0" indent="0" eaLnBrk="1" hangingPunct="1">
              <a:spcBef>
                <a:spcPct val="0"/>
              </a:spcBef>
              <a:buFont typeface="Arial" panose="020B0604020202020204" pitchFamily="34" charset="0"/>
              <a:buNone/>
            </a:pPr>
            <a:r>
              <a:rPr lang="en-US" altLang="en-US" sz="2000" b="1">
                <a:solidFill>
                  <a:srgbClr val="23675F"/>
                </a:solidFill>
              </a:rPr>
              <a:t>‘Competition Machine’: </a:t>
            </a:r>
            <a:r>
              <a:rPr lang="en-US" altLang="en-US" sz="2000"/>
              <a:t>Two fishing reels that each pull a flag across a 4m circuit when reeled rapidly</a:t>
            </a:r>
          </a:p>
          <a:p>
            <a:pPr marL="0" indent="0" eaLnBrk="1" hangingPunct="1">
              <a:spcBef>
                <a:spcPct val="0"/>
              </a:spcBef>
            </a:pPr>
            <a:endParaRPr lang="en-US" altLang="en-US" sz="2000"/>
          </a:p>
          <a:p>
            <a:pPr marL="0" indent="0" eaLnBrk="1" hangingPunct="1">
              <a:spcBef>
                <a:spcPct val="0"/>
              </a:spcBef>
            </a:pPr>
            <a:endParaRPr lang="en-US" altLang="en-US" sz="2000"/>
          </a:p>
          <a:p>
            <a:pPr marL="0" indent="0" eaLnBrk="1" hangingPunct="1">
              <a:spcBef>
                <a:spcPct val="0"/>
              </a:spcBef>
            </a:pPr>
            <a:endParaRPr lang="en-US" altLang="en-US" sz="2000"/>
          </a:p>
          <a:p>
            <a:pPr marL="0" indent="0" eaLnBrk="1" hangingPunct="1">
              <a:spcBef>
                <a:spcPct val="0"/>
              </a:spcBef>
            </a:pPr>
            <a:endParaRPr lang="en-US" altLang="en-US" sz="2000"/>
          </a:p>
          <a:p>
            <a:pPr marL="0" indent="0" eaLnBrk="1" hangingPunct="1">
              <a:spcBef>
                <a:spcPct val="0"/>
              </a:spcBef>
            </a:pPr>
            <a:endParaRPr lang="en-US" altLang="en-US" sz="2000"/>
          </a:p>
          <a:p>
            <a:pPr marL="0" indent="0" eaLnBrk="1" hangingPunct="1">
              <a:spcBef>
                <a:spcPct val="0"/>
              </a:spcBef>
            </a:pPr>
            <a:endParaRPr lang="en-US" altLang="en-US" sz="2000"/>
          </a:p>
          <a:p>
            <a:pPr marL="0" indent="0" eaLnBrk="1" hangingPunct="1">
              <a:spcBef>
                <a:spcPct val="0"/>
              </a:spcBef>
            </a:pPr>
            <a:endParaRPr lang="en-US" altLang="en-US" sz="2000"/>
          </a:p>
          <a:p>
            <a:pPr marL="0" indent="0" eaLnBrk="1" hangingPunct="1">
              <a:spcBef>
                <a:spcPct val="0"/>
              </a:spcBef>
              <a:buFont typeface="Arial" panose="020B0604020202020204" pitchFamily="34" charset="0"/>
              <a:buNone/>
            </a:pPr>
            <a:r>
              <a:rPr lang="en-US" altLang="en-US" sz="2000" b="1">
                <a:solidFill>
                  <a:srgbClr val="23675F"/>
                </a:solidFill>
              </a:rPr>
              <a:t>Stopwatch and Kymograph: </a:t>
            </a:r>
            <a:r>
              <a:rPr lang="en-US" altLang="en-US" sz="2000"/>
              <a:t>Record the time and a graphical record of the rate at which participants turned the fishing reel</a:t>
            </a:r>
          </a:p>
          <a:p>
            <a:pPr marL="0" indent="0" eaLnBrk="1" hangingPunct="1">
              <a:spcBef>
                <a:spcPts val="1200"/>
              </a:spcBef>
              <a:buFont typeface="Arial" panose="020B0604020202020204" pitchFamily="34" charset="0"/>
              <a:buNone/>
            </a:pPr>
            <a:endParaRPr lang="en-US" altLang="en-US" sz="2400"/>
          </a:p>
        </p:txBody>
      </p:sp>
      <p:pic>
        <p:nvPicPr>
          <p:cNvPr id="22532" name="Picture 4">
            <a:extLst>
              <a:ext uri="{FF2B5EF4-FFF2-40B4-BE49-F238E27FC236}">
                <a16:creationId xmlns:a16="http://schemas.microsoft.com/office/drawing/2014/main" id="{D3A27263-C1D4-8170-FBC2-8A6F56218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644900"/>
            <a:ext cx="4535487" cy="15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a:extLst>
              <a:ext uri="{FF2B5EF4-FFF2-40B4-BE49-F238E27FC236}">
                <a16:creationId xmlns:a16="http://schemas.microsoft.com/office/drawing/2014/main" id="{F2DEE6A5-62C8-37EB-E4FF-2993DDC30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644900"/>
            <a:ext cx="4038600" cy="15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36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06B447B-4BD3-0AD6-6374-4C49F18A9DE9}"/>
              </a:ext>
            </a:extLst>
          </p:cNvPr>
          <p:cNvSpPr>
            <a:spLocks noGrp="1" noChangeArrowheads="1"/>
          </p:cNvSpPr>
          <p:nvPr>
            <p:ph type="title"/>
          </p:nvPr>
        </p:nvSpPr>
        <p:spPr/>
        <p:txBody>
          <a:bodyPr/>
          <a:lstStyle/>
          <a:p>
            <a:pPr eaLnBrk="1" hangingPunct="1"/>
            <a:r>
              <a:rPr lang="en-US" altLang="en-US"/>
              <a:t>The Study</a:t>
            </a:r>
          </a:p>
        </p:txBody>
      </p:sp>
      <p:sp>
        <p:nvSpPr>
          <p:cNvPr id="15363" name="Rectangle 3">
            <a:extLst>
              <a:ext uri="{FF2B5EF4-FFF2-40B4-BE49-F238E27FC236}">
                <a16:creationId xmlns:a16="http://schemas.microsoft.com/office/drawing/2014/main" id="{5C498197-C168-DAF0-0E67-DAFBF1216432}"/>
              </a:ext>
            </a:extLst>
          </p:cNvPr>
          <p:cNvSpPr>
            <a:spLocks noGrp="1" noChangeArrowheads="1"/>
          </p:cNvSpPr>
          <p:nvPr>
            <p:ph idx="1"/>
          </p:nvPr>
        </p:nvSpPr>
        <p:spPr>
          <a:xfrm>
            <a:off x="468313" y="1916113"/>
            <a:ext cx="8496300" cy="4608512"/>
          </a:xfrm>
        </p:spPr>
        <p:txBody>
          <a:bodyPr/>
          <a:lstStyle/>
          <a:p>
            <a:pPr marL="0" indent="0" algn="ctr" eaLnBrk="1" hangingPunct="1">
              <a:spcBef>
                <a:spcPts val="1200"/>
              </a:spcBef>
              <a:buFont typeface="Arial" charset="0"/>
              <a:buNone/>
              <a:defRPr/>
            </a:pPr>
            <a:r>
              <a:rPr lang="en-US" altLang="en-US" sz="2600" dirty="0">
                <a:solidFill>
                  <a:srgbClr val="C00000"/>
                </a:solidFill>
                <a:latin typeface="MV Boli" pitchFamily="2" charset="0"/>
                <a:ea typeface="MV Boli" pitchFamily="2" charset="0"/>
                <a:cs typeface="MV Boli" pitchFamily="2" charset="0"/>
              </a:rPr>
              <a:t>The ‘Social Facilitation’ Experiment </a:t>
            </a:r>
          </a:p>
          <a:p>
            <a:pPr marL="0" indent="0" eaLnBrk="1" hangingPunct="1">
              <a:spcBef>
                <a:spcPts val="1200"/>
              </a:spcBef>
              <a:buFont typeface="Arial" charset="0"/>
              <a:buNone/>
              <a:defRPr/>
            </a:pPr>
            <a:r>
              <a:rPr lang="en-US" altLang="en-US" sz="2400" b="1" dirty="0"/>
              <a:t>Method</a:t>
            </a:r>
          </a:p>
          <a:p>
            <a:pPr eaLnBrk="1" hangingPunct="1">
              <a:spcBef>
                <a:spcPts val="1200"/>
              </a:spcBef>
              <a:buFont typeface="Arial" charset="0"/>
              <a:buChar char="•"/>
              <a:defRPr/>
            </a:pPr>
            <a:r>
              <a:rPr lang="en-US" altLang="en-US" sz="2200" i="1" dirty="0"/>
              <a:t>N</a:t>
            </a:r>
            <a:r>
              <a:rPr lang="en-US" altLang="en-US" sz="2200" dirty="0"/>
              <a:t> = 40 children, age: 8-17 years</a:t>
            </a:r>
          </a:p>
          <a:p>
            <a:pPr eaLnBrk="1" hangingPunct="1">
              <a:spcBef>
                <a:spcPts val="1200"/>
              </a:spcBef>
              <a:buFont typeface="Arial" charset="0"/>
              <a:buChar char="•"/>
              <a:defRPr/>
            </a:pPr>
            <a:r>
              <a:rPr lang="en-US" altLang="en-US" sz="2200" b="1" dirty="0"/>
              <a:t>Practice rounds: </a:t>
            </a:r>
            <a:r>
              <a:rPr lang="en-US" altLang="en-US" sz="2200" dirty="0"/>
              <a:t>until all children are familiar with the machine</a:t>
            </a:r>
          </a:p>
          <a:p>
            <a:pPr eaLnBrk="1" hangingPunct="1">
              <a:spcBef>
                <a:spcPts val="1200"/>
              </a:spcBef>
              <a:buFont typeface="Arial" charset="0"/>
              <a:buChar char="•"/>
              <a:defRPr/>
            </a:pPr>
            <a:r>
              <a:rPr lang="en-US" altLang="en-US" sz="2200" b="1" dirty="0"/>
              <a:t>Trials: </a:t>
            </a:r>
            <a:r>
              <a:rPr lang="en-US" altLang="en-US" sz="2200" dirty="0"/>
              <a:t>6 trials of 4 rounds, lasting 30-40 sec each, 5 </a:t>
            </a:r>
            <a:r>
              <a:rPr lang="en-US" altLang="en-US" sz="2200" dirty="0" err="1"/>
              <a:t>mins</a:t>
            </a:r>
            <a:r>
              <a:rPr lang="en-US" altLang="en-US" sz="2200" dirty="0"/>
              <a:t> rest in-between</a:t>
            </a:r>
          </a:p>
          <a:p>
            <a:pPr eaLnBrk="1" hangingPunct="1">
              <a:spcBef>
                <a:spcPts val="1200"/>
              </a:spcBef>
              <a:buFont typeface="Arial" charset="0"/>
              <a:buChar char="•"/>
              <a:defRPr/>
            </a:pPr>
            <a:r>
              <a:rPr lang="en-US" altLang="en-US" sz="2200" b="1" dirty="0"/>
              <a:t>Group A: </a:t>
            </a:r>
            <a:r>
              <a:rPr lang="en-US" altLang="en-US" sz="2200" dirty="0"/>
              <a:t>alone, competition, alone, competition, alone, competition</a:t>
            </a:r>
          </a:p>
          <a:p>
            <a:pPr eaLnBrk="1" hangingPunct="1">
              <a:spcBef>
                <a:spcPts val="1200"/>
              </a:spcBef>
              <a:buFont typeface="Arial" charset="0"/>
              <a:buChar char="•"/>
              <a:defRPr/>
            </a:pPr>
            <a:r>
              <a:rPr lang="en-US" altLang="en-US" sz="2200" b="1" dirty="0"/>
              <a:t>Group B: </a:t>
            </a:r>
            <a:r>
              <a:rPr lang="en-US" altLang="en-US" sz="2200" dirty="0"/>
              <a:t>alone, alone, competition, alone, competition, alone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F7AD8CA-EA54-8062-D678-E42F8BC578C1}"/>
              </a:ext>
            </a:extLst>
          </p:cNvPr>
          <p:cNvSpPr>
            <a:spLocks noGrp="1" noChangeArrowheads="1"/>
          </p:cNvSpPr>
          <p:nvPr>
            <p:ph type="title"/>
          </p:nvPr>
        </p:nvSpPr>
        <p:spPr/>
        <p:txBody>
          <a:bodyPr/>
          <a:lstStyle/>
          <a:p>
            <a:pPr eaLnBrk="1" hangingPunct="1"/>
            <a:r>
              <a:rPr lang="en-US" altLang="en-US"/>
              <a:t>The Study</a:t>
            </a:r>
          </a:p>
        </p:txBody>
      </p:sp>
      <p:sp>
        <p:nvSpPr>
          <p:cNvPr id="15363" name="Rectangle 3">
            <a:extLst>
              <a:ext uri="{FF2B5EF4-FFF2-40B4-BE49-F238E27FC236}">
                <a16:creationId xmlns:a16="http://schemas.microsoft.com/office/drawing/2014/main" id="{BAF4BC04-8677-3D44-74B5-2418F24D30E1}"/>
              </a:ext>
            </a:extLst>
          </p:cNvPr>
          <p:cNvSpPr>
            <a:spLocks noGrp="1" noChangeArrowheads="1"/>
          </p:cNvSpPr>
          <p:nvPr>
            <p:ph idx="1"/>
          </p:nvPr>
        </p:nvSpPr>
        <p:spPr>
          <a:xfrm>
            <a:off x="468313" y="1916113"/>
            <a:ext cx="6815137" cy="4608512"/>
          </a:xfrm>
        </p:spPr>
        <p:txBody>
          <a:bodyPr/>
          <a:lstStyle/>
          <a:p>
            <a:pPr marL="0" indent="0" algn="ctr" eaLnBrk="1" hangingPunct="1">
              <a:spcBef>
                <a:spcPts val="1200"/>
              </a:spcBef>
              <a:buFont typeface="Arial" charset="0"/>
              <a:buNone/>
              <a:defRPr/>
            </a:pPr>
            <a:r>
              <a:rPr lang="en-US" altLang="en-US" sz="2600" dirty="0">
                <a:solidFill>
                  <a:srgbClr val="C00000"/>
                </a:solidFill>
                <a:latin typeface="MV Boli" pitchFamily="2" charset="0"/>
                <a:ea typeface="MV Boli" pitchFamily="2" charset="0"/>
                <a:cs typeface="MV Boli" pitchFamily="2" charset="0"/>
              </a:rPr>
              <a:t>The ‘Social Facilitation’ Experiment </a:t>
            </a:r>
          </a:p>
          <a:p>
            <a:pPr marL="0" indent="0" eaLnBrk="1" hangingPunct="1">
              <a:spcBef>
                <a:spcPts val="1200"/>
              </a:spcBef>
              <a:buFont typeface="Arial" charset="0"/>
              <a:buNone/>
              <a:defRPr/>
            </a:pPr>
            <a:r>
              <a:rPr lang="en-US" altLang="en-US" sz="2400" b="1" dirty="0"/>
              <a:t>Results</a:t>
            </a:r>
          </a:p>
          <a:p>
            <a:pPr eaLnBrk="1" hangingPunct="1">
              <a:spcBef>
                <a:spcPts val="1200"/>
              </a:spcBef>
              <a:buFont typeface="Arial" charset="0"/>
              <a:buChar char="•"/>
              <a:defRPr/>
            </a:pPr>
            <a:r>
              <a:rPr lang="en-US" altLang="en-US" sz="2200" dirty="0"/>
              <a:t>No statistical analysis at the time; presentation of raw data &amp; drawings</a:t>
            </a:r>
          </a:p>
          <a:p>
            <a:pPr eaLnBrk="1" hangingPunct="1">
              <a:spcBef>
                <a:spcPts val="1200"/>
              </a:spcBef>
              <a:buFont typeface="Arial" charset="0"/>
              <a:buChar char="•"/>
              <a:defRPr/>
            </a:pPr>
            <a:r>
              <a:rPr lang="en-US" altLang="en-US" sz="2200" dirty="0"/>
              <a:t>3 tables presented:</a:t>
            </a:r>
          </a:p>
          <a:p>
            <a:pPr marL="457200" lvl="1" indent="0" eaLnBrk="1" hangingPunct="1">
              <a:spcBef>
                <a:spcPts val="1200"/>
              </a:spcBef>
              <a:buFont typeface="Arial" charset="0"/>
              <a:buNone/>
              <a:defRPr/>
            </a:pPr>
            <a:r>
              <a:rPr lang="en-US" altLang="en-US" sz="1800" dirty="0"/>
              <a:t>(1.) </a:t>
            </a:r>
            <a:r>
              <a:rPr lang="en-US" altLang="en-US" sz="1800" b="1" dirty="0">
                <a:solidFill>
                  <a:srgbClr val="23675F"/>
                </a:solidFill>
              </a:rPr>
              <a:t>Positively stimulated (</a:t>
            </a:r>
            <a:r>
              <a:rPr lang="en-US" altLang="en-US" sz="1800" b="1" i="1" dirty="0">
                <a:solidFill>
                  <a:srgbClr val="23675F"/>
                </a:solidFill>
              </a:rPr>
              <a:t>N</a:t>
            </a:r>
            <a:r>
              <a:rPr lang="en-US" altLang="en-US" sz="1800" b="1" dirty="0">
                <a:solidFill>
                  <a:srgbClr val="23675F"/>
                </a:solidFill>
              </a:rPr>
              <a:t> = 20): </a:t>
            </a:r>
            <a:r>
              <a:rPr lang="en-US" altLang="en-US" sz="1800" u="sng" dirty="0"/>
              <a:t>Faster</a:t>
            </a:r>
            <a:r>
              <a:rPr lang="en-US" altLang="en-US" sz="1800" dirty="0"/>
              <a:t> times in competition </a:t>
            </a:r>
          </a:p>
          <a:p>
            <a:pPr marL="457200" lvl="1" indent="0" eaLnBrk="1" hangingPunct="1">
              <a:spcBef>
                <a:spcPts val="1200"/>
              </a:spcBef>
              <a:buFont typeface="Arial" charset="0"/>
              <a:buNone/>
              <a:defRPr/>
            </a:pPr>
            <a:r>
              <a:rPr lang="en-US" altLang="en-US" sz="1800" dirty="0"/>
              <a:t>(2.) </a:t>
            </a:r>
            <a:r>
              <a:rPr lang="en-US" altLang="en-US" sz="1800" b="1" dirty="0">
                <a:solidFill>
                  <a:srgbClr val="23675F"/>
                </a:solidFill>
              </a:rPr>
              <a:t>Overstimulated: (</a:t>
            </a:r>
            <a:r>
              <a:rPr lang="en-US" altLang="en-US" sz="1800" b="1" i="1" dirty="0">
                <a:solidFill>
                  <a:srgbClr val="23675F"/>
                </a:solidFill>
              </a:rPr>
              <a:t>N</a:t>
            </a:r>
            <a:r>
              <a:rPr lang="en-US" altLang="en-US" sz="1800" b="1" dirty="0">
                <a:solidFill>
                  <a:srgbClr val="23675F"/>
                </a:solidFill>
              </a:rPr>
              <a:t> = 10) </a:t>
            </a:r>
            <a:r>
              <a:rPr lang="en-US" altLang="en-US" sz="1800" u="sng" dirty="0"/>
              <a:t>Slower</a:t>
            </a:r>
            <a:r>
              <a:rPr lang="en-US" altLang="en-US" sz="1800" dirty="0"/>
              <a:t> times in competition</a:t>
            </a:r>
          </a:p>
          <a:p>
            <a:pPr marL="457200" lvl="1" indent="0" eaLnBrk="1" hangingPunct="1">
              <a:spcBef>
                <a:spcPts val="1200"/>
              </a:spcBef>
              <a:buFont typeface="Arial" charset="0"/>
              <a:buNone/>
              <a:defRPr/>
            </a:pPr>
            <a:r>
              <a:rPr lang="en-US" altLang="en-US" sz="1800" dirty="0"/>
              <a:t>(3.) </a:t>
            </a:r>
            <a:r>
              <a:rPr lang="en-US" altLang="en-US" sz="1800" b="1" dirty="0">
                <a:solidFill>
                  <a:srgbClr val="23675F"/>
                </a:solidFill>
              </a:rPr>
              <a:t>Little affected (</a:t>
            </a:r>
            <a:r>
              <a:rPr lang="en-US" altLang="en-US" sz="1800" b="1" i="1" dirty="0">
                <a:solidFill>
                  <a:srgbClr val="23675F"/>
                </a:solidFill>
              </a:rPr>
              <a:t>N</a:t>
            </a:r>
            <a:r>
              <a:rPr lang="en-US" altLang="en-US" sz="1800" b="1" dirty="0">
                <a:solidFill>
                  <a:srgbClr val="23675F"/>
                </a:solidFill>
              </a:rPr>
              <a:t> = 10): </a:t>
            </a:r>
            <a:r>
              <a:rPr lang="en-US" altLang="en-US" sz="1800" u="sng" dirty="0"/>
              <a:t>Same</a:t>
            </a:r>
            <a:r>
              <a:rPr lang="en-US" altLang="en-US" sz="1800" dirty="0"/>
              <a:t> times competition and alone</a:t>
            </a:r>
          </a:p>
        </p:txBody>
      </p:sp>
      <p:pic>
        <p:nvPicPr>
          <p:cNvPr id="35844" name="Picture 2">
            <a:extLst>
              <a:ext uri="{FF2B5EF4-FFF2-40B4-BE49-F238E27FC236}">
                <a16:creationId xmlns:a16="http://schemas.microsoft.com/office/drawing/2014/main" id="{D6764020-436D-5D2C-6336-886930B4F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1716807"/>
            <a:ext cx="1824038" cy="480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F7AD8CA-EA54-8062-D678-E42F8BC578C1}"/>
              </a:ext>
            </a:extLst>
          </p:cNvPr>
          <p:cNvSpPr>
            <a:spLocks noGrp="1" noChangeArrowheads="1"/>
          </p:cNvSpPr>
          <p:nvPr>
            <p:ph type="title"/>
          </p:nvPr>
        </p:nvSpPr>
        <p:spPr/>
        <p:txBody>
          <a:bodyPr/>
          <a:lstStyle/>
          <a:p>
            <a:pPr eaLnBrk="1" hangingPunct="1"/>
            <a:r>
              <a:rPr lang="en-US" altLang="en-US"/>
              <a:t>The Study</a:t>
            </a:r>
          </a:p>
        </p:txBody>
      </p:sp>
      <p:sp>
        <p:nvSpPr>
          <p:cNvPr id="15363" name="Rectangle 3">
            <a:extLst>
              <a:ext uri="{FF2B5EF4-FFF2-40B4-BE49-F238E27FC236}">
                <a16:creationId xmlns:a16="http://schemas.microsoft.com/office/drawing/2014/main" id="{BAF4BC04-8677-3D44-74B5-2418F24D30E1}"/>
              </a:ext>
            </a:extLst>
          </p:cNvPr>
          <p:cNvSpPr>
            <a:spLocks noGrp="1" noChangeArrowheads="1"/>
          </p:cNvSpPr>
          <p:nvPr>
            <p:ph idx="1"/>
          </p:nvPr>
        </p:nvSpPr>
        <p:spPr>
          <a:xfrm>
            <a:off x="468313" y="1916113"/>
            <a:ext cx="6815137" cy="4608512"/>
          </a:xfrm>
        </p:spPr>
        <p:txBody>
          <a:bodyPr/>
          <a:lstStyle/>
          <a:p>
            <a:pPr marL="0" indent="0" algn="ctr" eaLnBrk="1" hangingPunct="1">
              <a:spcBef>
                <a:spcPts val="1200"/>
              </a:spcBef>
              <a:buFont typeface="Arial" charset="0"/>
              <a:buNone/>
              <a:defRPr/>
            </a:pPr>
            <a:r>
              <a:rPr lang="en-US" altLang="en-US" sz="2600" dirty="0">
                <a:solidFill>
                  <a:srgbClr val="C00000"/>
                </a:solidFill>
                <a:latin typeface="MV Boli" pitchFamily="2" charset="0"/>
                <a:ea typeface="MV Boli" pitchFamily="2" charset="0"/>
                <a:cs typeface="MV Boli" pitchFamily="2" charset="0"/>
              </a:rPr>
              <a:t>The ‘Social Facilitation’ Experiment </a:t>
            </a:r>
          </a:p>
          <a:p>
            <a:pPr marL="0" indent="0" eaLnBrk="1" hangingPunct="1">
              <a:spcBef>
                <a:spcPts val="1200"/>
              </a:spcBef>
              <a:buFont typeface="Arial" charset="0"/>
              <a:buNone/>
              <a:defRPr/>
            </a:pPr>
            <a:r>
              <a:rPr lang="en-US" altLang="en-US" sz="2400" b="1" dirty="0"/>
              <a:t>Results</a:t>
            </a:r>
          </a:p>
        </p:txBody>
      </p:sp>
      <p:pic>
        <p:nvPicPr>
          <p:cNvPr id="2" name="Grafik 1">
            <a:extLst>
              <a:ext uri="{FF2B5EF4-FFF2-40B4-BE49-F238E27FC236}">
                <a16:creationId xmlns:a16="http://schemas.microsoft.com/office/drawing/2014/main" id="{232D9297-8991-47E8-5A33-2CE494114907}"/>
              </a:ext>
            </a:extLst>
          </p:cNvPr>
          <p:cNvPicPr>
            <a:picLocks noChangeAspect="1"/>
          </p:cNvPicPr>
          <p:nvPr/>
        </p:nvPicPr>
        <p:blipFill>
          <a:blip r:embed="rId3"/>
          <a:stretch>
            <a:fillRect/>
          </a:stretch>
        </p:blipFill>
        <p:spPr>
          <a:xfrm>
            <a:off x="1835696" y="2960877"/>
            <a:ext cx="5331916" cy="3348443"/>
          </a:xfrm>
          <a:prstGeom prst="rect">
            <a:avLst/>
          </a:prstGeom>
        </p:spPr>
      </p:pic>
    </p:spTree>
    <p:extLst>
      <p:ext uri="{BB962C8B-B14F-4D97-AF65-F5344CB8AC3E}">
        <p14:creationId xmlns:p14="http://schemas.microsoft.com/office/powerpoint/2010/main" val="352541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1200818-55FA-56E2-9C1D-567E73076D0C}"/>
              </a:ext>
            </a:extLst>
          </p:cNvPr>
          <p:cNvSpPr>
            <a:spLocks noGrp="1"/>
          </p:cNvSpPr>
          <p:nvPr>
            <p:ph type="title"/>
          </p:nvPr>
        </p:nvSpPr>
        <p:spPr/>
        <p:txBody>
          <a:bodyPr/>
          <a:lstStyle/>
          <a:p>
            <a:r>
              <a:rPr lang="en-GB" altLang="en-US"/>
              <a:t>Overview</a:t>
            </a:r>
          </a:p>
        </p:txBody>
      </p:sp>
      <p:sp>
        <p:nvSpPr>
          <p:cNvPr id="4098" name="Rectangle 3">
            <a:extLst>
              <a:ext uri="{FF2B5EF4-FFF2-40B4-BE49-F238E27FC236}">
                <a16:creationId xmlns:a16="http://schemas.microsoft.com/office/drawing/2014/main" id="{537F61BC-B1A1-E147-583D-F6906BFDD3A9}"/>
              </a:ext>
            </a:extLst>
          </p:cNvPr>
          <p:cNvSpPr>
            <a:spLocks noGrp="1" noChangeArrowheads="1"/>
          </p:cNvSpPr>
          <p:nvPr>
            <p:ph idx="1"/>
          </p:nvPr>
        </p:nvSpPr>
        <p:spPr>
          <a:xfrm>
            <a:off x="457200" y="1773238"/>
            <a:ext cx="8218488" cy="4824412"/>
          </a:xfrm>
        </p:spPr>
        <p:txBody>
          <a:bodyPr/>
          <a:lstStyle/>
          <a:p>
            <a:pPr eaLnBrk="1" hangingPunct="1">
              <a:lnSpc>
                <a:spcPct val="80000"/>
              </a:lnSpc>
              <a:buFont typeface="Arial" charset="0"/>
              <a:buChar char="•"/>
              <a:defRPr/>
            </a:pPr>
            <a:r>
              <a:rPr lang="en-GB" altLang="en-US" sz="2800" dirty="0"/>
              <a:t>Overview</a:t>
            </a:r>
          </a:p>
          <a:p>
            <a:pPr marL="457200" lvl="1" indent="0" eaLnBrk="1" hangingPunct="1">
              <a:lnSpc>
                <a:spcPct val="80000"/>
              </a:lnSpc>
              <a:buFont typeface="Arial" charset="0"/>
              <a:buNone/>
              <a:defRPr/>
            </a:pPr>
            <a:r>
              <a:rPr lang="en-GB" altLang="en-US" sz="2400" dirty="0"/>
              <a:t>1. Background</a:t>
            </a:r>
          </a:p>
          <a:p>
            <a:pPr marL="457200" lvl="1" indent="0" eaLnBrk="1" hangingPunct="1">
              <a:lnSpc>
                <a:spcPct val="80000"/>
              </a:lnSpc>
              <a:buFont typeface="Arial" charset="0"/>
              <a:buNone/>
              <a:defRPr/>
            </a:pPr>
            <a:r>
              <a:rPr lang="en-GB" altLang="en-US" sz="2400" dirty="0"/>
              <a:t>2. The study</a:t>
            </a:r>
          </a:p>
          <a:p>
            <a:pPr marL="457200" lvl="1" indent="0" eaLnBrk="1" hangingPunct="1">
              <a:lnSpc>
                <a:spcPct val="80000"/>
              </a:lnSpc>
              <a:buFont typeface="Arial" charset="0"/>
              <a:buNone/>
              <a:defRPr/>
            </a:pPr>
            <a:r>
              <a:rPr lang="en-GB" altLang="en-US" sz="2400" dirty="0"/>
              <a:t>3. Debate and controversy </a:t>
            </a:r>
          </a:p>
          <a:p>
            <a:pPr marL="457200" lvl="1" indent="0" eaLnBrk="1" hangingPunct="1">
              <a:lnSpc>
                <a:spcPct val="80000"/>
              </a:lnSpc>
              <a:buFont typeface="Arial" charset="0"/>
              <a:buNone/>
              <a:defRPr/>
            </a:pPr>
            <a:r>
              <a:rPr lang="en-GB" altLang="en-US" sz="2400" dirty="0"/>
              <a:t>4. Impact</a:t>
            </a:r>
          </a:p>
          <a:p>
            <a:pPr eaLnBrk="1" hangingPunct="1">
              <a:lnSpc>
                <a:spcPct val="60000"/>
              </a:lnSpc>
              <a:spcBef>
                <a:spcPts val="1800"/>
              </a:spcBef>
              <a:buFont typeface="Arial" charset="0"/>
              <a:buNone/>
              <a:defRPr/>
            </a:pPr>
            <a:r>
              <a:rPr lang="en-GB" altLang="en-US" sz="2800" dirty="0"/>
              <a:t>Reading</a:t>
            </a:r>
            <a:endParaRPr lang="en-GB" altLang="en-US" sz="2000" dirty="0"/>
          </a:p>
          <a:p>
            <a:pPr>
              <a:buFont typeface="Webdings" pitchFamily="2" charset="2"/>
              <a:buChar char="¨"/>
              <a:defRPr/>
            </a:pPr>
            <a:r>
              <a:rPr lang="en-GB" sz="1600" dirty="0"/>
              <a:t>Triplett, N (1898). The </a:t>
            </a:r>
            <a:r>
              <a:rPr lang="en-GB" sz="1600" dirty="0" err="1"/>
              <a:t>dynamogenic</a:t>
            </a:r>
            <a:r>
              <a:rPr lang="en-GB" sz="1600" dirty="0"/>
              <a:t> factors in </a:t>
            </a:r>
            <a:r>
              <a:rPr lang="en-GB" sz="1600" dirty="0" err="1"/>
              <a:t>pacemaking</a:t>
            </a:r>
            <a:r>
              <a:rPr lang="en-GB" sz="1600" dirty="0"/>
              <a:t> and                                  competition. </a:t>
            </a:r>
            <a:r>
              <a:rPr lang="en-GB" sz="1600" i="1" dirty="0"/>
              <a:t>The American Journal of Psychology, 9(4)</a:t>
            </a:r>
            <a:r>
              <a:rPr lang="en-GB" sz="1600" dirty="0"/>
              <a:t>, 507-533.</a:t>
            </a:r>
          </a:p>
          <a:p>
            <a:pPr>
              <a:buFont typeface="Webdings" pitchFamily="2" charset="2"/>
              <a:buChar char="¨"/>
              <a:defRPr/>
            </a:pPr>
            <a:r>
              <a:rPr lang="en-GB" sz="1600" dirty="0" err="1"/>
              <a:t>Strube</a:t>
            </a:r>
            <a:r>
              <a:rPr lang="en-GB" sz="1600" dirty="0"/>
              <a:t>, M. J. (2005). What did Triplett really find?/ A contemporary analysis of the first experiment in social psychology. </a:t>
            </a:r>
            <a:r>
              <a:rPr lang="en-GB" sz="1600" i="1" dirty="0"/>
              <a:t>The American Journal of Psychology, 118(2)</a:t>
            </a:r>
            <a:r>
              <a:rPr lang="en-GB" sz="1600" dirty="0"/>
              <a:t>, 271-286.</a:t>
            </a:r>
            <a:r>
              <a:rPr lang="de-DE" sz="1600" dirty="0"/>
              <a:t> </a:t>
            </a:r>
          </a:p>
          <a:p>
            <a:pPr>
              <a:buFont typeface="Webdings" pitchFamily="2" charset="2"/>
              <a:buChar char="¨"/>
              <a:defRPr/>
            </a:pPr>
            <a:r>
              <a:rPr lang="de-DE" sz="1600" dirty="0"/>
              <a:t>Bond, C. F., &amp; Titus, L. J. (1983). </a:t>
            </a:r>
            <a:r>
              <a:rPr lang="de-DE" sz="1600" dirty="0" err="1"/>
              <a:t>Social</a:t>
            </a:r>
            <a:r>
              <a:rPr lang="de-DE" sz="1600" dirty="0"/>
              <a:t> </a:t>
            </a:r>
            <a:r>
              <a:rPr lang="de-DE" sz="1600" dirty="0" err="1"/>
              <a:t>facilitation</a:t>
            </a:r>
            <a:r>
              <a:rPr lang="de-DE" sz="1600" dirty="0"/>
              <a:t>: A meta-analysis </a:t>
            </a:r>
            <a:r>
              <a:rPr lang="de-DE" sz="1600" dirty="0" err="1"/>
              <a:t>of</a:t>
            </a:r>
            <a:r>
              <a:rPr lang="de-DE" sz="1600" dirty="0"/>
              <a:t> 241 </a:t>
            </a:r>
            <a:r>
              <a:rPr lang="de-DE" sz="1600" dirty="0" err="1"/>
              <a:t>studies</a:t>
            </a:r>
            <a:r>
              <a:rPr lang="de-DE" sz="1600" dirty="0"/>
              <a:t>. </a:t>
            </a:r>
            <a:r>
              <a:rPr lang="de-DE" sz="1600" i="1" dirty="0"/>
              <a:t>Psychological Bulletin, 94</a:t>
            </a:r>
            <a:r>
              <a:rPr lang="de-DE" sz="1600" dirty="0"/>
              <a:t>(2), 265–292. </a:t>
            </a:r>
          </a:p>
          <a:p>
            <a:pPr>
              <a:buFont typeface="Webdings" pitchFamily="2" charset="2"/>
              <a:buChar char="¨"/>
              <a:defRPr/>
            </a:pPr>
            <a:r>
              <a:rPr lang="en-GB" sz="1600" dirty="0">
                <a:sym typeface="Webdings"/>
              </a:rPr>
              <a:t></a:t>
            </a:r>
            <a:r>
              <a:rPr lang="en-GB" sz="1600" dirty="0"/>
              <a:t>  Karau, S. J., &amp; Williams, K. D. (1993). Social loafing: A meta-analytic review and theoretical integration. </a:t>
            </a:r>
            <a:r>
              <a:rPr lang="en-GB" sz="1600" i="1" dirty="0"/>
              <a:t>Journal of Personality and Social Psychology, 65(4), </a:t>
            </a:r>
            <a:r>
              <a:rPr lang="en-GB" sz="1600" dirty="0"/>
              <a:t>681-706.</a:t>
            </a:r>
          </a:p>
        </p:txBody>
      </p:sp>
      <p:pic>
        <p:nvPicPr>
          <p:cNvPr id="2" name="Picture 1">
            <a:extLst>
              <a:ext uri="{FF2B5EF4-FFF2-40B4-BE49-F238E27FC236}">
                <a16:creationId xmlns:a16="http://schemas.microsoft.com/office/drawing/2014/main" id="{A46A2AB2-EE70-9A3B-C02C-025369F1E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1916832"/>
            <a:ext cx="1354474" cy="2584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9861E66-1C6C-EDF1-FCC3-77AF0D1B3721}"/>
              </a:ext>
            </a:extLst>
          </p:cNvPr>
          <p:cNvSpPr>
            <a:spLocks noGrp="1" noChangeArrowheads="1"/>
          </p:cNvSpPr>
          <p:nvPr>
            <p:ph type="title"/>
          </p:nvPr>
        </p:nvSpPr>
        <p:spPr/>
        <p:txBody>
          <a:bodyPr/>
          <a:lstStyle/>
          <a:p>
            <a:pPr eaLnBrk="1" hangingPunct="1"/>
            <a:r>
              <a:rPr lang="en-US" altLang="en-US"/>
              <a:t>The Study</a:t>
            </a:r>
          </a:p>
        </p:txBody>
      </p:sp>
      <p:sp>
        <p:nvSpPr>
          <p:cNvPr id="15363" name="Rectangle 3">
            <a:extLst>
              <a:ext uri="{FF2B5EF4-FFF2-40B4-BE49-F238E27FC236}">
                <a16:creationId xmlns:a16="http://schemas.microsoft.com/office/drawing/2014/main" id="{1A0CA705-63F9-3F9D-76DD-3DD2E595793F}"/>
              </a:ext>
            </a:extLst>
          </p:cNvPr>
          <p:cNvSpPr>
            <a:spLocks noGrp="1" noChangeArrowheads="1"/>
          </p:cNvSpPr>
          <p:nvPr>
            <p:ph idx="1"/>
          </p:nvPr>
        </p:nvSpPr>
        <p:spPr>
          <a:xfrm>
            <a:off x="468313" y="1916113"/>
            <a:ext cx="8207375" cy="4608512"/>
          </a:xfrm>
        </p:spPr>
        <p:txBody>
          <a:bodyPr/>
          <a:lstStyle/>
          <a:p>
            <a:pPr marL="0" indent="0" algn="ctr" eaLnBrk="1" hangingPunct="1">
              <a:spcBef>
                <a:spcPts val="1200"/>
              </a:spcBef>
              <a:buFont typeface="Arial" charset="0"/>
              <a:buNone/>
              <a:defRPr/>
            </a:pPr>
            <a:r>
              <a:rPr lang="en-US" altLang="en-US" sz="2600" dirty="0">
                <a:solidFill>
                  <a:srgbClr val="C00000"/>
                </a:solidFill>
                <a:latin typeface="MV Boli" pitchFamily="2" charset="0"/>
                <a:ea typeface="MV Boli" pitchFamily="2" charset="0"/>
                <a:cs typeface="MV Boli" pitchFamily="2" charset="0"/>
              </a:rPr>
              <a:t>The ‘Social Facilitation’ Experiment </a:t>
            </a:r>
          </a:p>
          <a:p>
            <a:pPr marL="0" indent="0" eaLnBrk="1" hangingPunct="1">
              <a:spcBef>
                <a:spcPts val="1200"/>
              </a:spcBef>
              <a:buFont typeface="Arial" charset="0"/>
              <a:buNone/>
              <a:defRPr/>
            </a:pPr>
            <a:r>
              <a:rPr lang="en-US" altLang="en-US" sz="2400" b="1" dirty="0"/>
              <a:t>Interpretation</a:t>
            </a:r>
          </a:p>
          <a:p>
            <a:pPr eaLnBrk="1" hangingPunct="1">
              <a:spcBef>
                <a:spcPts val="1200"/>
              </a:spcBef>
              <a:buFont typeface="Arial" charset="0"/>
              <a:buChar char="•"/>
              <a:defRPr/>
            </a:pPr>
            <a:r>
              <a:rPr lang="en-US" altLang="en-US" sz="2200" dirty="0"/>
              <a:t>Overstimulated children</a:t>
            </a:r>
          </a:p>
          <a:p>
            <a:pPr marL="0" indent="0" eaLnBrk="1" hangingPunct="1">
              <a:spcBef>
                <a:spcPts val="1200"/>
              </a:spcBef>
              <a:buFont typeface="Arial" charset="0"/>
              <a:buChar char="•"/>
              <a:defRPr/>
            </a:pPr>
            <a:endParaRPr lang="en-US" altLang="en-US" sz="2200" dirty="0"/>
          </a:p>
          <a:p>
            <a:pPr marL="0" indent="0" eaLnBrk="1" hangingPunct="1">
              <a:spcBef>
                <a:spcPts val="1200"/>
              </a:spcBef>
              <a:buFont typeface="Arial" charset="0"/>
              <a:buChar char="•"/>
              <a:defRPr/>
            </a:pPr>
            <a:endParaRPr lang="en-US" altLang="en-US" sz="2200" dirty="0"/>
          </a:p>
          <a:p>
            <a:pPr marL="0" indent="0" eaLnBrk="1" hangingPunct="1">
              <a:spcBef>
                <a:spcPts val="1200"/>
              </a:spcBef>
              <a:buFont typeface="Arial" charset="0"/>
              <a:buChar char="•"/>
              <a:defRPr/>
            </a:pPr>
            <a:endParaRPr lang="en-US" altLang="en-US" sz="2200" dirty="0"/>
          </a:p>
          <a:p>
            <a:pPr marL="0" indent="0" eaLnBrk="1" hangingPunct="1">
              <a:spcBef>
                <a:spcPts val="1200"/>
              </a:spcBef>
              <a:buFont typeface="Arial" charset="0"/>
              <a:buChar char="•"/>
              <a:defRPr/>
            </a:pPr>
            <a:endParaRPr lang="en-US" altLang="en-US" sz="2200" dirty="0"/>
          </a:p>
          <a:p>
            <a:pPr marL="0" indent="0" eaLnBrk="1" hangingPunct="1">
              <a:spcBef>
                <a:spcPts val="1200"/>
              </a:spcBef>
              <a:buFont typeface="Arial" charset="0"/>
              <a:buChar char="•"/>
              <a:defRPr/>
            </a:pPr>
            <a:endParaRPr lang="en-US" altLang="en-US" sz="2200" dirty="0"/>
          </a:p>
          <a:p>
            <a:pPr marL="0" indent="0" eaLnBrk="1" hangingPunct="1">
              <a:spcBef>
                <a:spcPts val="1200"/>
              </a:spcBef>
              <a:buFont typeface="Symbol" pitchFamily="18" charset="2"/>
              <a:buChar char="Þ"/>
              <a:defRPr/>
            </a:pPr>
            <a:r>
              <a:rPr lang="en-US" altLang="en-US" sz="2200" dirty="0"/>
              <a:t>Not lack of motivation!</a:t>
            </a:r>
          </a:p>
          <a:p>
            <a:pPr marL="0" indent="0" eaLnBrk="1" hangingPunct="1">
              <a:spcBef>
                <a:spcPts val="1200"/>
              </a:spcBef>
              <a:buFont typeface="Arial" charset="0"/>
              <a:buNone/>
              <a:defRPr/>
            </a:pPr>
            <a:endParaRPr lang="en-US" altLang="en-US" sz="2200" dirty="0"/>
          </a:p>
          <a:p>
            <a:pPr marL="0" indent="0" eaLnBrk="1" hangingPunct="1">
              <a:spcBef>
                <a:spcPts val="1200"/>
              </a:spcBef>
              <a:buFont typeface="Arial" charset="0"/>
              <a:buNone/>
              <a:defRPr/>
            </a:pPr>
            <a:endParaRPr lang="en-US" altLang="en-US" sz="2200" dirty="0"/>
          </a:p>
        </p:txBody>
      </p:sp>
      <p:sp>
        <p:nvSpPr>
          <p:cNvPr id="5" name="Rectangle 4">
            <a:extLst>
              <a:ext uri="{FF2B5EF4-FFF2-40B4-BE49-F238E27FC236}">
                <a16:creationId xmlns:a16="http://schemas.microsoft.com/office/drawing/2014/main" id="{6E97384E-6B56-59D0-EF9A-8AD2CCA77C4A}"/>
              </a:ext>
            </a:extLst>
          </p:cNvPr>
          <p:cNvSpPr/>
          <p:nvPr/>
        </p:nvSpPr>
        <p:spPr>
          <a:xfrm>
            <a:off x="0" y="3429000"/>
            <a:ext cx="9144000" cy="2376488"/>
          </a:xfrm>
          <a:prstGeom prst="rect">
            <a:avLst/>
          </a:prstGeom>
          <a:solidFill>
            <a:srgbClr val="23675F"/>
          </a:solidFill>
        </p:spPr>
        <p:style>
          <a:lnRef idx="2">
            <a:schemeClr val="accent3">
              <a:shade val="50000"/>
            </a:schemeClr>
          </a:lnRef>
          <a:fillRef idx="1">
            <a:schemeClr val="accent3"/>
          </a:fillRef>
          <a:effectRef idx="0">
            <a:schemeClr val="accent3"/>
          </a:effectRef>
          <a:fontRef idx="minor">
            <a:schemeClr val="lt1"/>
          </a:fontRef>
        </p:style>
        <p:txBody>
          <a:bodyPr rIns="432000" anchor="ctr"/>
          <a:lstStyle/>
          <a:p>
            <a:pPr marL="361950" algn="just">
              <a:defRPr/>
            </a:pPr>
            <a:r>
              <a:rPr lang="en-GB" sz="2000" dirty="0"/>
              <a:t>“With them stimulation brought a loss of control. In one or more of the competition trials of each subject in this group the time is very much slower than that made in the preceding trial alone. […] This seems to be brought about in large measure by the mental attitude of the subject. An intense desire to win, for instance, often resulting in over-stimulation. Accompanying phenomena were laboured breathing, flushed faces and a stiffening or contraction of the muscles in the arm.” (Triplett, 1898, p. 523)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50B51985-3BB3-5291-77EC-97615593B327}"/>
              </a:ext>
            </a:extLst>
          </p:cNvPr>
          <p:cNvSpPr>
            <a:spLocks noGrp="1"/>
          </p:cNvSpPr>
          <p:nvPr>
            <p:ph type="title"/>
          </p:nvPr>
        </p:nvSpPr>
        <p:spPr/>
        <p:txBody>
          <a:bodyPr/>
          <a:lstStyle/>
          <a:p>
            <a:r>
              <a:rPr lang="en-GB" altLang="en-US"/>
              <a:t>Reflection Activity</a:t>
            </a:r>
          </a:p>
        </p:txBody>
      </p:sp>
      <p:sp>
        <p:nvSpPr>
          <p:cNvPr id="39939" name="Content Placeholder 2">
            <a:extLst>
              <a:ext uri="{FF2B5EF4-FFF2-40B4-BE49-F238E27FC236}">
                <a16:creationId xmlns:a16="http://schemas.microsoft.com/office/drawing/2014/main" id="{04F50708-9D14-3AD4-29F2-8E2DDF97CE56}"/>
              </a:ext>
            </a:extLst>
          </p:cNvPr>
          <p:cNvSpPr>
            <a:spLocks noGrp="1"/>
          </p:cNvSpPr>
          <p:nvPr>
            <p:ph idx="1"/>
          </p:nvPr>
        </p:nvSpPr>
        <p:spPr>
          <a:xfrm>
            <a:off x="457200" y="1773238"/>
            <a:ext cx="8229600" cy="4824412"/>
          </a:xfrm>
        </p:spPr>
        <p:txBody>
          <a:bodyPr/>
          <a:lstStyle/>
          <a:p>
            <a:endParaRPr lang="en-GB" altLang="en-US"/>
          </a:p>
          <a:p>
            <a:pPr>
              <a:buFont typeface="Arial" panose="020B0604020202020204" pitchFamily="34" charset="0"/>
              <a:buNone/>
            </a:pPr>
            <a:r>
              <a:rPr lang="en-GB" altLang="en-US"/>
              <a:t>For which activities does the </a:t>
            </a:r>
            <a:r>
              <a:rPr lang="en-GB" altLang="en-US" b="1"/>
              <a:t>presence of others</a:t>
            </a:r>
          </a:p>
          <a:p>
            <a:pPr>
              <a:buFont typeface="Calibri" panose="020F0502020204030204" pitchFamily="34" charset="0"/>
              <a:buAutoNum type="alphaLcPeriod"/>
            </a:pPr>
            <a:r>
              <a:rPr lang="en-GB" altLang="en-US" u="sng"/>
              <a:t>Improve</a:t>
            </a:r>
            <a:r>
              <a:rPr lang="en-GB" altLang="en-US"/>
              <a:t> your performance?</a:t>
            </a:r>
          </a:p>
          <a:p>
            <a:pPr>
              <a:buFont typeface="Calibri" panose="020F0502020204030204" pitchFamily="34" charset="0"/>
              <a:buAutoNum type="alphaLcPeriod"/>
            </a:pPr>
            <a:r>
              <a:rPr lang="en-GB" altLang="en-US" u="sng"/>
              <a:t>Inhibit</a:t>
            </a:r>
            <a:r>
              <a:rPr lang="en-GB" altLang="en-US"/>
              <a:t> your performance?</a:t>
            </a:r>
          </a:p>
          <a:p>
            <a:pPr>
              <a:buFont typeface="Arial" panose="020B0604020202020204" pitchFamily="34" charset="0"/>
              <a:buNone/>
            </a:pPr>
            <a:endParaRPr lang="en-GB" altLang="en-US"/>
          </a:p>
          <a:p>
            <a:endParaRPr lang="en-GB" altLang="en-US"/>
          </a:p>
        </p:txBody>
      </p:sp>
      <p:pic>
        <p:nvPicPr>
          <p:cNvPr id="2" name="Picture 1">
            <a:extLst>
              <a:ext uri="{FF2B5EF4-FFF2-40B4-BE49-F238E27FC236}">
                <a16:creationId xmlns:a16="http://schemas.microsoft.com/office/drawing/2014/main" id="{C8CE308C-3A3F-D16A-0B0D-B50D1B7E1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778" y="4509120"/>
            <a:ext cx="2705100" cy="1695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155ED258-2AE8-83A9-2D5A-2F4C3C026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4485307"/>
            <a:ext cx="2619375"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D153658-FC2A-449C-FBA9-2F5412F7610F}"/>
              </a:ext>
            </a:extLst>
          </p:cNvPr>
          <p:cNvSpPr>
            <a:spLocks noGrp="1" noChangeArrowheads="1"/>
          </p:cNvSpPr>
          <p:nvPr>
            <p:ph type="ctrTitle"/>
          </p:nvPr>
        </p:nvSpPr>
        <p:spPr>
          <a:xfrm>
            <a:off x="685800" y="1700213"/>
            <a:ext cx="7772400" cy="1470025"/>
          </a:xfrm>
        </p:spPr>
        <p:txBody>
          <a:bodyPr/>
          <a:lstStyle/>
          <a:p>
            <a:pPr eaLnBrk="1" hangingPunct="1"/>
            <a:r>
              <a:rPr lang="en-US" altLang="en-US"/>
              <a:t>Debate &amp; Controversy</a:t>
            </a:r>
          </a:p>
        </p:txBody>
      </p:sp>
      <p:sp>
        <p:nvSpPr>
          <p:cNvPr id="4" name="TextBox 3">
            <a:extLst>
              <a:ext uri="{FF2B5EF4-FFF2-40B4-BE49-F238E27FC236}">
                <a16:creationId xmlns:a16="http://schemas.microsoft.com/office/drawing/2014/main" id="{593C9E60-DE74-4704-8B06-D9DC7643162C}"/>
              </a:ext>
            </a:extLst>
          </p:cNvPr>
          <p:cNvSpPr txBox="1"/>
          <p:nvPr/>
        </p:nvSpPr>
        <p:spPr>
          <a:xfrm>
            <a:off x="2259013" y="4398963"/>
            <a:ext cx="4532312" cy="830262"/>
          </a:xfrm>
          <a:prstGeom prst="rect">
            <a:avLst/>
          </a:prstGeom>
          <a:noFill/>
        </p:spPr>
        <p:txBody>
          <a:bodyPr>
            <a:spAutoFit/>
          </a:bodyPr>
          <a:lstStyle/>
          <a:p>
            <a:pPr algn="ctr">
              <a:defRPr/>
            </a:pPr>
            <a:r>
              <a:rPr lang="en-GB" sz="2400" b="1" cap="small" dirty="0">
                <a:solidFill>
                  <a:srgbClr val="C00000"/>
                </a:solidFill>
                <a:latin typeface="MV Boli" pitchFamily="2" charset="0"/>
                <a:cs typeface="MV Boli" pitchFamily="2" charset="0"/>
              </a:rPr>
              <a:t>*** Statistical Analysis, Social loafing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DACEEDBC-5F4C-9ADC-EB59-922566EA50D9}"/>
              </a:ext>
            </a:extLst>
          </p:cNvPr>
          <p:cNvSpPr>
            <a:spLocks noGrp="1"/>
          </p:cNvSpPr>
          <p:nvPr>
            <p:ph type="title"/>
          </p:nvPr>
        </p:nvSpPr>
        <p:spPr/>
        <p:txBody>
          <a:bodyPr/>
          <a:lstStyle/>
          <a:p>
            <a:r>
              <a:rPr lang="en-GB" altLang="en-US"/>
              <a:t>Debate &amp; Controversy</a:t>
            </a:r>
          </a:p>
        </p:txBody>
      </p:sp>
      <p:sp>
        <p:nvSpPr>
          <p:cNvPr id="3" name="Content Placeholder 2">
            <a:extLst>
              <a:ext uri="{FF2B5EF4-FFF2-40B4-BE49-F238E27FC236}">
                <a16:creationId xmlns:a16="http://schemas.microsoft.com/office/drawing/2014/main" id="{54FF6813-C6A8-A26D-F18E-3851EEE42E0B}"/>
              </a:ext>
            </a:extLst>
          </p:cNvPr>
          <p:cNvSpPr>
            <a:spLocks noGrp="1"/>
          </p:cNvSpPr>
          <p:nvPr>
            <p:ph idx="1"/>
          </p:nvPr>
        </p:nvSpPr>
        <p:spPr>
          <a:xfrm>
            <a:off x="457200" y="1773238"/>
            <a:ext cx="8229600" cy="4824412"/>
          </a:xfrm>
        </p:spPr>
        <p:txBody>
          <a:bodyPr/>
          <a:lstStyle/>
          <a:p>
            <a:pPr marL="0" indent="0" algn="ctr">
              <a:buFont typeface="Arial" charset="0"/>
              <a:buNone/>
              <a:defRPr/>
            </a:pPr>
            <a:r>
              <a:rPr lang="en-GB" altLang="en-US" sz="2600" dirty="0">
                <a:solidFill>
                  <a:srgbClr val="C00000"/>
                </a:solidFill>
                <a:latin typeface="MV Boli" pitchFamily="2" charset="0"/>
                <a:ea typeface="MV Boli" pitchFamily="2" charset="0"/>
                <a:cs typeface="MV Boli" pitchFamily="2" charset="0"/>
              </a:rPr>
              <a:t>Statistical analysis of Triplett’s data</a:t>
            </a:r>
          </a:p>
          <a:p>
            <a:pPr marL="0" indent="0" algn="ctr">
              <a:spcBef>
                <a:spcPct val="0"/>
              </a:spcBef>
              <a:buFont typeface="Arial" charset="0"/>
              <a:buNone/>
              <a:defRPr/>
            </a:pPr>
            <a:r>
              <a:rPr lang="en-GB" altLang="en-US" sz="2400" dirty="0">
                <a:solidFill>
                  <a:srgbClr val="C00000"/>
                </a:solidFill>
                <a:latin typeface="MV Boli" pitchFamily="2" charset="0"/>
                <a:ea typeface="MV Boli" pitchFamily="2" charset="0"/>
                <a:cs typeface="MV Boli" pitchFamily="2" charset="0"/>
              </a:rPr>
              <a:t>(</a:t>
            </a:r>
            <a:r>
              <a:rPr lang="en-GB" altLang="en-US" sz="2400" dirty="0" err="1">
                <a:solidFill>
                  <a:srgbClr val="C00000"/>
                </a:solidFill>
                <a:latin typeface="MV Boli" pitchFamily="2" charset="0"/>
                <a:ea typeface="MV Boli" pitchFamily="2" charset="0"/>
                <a:cs typeface="MV Boli" pitchFamily="2" charset="0"/>
              </a:rPr>
              <a:t>Strube</a:t>
            </a:r>
            <a:r>
              <a:rPr lang="en-GB" altLang="en-US" sz="2400" dirty="0">
                <a:solidFill>
                  <a:srgbClr val="C00000"/>
                </a:solidFill>
                <a:latin typeface="MV Boli" pitchFamily="2" charset="0"/>
                <a:ea typeface="MV Boli" pitchFamily="2" charset="0"/>
                <a:cs typeface="MV Boli" pitchFamily="2" charset="0"/>
              </a:rPr>
              <a:t>, 2005)</a:t>
            </a:r>
          </a:p>
          <a:p>
            <a:pPr marL="0" indent="0">
              <a:spcBef>
                <a:spcPct val="0"/>
              </a:spcBef>
              <a:buFont typeface="Arial" charset="0"/>
              <a:buChar char="•"/>
              <a:defRPr/>
            </a:pPr>
            <a:endParaRPr lang="en-GB" altLang="en-US" sz="2400" dirty="0"/>
          </a:p>
          <a:p>
            <a:pPr>
              <a:spcBef>
                <a:spcPct val="0"/>
              </a:spcBef>
              <a:buFont typeface="Arial" charset="0"/>
              <a:buChar char="•"/>
              <a:defRPr/>
            </a:pPr>
            <a:r>
              <a:rPr lang="en-GB" altLang="en-US" sz="2400" dirty="0"/>
              <a:t>Triplett did not have statistical techniques available</a:t>
            </a:r>
          </a:p>
          <a:p>
            <a:pPr>
              <a:spcBef>
                <a:spcPct val="0"/>
              </a:spcBef>
              <a:buFont typeface="Arial" charset="0"/>
              <a:buChar char="•"/>
              <a:defRPr/>
            </a:pPr>
            <a:r>
              <a:rPr lang="en-GB" altLang="en-US" sz="2400" dirty="0" err="1"/>
              <a:t>Strube’s</a:t>
            </a:r>
            <a:r>
              <a:rPr lang="en-GB" altLang="en-US" sz="2400" dirty="0"/>
              <a:t> (2005) analysis of Triplett’s data shows:</a:t>
            </a:r>
          </a:p>
          <a:p>
            <a:pPr lvl="1">
              <a:spcBef>
                <a:spcPts val="600"/>
              </a:spcBef>
              <a:buFont typeface="Arial" charset="0"/>
              <a:buChar char="–"/>
              <a:defRPr/>
            </a:pPr>
            <a:r>
              <a:rPr lang="en-GB" altLang="en-US" sz="2000" dirty="0"/>
              <a:t>Significant competition effect in trial 3 between Group A (competition) and Group B (alone) – no other significant differences!</a:t>
            </a:r>
          </a:p>
          <a:p>
            <a:pPr lvl="1">
              <a:spcBef>
                <a:spcPts val="600"/>
              </a:spcBef>
              <a:buFont typeface="Arial" charset="0"/>
              <a:buChar char="–"/>
              <a:defRPr/>
            </a:pPr>
            <a:r>
              <a:rPr lang="en-GB" altLang="en-US" sz="2000" dirty="0"/>
              <a:t>Within-subjects analysis: Contrast between average competition times (</a:t>
            </a:r>
            <a:r>
              <a:rPr lang="en-GB" altLang="en-US" sz="2000" i="1" dirty="0"/>
              <a:t>M</a:t>
            </a:r>
            <a:r>
              <a:rPr lang="en-GB" altLang="en-US" sz="2000" dirty="0"/>
              <a:t> = 37.45 sec) and average alone times (</a:t>
            </a:r>
            <a:r>
              <a:rPr lang="en-GB" altLang="en-US" sz="2000" i="1" dirty="0"/>
              <a:t>M</a:t>
            </a:r>
            <a:r>
              <a:rPr lang="en-GB" altLang="en-US" sz="2000" dirty="0"/>
              <a:t> = 38.14 sec) shows significant but small difference (</a:t>
            </a:r>
            <a:r>
              <a:rPr lang="en-GB" altLang="en-US" sz="2000" i="1" dirty="0"/>
              <a:t>p</a:t>
            </a:r>
            <a:r>
              <a:rPr lang="en-GB" altLang="en-US" sz="2000" dirty="0"/>
              <a:t> = .048)</a:t>
            </a:r>
          </a:p>
          <a:p>
            <a:pPr lvl="1">
              <a:spcBef>
                <a:spcPts val="600"/>
              </a:spcBef>
              <a:buFont typeface="Symbol" pitchFamily="18" charset="2"/>
              <a:buChar char="Þ"/>
              <a:defRPr/>
            </a:pPr>
            <a:r>
              <a:rPr lang="en-GB" altLang="en-US" sz="2000" dirty="0"/>
              <a:t>Small reduction of 1.81% in trial times</a:t>
            </a:r>
          </a:p>
          <a:p>
            <a:pPr lvl="1">
              <a:spcBef>
                <a:spcPct val="0"/>
              </a:spcBef>
              <a:buFont typeface="Arial" charset="0"/>
              <a:buNone/>
              <a:defRPr/>
            </a:pPr>
            <a:endParaRPr lang="en-GB"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A732CFF4-EA07-D16C-5597-0C23774B2339}"/>
              </a:ext>
            </a:extLst>
          </p:cNvPr>
          <p:cNvSpPr>
            <a:spLocks noGrp="1"/>
          </p:cNvSpPr>
          <p:nvPr>
            <p:ph type="title"/>
          </p:nvPr>
        </p:nvSpPr>
        <p:spPr/>
        <p:txBody>
          <a:bodyPr/>
          <a:lstStyle/>
          <a:p>
            <a:r>
              <a:rPr lang="en-GB" altLang="en-US"/>
              <a:t>Debate &amp; Controversy</a:t>
            </a:r>
          </a:p>
        </p:txBody>
      </p:sp>
      <p:sp>
        <p:nvSpPr>
          <p:cNvPr id="3" name="Content Placeholder 2">
            <a:extLst>
              <a:ext uri="{FF2B5EF4-FFF2-40B4-BE49-F238E27FC236}">
                <a16:creationId xmlns:a16="http://schemas.microsoft.com/office/drawing/2014/main" id="{EFF74EC4-8BC3-EDF2-C338-6AA96A64FD97}"/>
              </a:ext>
            </a:extLst>
          </p:cNvPr>
          <p:cNvSpPr>
            <a:spLocks noGrp="1"/>
          </p:cNvSpPr>
          <p:nvPr>
            <p:ph idx="1"/>
          </p:nvPr>
        </p:nvSpPr>
        <p:spPr>
          <a:xfrm>
            <a:off x="457200" y="1773238"/>
            <a:ext cx="8229600" cy="4824412"/>
          </a:xfrm>
        </p:spPr>
        <p:txBody>
          <a:bodyPr/>
          <a:lstStyle/>
          <a:p>
            <a:pPr marL="0" indent="0" algn="ctr">
              <a:buFont typeface="Arial" charset="0"/>
              <a:buNone/>
              <a:defRPr/>
            </a:pPr>
            <a:r>
              <a:rPr lang="en-GB" altLang="en-US" sz="2600" dirty="0">
                <a:solidFill>
                  <a:srgbClr val="C00000"/>
                </a:solidFill>
                <a:latin typeface="MV Boli" pitchFamily="2" charset="0"/>
                <a:ea typeface="MV Boli" pitchFamily="2" charset="0"/>
                <a:cs typeface="MV Boli" pitchFamily="2" charset="0"/>
              </a:rPr>
              <a:t>Over-stimulation</a:t>
            </a:r>
          </a:p>
          <a:p>
            <a:pPr marL="0" indent="0">
              <a:spcBef>
                <a:spcPct val="0"/>
              </a:spcBef>
              <a:buFont typeface="Arial" charset="0"/>
              <a:buChar char="•"/>
              <a:defRPr/>
            </a:pPr>
            <a:endParaRPr lang="en-GB" altLang="en-US" sz="2400" dirty="0"/>
          </a:p>
          <a:p>
            <a:pPr marL="0" indent="0">
              <a:spcBef>
                <a:spcPct val="0"/>
              </a:spcBef>
              <a:buFont typeface="Arial" charset="0"/>
              <a:buNone/>
              <a:defRPr/>
            </a:pPr>
            <a:r>
              <a:rPr lang="en-GB" altLang="en-US" sz="2400" dirty="0"/>
              <a:t>Triplett made detailed suggestions on the processes behind the effects he observed</a:t>
            </a:r>
          </a:p>
          <a:p>
            <a:pPr marL="0" indent="0">
              <a:spcBef>
                <a:spcPct val="0"/>
              </a:spcBef>
              <a:buFont typeface="Arial" charset="0"/>
              <a:buNone/>
              <a:defRPr/>
            </a:pPr>
            <a:r>
              <a:rPr lang="en-GB" altLang="en-US" sz="2400" dirty="0"/>
              <a:t>Other researchers looked more closely at when groups reduce performance:</a:t>
            </a:r>
          </a:p>
          <a:p>
            <a:pPr marL="457200" indent="-457200">
              <a:spcBef>
                <a:spcPts val="1200"/>
              </a:spcBef>
              <a:buFont typeface="+mj-lt"/>
              <a:buAutoNum type="arabicPeriod"/>
              <a:defRPr/>
            </a:pPr>
            <a:r>
              <a:rPr lang="en-GB" altLang="en-US" sz="2400" b="1" dirty="0" err="1"/>
              <a:t>Ringelmann</a:t>
            </a:r>
            <a:r>
              <a:rPr lang="en-GB" altLang="en-US" sz="2400" b="1" dirty="0"/>
              <a:t>: </a:t>
            </a:r>
            <a:r>
              <a:rPr lang="en-GB" altLang="en-US" sz="2400" dirty="0"/>
              <a:t>Social loafing</a:t>
            </a:r>
          </a:p>
          <a:p>
            <a:pPr marL="457200" indent="-457200">
              <a:spcBef>
                <a:spcPts val="1200"/>
              </a:spcBef>
              <a:buFont typeface="+mj-lt"/>
              <a:buAutoNum type="arabicPeriod"/>
              <a:defRPr/>
            </a:pPr>
            <a:r>
              <a:rPr lang="en-GB" altLang="en-US" sz="2400" b="1" dirty="0" err="1"/>
              <a:t>Zajonc</a:t>
            </a:r>
            <a:r>
              <a:rPr lang="en-GB" altLang="en-US" sz="2400" b="1" dirty="0"/>
              <a:t>: </a:t>
            </a:r>
            <a:r>
              <a:rPr lang="en-GB" altLang="en-US" sz="2400" dirty="0"/>
              <a:t>Social facilitation and social loafing in animals and humans</a:t>
            </a:r>
          </a:p>
          <a:p>
            <a:pPr marL="457200" indent="-457200">
              <a:spcBef>
                <a:spcPts val="1200"/>
              </a:spcBef>
              <a:buFont typeface="+mj-lt"/>
              <a:buAutoNum type="arabicPeriod"/>
              <a:defRPr/>
            </a:pPr>
            <a:r>
              <a:rPr lang="en-GB" altLang="en-US" sz="2400" b="1" dirty="0" err="1"/>
              <a:t>Latané</a:t>
            </a:r>
            <a:r>
              <a:rPr lang="en-GB" altLang="en-US" sz="2400" b="1" dirty="0"/>
              <a:t>: </a:t>
            </a:r>
            <a:r>
              <a:rPr lang="en-GB" altLang="en-US" sz="2400" dirty="0"/>
              <a:t>Social inhibition/social loafing</a:t>
            </a:r>
            <a:endParaRPr lang="en-GB" altLang="en-US" sz="2000" dirty="0"/>
          </a:p>
          <a:p>
            <a:pPr marL="0" indent="0">
              <a:spcBef>
                <a:spcPct val="0"/>
              </a:spcBef>
              <a:buFont typeface="Arial" charset="0"/>
              <a:buChar char="•"/>
              <a:defRPr/>
            </a:pPr>
            <a:endParaRPr lang="en-GB" altLang="en-US" sz="2000" dirty="0"/>
          </a:p>
          <a:p>
            <a:pPr marL="457200" lvl="1" indent="0">
              <a:spcBef>
                <a:spcPct val="0"/>
              </a:spcBef>
              <a:buFont typeface="Arial" charset="0"/>
              <a:buNone/>
              <a:defRPr/>
            </a:pPr>
            <a:endParaRPr lang="en-GB"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4FC6DD8E-9437-4497-1083-89E013241267}"/>
              </a:ext>
            </a:extLst>
          </p:cNvPr>
          <p:cNvSpPr>
            <a:spLocks noGrp="1"/>
          </p:cNvSpPr>
          <p:nvPr>
            <p:ph type="title"/>
          </p:nvPr>
        </p:nvSpPr>
        <p:spPr/>
        <p:txBody>
          <a:bodyPr/>
          <a:lstStyle/>
          <a:p>
            <a:r>
              <a:rPr lang="en-GB" altLang="en-US"/>
              <a:t>Debate &amp; Controversy</a:t>
            </a:r>
          </a:p>
        </p:txBody>
      </p:sp>
      <p:sp>
        <p:nvSpPr>
          <p:cNvPr id="3" name="Content Placeholder 2">
            <a:extLst>
              <a:ext uri="{FF2B5EF4-FFF2-40B4-BE49-F238E27FC236}">
                <a16:creationId xmlns:a16="http://schemas.microsoft.com/office/drawing/2014/main" id="{78387222-18D9-449A-E4FF-7F0DC5436AB0}"/>
              </a:ext>
            </a:extLst>
          </p:cNvPr>
          <p:cNvSpPr>
            <a:spLocks noGrp="1"/>
          </p:cNvSpPr>
          <p:nvPr>
            <p:ph idx="1"/>
          </p:nvPr>
        </p:nvSpPr>
        <p:spPr>
          <a:xfrm>
            <a:off x="457200" y="1773238"/>
            <a:ext cx="8229600" cy="4824412"/>
          </a:xfrm>
        </p:spPr>
        <p:txBody>
          <a:bodyPr/>
          <a:lstStyle/>
          <a:p>
            <a:pPr marL="0" indent="0" algn="ctr">
              <a:buFont typeface="Arial" panose="020B0604020202020204" pitchFamily="34" charset="0"/>
              <a:buNone/>
            </a:pPr>
            <a:r>
              <a:rPr lang="en-GB" altLang="en-US" sz="2600">
                <a:solidFill>
                  <a:srgbClr val="C00000"/>
                </a:solidFill>
                <a:latin typeface="MV Boli" panose="02000500030200090000" pitchFamily="2" charset="0"/>
                <a:ea typeface="MV Boli" panose="02000500030200090000" pitchFamily="2" charset="0"/>
                <a:cs typeface="MV Boli" panose="02000500030200090000" pitchFamily="2" charset="0"/>
              </a:rPr>
              <a:t>Ringelmann Effect</a:t>
            </a:r>
          </a:p>
          <a:p>
            <a:pPr marL="0" indent="0">
              <a:buFont typeface="Arial" panose="020B0604020202020204" pitchFamily="34" charset="0"/>
              <a:buNone/>
            </a:pPr>
            <a:endParaRPr lang="en-GB" altLang="en-US" sz="2400">
              <a:ea typeface="MV Boli" panose="02000500030200090000" pitchFamily="2" charset="0"/>
              <a:cs typeface="MV Boli" panose="02000500030200090000" pitchFamily="2" charset="0"/>
            </a:endParaRPr>
          </a:p>
          <a:p>
            <a:pPr marL="0" indent="0">
              <a:buFont typeface="Arial" panose="020B0604020202020204" pitchFamily="34" charset="0"/>
              <a:buNone/>
            </a:pPr>
            <a:r>
              <a:rPr lang="en-GB" altLang="en-US" sz="2400">
                <a:ea typeface="MV Boli" panose="02000500030200090000" pitchFamily="2" charset="0"/>
                <a:cs typeface="MV Boli" panose="02000500030200090000" pitchFamily="2" charset="0"/>
              </a:rPr>
              <a:t>Max Ringelmann conducted studies in the 1880s that examined how group size affects individual effort</a:t>
            </a:r>
          </a:p>
          <a:p>
            <a:pPr marL="0" indent="0">
              <a:buFont typeface="Arial" panose="020B0604020202020204" pitchFamily="34" charset="0"/>
              <a:buNone/>
            </a:pPr>
            <a:r>
              <a:rPr lang="en-GB" altLang="en-US" sz="2400">
                <a:ea typeface="MV Boli" panose="02000500030200090000" pitchFamily="2" charset="0"/>
                <a:cs typeface="MV Boli" panose="02000500030200090000" pitchFamily="2" charset="0"/>
              </a:rPr>
              <a:t>Published in 1913 in a French agricultural journal</a:t>
            </a:r>
          </a:p>
          <a:p>
            <a:pPr marL="0" indent="0">
              <a:buFont typeface="Arial" panose="020B0604020202020204" pitchFamily="34" charset="0"/>
              <a:buNone/>
            </a:pPr>
            <a:r>
              <a:rPr lang="en-GB" altLang="en-US" sz="2400" b="1">
                <a:ea typeface="MV Boli" panose="02000500030200090000" pitchFamily="2" charset="0"/>
                <a:cs typeface="MV Boli" panose="02000500030200090000" pitchFamily="2" charset="0"/>
              </a:rPr>
              <a:t>Task: </a:t>
            </a:r>
            <a:r>
              <a:rPr lang="en-GB" altLang="en-US" sz="2400">
                <a:ea typeface="MV Boli" panose="02000500030200090000" pitchFamily="2" charset="0"/>
                <a:cs typeface="MV Boli" panose="02000500030200090000" pitchFamily="2" charset="0"/>
              </a:rPr>
              <a:t>Men in groups of different sizes pull on a rope </a:t>
            </a:r>
          </a:p>
          <a:p>
            <a:pPr marL="0" indent="0">
              <a:buFont typeface="Arial" panose="020B0604020202020204" pitchFamily="34" charset="0"/>
              <a:buNone/>
            </a:pPr>
            <a:r>
              <a:rPr lang="en-GB" altLang="en-US" sz="2400" b="1">
                <a:ea typeface="MV Boli" panose="02000500030200090000" pitchFamily="2" charset="0"/>
                <a:cs typeface="MV Boli" panose="02000500030200090000" pitchFamily="2" charset="0"/>
              </a:rPr>
              <a:t>Dependent variable: </a:t>
            </a:r>
            <a:r>
              <a:rPr lang="en-GB" altLang="en-US" sz="2400">
                <a:ea typeface="MV Boli" panose="02000500030200090000" pitchFamily="2" charset="0"/>
                <a:cs typeface="MV Boli" panose="02000500030200090000" pitchFamily="2" charset="0"/>
              </a:rPr>
              <a:t>Force</a:t>
            </a:r>
          </a:p>
          <a:p>
            <a:pPr marL="0" indent="0">
              <a:buFont typeface="Arial" panose="020B0604020202020204" pitchFamily="34" charset="0"/>
              <a:buNone/>
            </a:pPr>
            <a:r>
              <a:rPr lang="en-GB" altLang="en-US" sz="2400" b="1">
                <a:ea typeface="MV Boli" panose="02000500030200090000" pitchFamily="2" charset="0"/>
                <a:cs typeface="MV Boli" panose="02000500030200090000" pitchFamily="2" charset="0"/>
              </a:rPr>
              <a:t>Result: </a:t>
            </a:r>
            <a:r>
              <a:rPr lang="en-GB" altLang="en-US" sz="2400">
                <a:ea typeface="MV Boli" panose="02000500030200090000" pitchFamily="2" charset="0"/>
                <a:cs typeface="MV Boli" panose="02000500030200090000" pitchFamily="2" charset="0"/>
              </a:rPr>
              <a:t>Increase in total force exerted is less than would be expected from the addition of individual scores</a:t>
            </a:r>
          </a:p>
          <a:p>
            <a:pPr marL="0" indent="0">
              <a:spcBef>
                <a:spcPts val="1200"/>
              </a:spcBef>
              <a:buFont typeface="Symbol" pitchFamily="2" charset="2"/>
              <a:buChar char="Þ"/>
            </a:pPr>
            <a:r>
              <a:rPr lang="en-GB" altLang="en-US" sz="2400" b="1">
                <a:ea typeface="MV Boli" panose="02000500030200090000" pitchFamily="2" charset="0"/>
                <a:cs typeface="MV Boli" panose="02000500030200090000" pitchFamily="2" charset="0"/>
              </a:rPr>
              <a:t> Motivational loss?</a:t>
            </a:r>
          </a:p>
          <a:p>
            <a:pPr marL="0" indent="0">
              <a:buFont typeface="Arial" panose="020B0604020202020204" pitchFamily="34" charset="0"/>
              <a:buNone/>
            </a:pPr>
            <a:endParaRPr lang="en-GB" altLang="en-US" sz="2400" b="1">
              <a:ea typeface="MV Boli" panose="02000500030200090000" pitchFamily="2" charset="0"/>
              <a:cs typeface="MV Boli" panose="0200050003020009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6191216F-9F56-E79E-E812-69CCDDD06699}"/>
              </a:ext>
            </a:extLst>
          </p:cNvPr>
          <p:cNvSpPr>
            <a:spLocks noGrp="1"/>
          </p:cNvSpPr>
          <p:nvPr>
            <p:ph type="title"/>
          </p:nvPr>
        </p:nvSpPr>
        <p:spPr/>
        <p:txBody>
          <a:bodyPr/>
          <a:lstStyle/>
          <a:p>
            <a:r>
              <a:rPr lang="en-GB" altLang="en-US"/>
              <a:t>Debate &amp; Controversy</a:t>
            </a:r>
          </a:p>
        </p:txBody>
      </p:sp>
      <p:sp>
        <p:nvSpPr>
          <p:cNvPr id="3" name="Content Placeholder 2">
            <a:extLst>
              <a:ext uri="{FF2B5EF4-FFF2-40B4-BE49-F238E27FC236}">
                <a16:creationId xmlns:a16="http://schemas.microsoft.com/office/drawing/2014/main" id="{18F60DF7-5FC9-2974-830F-4C61A4D9F9BE}"/>
              </a:ext>
            </a:extLst>
          </p:cNvPr>
          <p:cNvSpPr>
            <a:spLocks noGrp="1"/>
          </p:cNvSpPr>
          <p:nvPr>
            <p:ph idx="1"/>
          </p:nvPr>
        </p:nvSpPr>
        <p:spPr>
          <a:xfrm>
            <a:off x="457200" y="1773238"/>
            <a:ext cx="8229600" cy="4824412"/>
          </a:xfrm>
        </p:spPr>
        <p:txBody>
          <a:bodyPr/>
          <a:lstStyle/>
          <a:p>
            <a:pPr marL="0" indent="0" algn="ctr">
              <a:buFont typeface="Arial" charset="0"/>
              <a:buNone/>
              <a:defRPr/>
            </a:pPr>
            <a:r>
              <a:rPr lang="en-GB" altLang="en-US" sz="2600" dirty="0" err="1">
                <a:solidFill>
                  <a:srgbClr val="C00000"/>
                </a:solidFill>
                <a:latin typeface="MV Boli" pitchFamily="2" charset="0"/>
                <a:ea typeface="MV Boli" pitchFamily="2" charset="0"/>
                <a:cs typeface="MV Boli" pitchFamily="2" charset="0"/>
              </a:rPr>
              <a:t>Zajonc’s</a:t>
            </a:r>
            <a:r>
              <a:rPr lang="en-GB" altLang="en-US" sz="2600" dirty="0">
                <a:solidFill>
                  <a:srgbClr val="C00000"/>
                </a:solidFill>
                <a:latin typeface="MV Boli" pitchFamily="2" charset="0"/>
                <a:ea typeface="MV Boli" pitchFamily="2" charset="0"/>
                <a:cs typeface="MV Boli" pitchFamily="2" charset="0"/>
              </a:rPr>
              <a:t> Integration</a:t>
            </a:r>
          </a:p>
          <a:p>
            <a:pPr marL="0" indent="0">
              <a:buFont typeface="Arial" charset="0"/>
              <a:buChar char="•"/>
              <a:defRPr/>
            </a:pPr>
            <a:endParaRPr lang="en-GB" altLang="en-US" sz="2200" dirty="0">
              <a:ea typeface="MV Boli" pitchFamily="2" charset="0"/>
              <a:cs typeface="MV Boli" pitchFamily="2" charset="0"/>
            </a:endParaRPr>
          </a:p>
          <a:p>
            <a:pPr marL="0" indent="0">
              <a:buFont typeface="Arial" charset="0"/>
              <a:buNone/>
              <a:defRPr/>
            </a:pPr>
            <a:r>
              <a:rPr lang="en-GB" altLang="en-US" sz="2200" dirty="0">
                <a:ea typeface="MV Boli" pitchFamily="2" charset="0"/>
                <a:cs typeface="MV Boli" pitchFamily="2" charset="0"/>
              </a:rPr>
              <a:t>Inconsistencies in findings regarding social facilitation stifle research in the 1940s and 1950s</a:t>
            </a:r>
          </a:p>
          <a:p>
            <a:pPr marL="0" indent="0">
              <a:buFont typeface="Arial" charset="0"/>
              <a:buNone/>
              <a:defRPr/>
            </a:pPr>
            <a:r>
              <a:rPr lang="en-GB" altLang="en-US" sz="2200" dirty="0">
                <a:ea typeface="MV Boli" pitchFamily="2" charset="0"/>
                <a:cs typeface="MV Boli" pitchFamily="2" charset="0"/>
              </a:rPr>
              <a:t>Robert </a:t>
            </a:r>
            <a:r>
              <a:rPr lang="en-GB" altLang="en-US" sz="2200" dirty="0" err="1">
                <a:ea typeface="MV Boli" pitchFamily="2" charset="0"/>
                <a:cs typeface="MV Boli" pitchFamily="2" charset="0"/>
              </a:rPr>
              <a:t>Zajonc</a:t>
            </a:r>
            <a:r>
              <a:rPr lang="en-GB" altLang="en-US" sz="2200" dirty="0">
                <a:ea typeface="MV Boli" pitchFamily="2" charset="0"/>
                <a:cs typeface="MV Boli" pitchFamily="2" charset="0"/>
              </a:rPr>
              <a:t> (1965) uses </a:t>
            </a:r>
            <a:r>
              <a:rPr lang="en-GB" altLang="en-US" sz="2200" b="1" dirty="0">
                <a:solidFill>
                  <a:srgbClr val="23675F"/>
                </a:solidFill>
                <a:ea typeface="MV Boli" pitchFamily="2" charset="0"/>
                <a:cs typeface="MV Boli" pitchFamily="2" charset="0"/>
              </a:rPr>
              <a:t>drive theory </a:t>
            </a:r>
            <a:r>
              <a:rPr lang="en-GB" altLang="en-US" sz="2200" dirty="0">
                <a:ea typeface="MV Boli" pitchFamily="2" charset="0"/>
                <a:cs typeface="MV Boli" pitchFamily="2" charset="0"/>
              </a:rPr>
              <a:t>to explain inconsistencies:</a:t>
            </a:r>
          </a:p>
          <a:p>
            <a:pPr>
              <a:buFont typeface="Arial" charset="0"/>
              <a:buChar char="•"/>
              <a:defRPr/>
            </a:pPr>
            <a:r>
              <a:rPr lang="en-GB" altLang="en-US" sz="2000" dirty="0">
                <a:ea typeface="MV Boli" pitchFamily="2" charset="0"/>
                <a:cs typeface="MV Boli" pitchFamily="2" charset="0"/>
              </a:rPr>
              <a:t>Presence of other people as a source of arousal</a:t>
            </a:r>
          </a:p>
          <a:p>
            <a:pPr>
              <a:buFont typeface="Arial" charset="0"/>
              <a:buChar char="•"/>
              <a:defRPr/>
            </a:pPr>
            <a:r>
              <a:rPr lang="en-GB" altLang="en-US" sz="2000" dirty="0">
                <a:ea typeface="MV Boli" pitchFamily="2" charset="0"/>
                <a:cs typeface="MV Boli" pitchFamily="2" charset="0"/>
              </a:rPr>
              <a:t>Arousal tends to facilitate the </a:t>
            </a:r>
            <a:r>
              <a:rPr lang="en-GB" altLang="en-US" sz="2000" u="sng" dirty="0">
                <a:ea typeface="MV Boli" pitchFamily="2" charset="0"/>
                <a:cs typeface="MV Boli" pitchFamily="2" charset="0"/>
              </a:rPr>
              <a:t>dominant</a:t>
            </a:r>
            <a:r>
              <a:rPr lang="en-GB" altLang="en-US" sz="2000" dirty="0">
                <a:ea typeface="MV Boli" pitchFamily="2" charset="0"/>
                <a:cs typeface="MV Boli" pitchFamily="2" charset="0"/>
              </a:rPr>
              <a:t> response</a:t>
            </a:r>
          </a:p>
          <a:p>
            <a:pPr>
              <a:buFont typeface="Arial" charset="0"/>
              <a:buChar char="•"/>
              <a:defRPr/>
            </a:pPr>
            <a:r>
              <a:rPr lang="en-GB" altLang="en-US" sz="2000" u="sng" dirty="0">
                <a:ea typeface="MV Boli" pitchFamily="2" charset="0"/>
                <a:cs typeface="MV Boli" pitchFamily="2" charset="0"/>
              </a:rPr>
              <a:t>Simple/well-learned task</a:t>
            </a:r>
            <a:r>
              <a:rPr lang="en-GB" altLang="en-US" sz="2000" dirty="0">
                <a:ea typeface="MV Boli" pitchFamily="2" charset="0"/>
                <a:cs typeface="MV Boli" pitchFamily="2" charset="0"/>
              </a:rPr>
              <a:t>s: Dominant responses tend to be correct</a:t>
            </a:r>
          </a:p>
          <a:p>
            <a:pPr>
              <a:buFont typeface="Symbol" pitchFamily="18" charset="2"/>
              <a:buChar char="Þ"/>
              <a:defRPr/>
            </a:pPr>
            <a:r>
              <a:rPr lang="en-GB" altLang="en-US" sz="2000" dirty="0">
                <a:ea typeface="MV Boli" pitchFamily="2" charset="0"/>
                <a:cs typeface="MV Boli" pitchFamily="2" charset="0"/>
              </a:rPr>
              <a:t>Presence of others should lead to </a:t>
            </a:r>
            <a:r>
              <a:rPr lang="en-GB" altLang="en-US" sz="2000" u="sng" dirty="0">
                <a:ea typeface="MV Boli" pitchFamily="2" charset="0"/>
                <a:cs typeface="MV Boli" pitchFamily="2" charset="0"/>
              </a:rPr>
              <a:t>social facilitation</a:t>
            </a:r>
          </a:p>
          <a:p>
            <a:pPr>
              <a:buFont typeface="Arial" charset="0"/>
              <a:buChar char="•"/>
              <a:defRPr/>
            </a:pPr>
            <a:r>
              <a:rPr lang="en-GB" altLang="en-US" sz="2000" u="sng" dirty="0">
                <a:ea typeface="MV Boli" pitchFamily="2" charset="0"/>
                <a:cs typeface="MV Boli" pitchFamily="2" charset="0"/>
              </a:rPr>
              <a:t>Complex/novel tasks</a:t>
            </a:r>
            <a:r>
              <a:rPr lang="en-GB" altLang="en-US" sz="2000" dirty="0">
                <a:ea typeface="MV Boli" pitchFamily="2" charset="0"/>
                <a:cs typeface="MV Boli" pitchFamily="2" charset="0"/>
              </a:rPr>
              <a:t>: Dominant responses usually incorrect or inefficient</a:t>
            </a:r>
          </a:p>
          <a:p>
            <a:pPr>
              <a:buFont typeface="Symbol" pitchFamily="18" charset="2"/>
              <a:buChar char="Þ"/>
              <a:defRPr/>
            </a:pPr>
            <a:r>
              <a:rPr lang="en-GB" altLang="en-US" sz="2000" dirty="0">
                <a:ea typeface="MV Boli" pitchFamily="2" charset="0"/>
                <a:cs typeface="MV Boli" pitchFamily="2" charset="0"/>
              </a:rPr>
              <a:t>Presence of others should lead to </a:t>
            </a:r>
            <a:r>
              <a:rPr lang="en-GB" altLang="en-US" sz="2000" u="sng" dirty="0">
                <a:ea typeface="MV Boli" pitchFamily="2" charset="0"/>
                <a:cs typeface="MV Boli" pitchFamily="2" charset="0"/>
              </a:rPr>
              <a:t>social inhibition</a:t>
            </a:r>
          </a:p>
          <a:p>
            <a:pPr marL="0" indent="0">
              <a:buFont typeface="Arial" charset="0"/>
              <a:buNone/>
              <a:defRPr/>
            </a:pPr>
            <a:endParaRPr lang="en-GB" altLang="en-US" sz="2400" b="1" dirty="0">
              <a:ea typeface="MV Boli" pitchFamily="2" charset="0"/>
              <a:cs typeface="MV Bol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417987F0-9429-179B-1BED-EF19C175D8E9}"/>
              </a:ext>
            </a:extLst>
          </p:cNvPr>
          <p:cNvSpPr>
            <a:spLocks noGrp="1"/>
          </p:cNvSpPr>
          <p:nvPr>
            <p:ph type="title"/>
          </p:nvPr>
        </p:nvSpPr>
        <p:spPr/>
        <p:txBody>
          <a:bodyPr/>
          <a:lstStyle/>
          <a:p>
            <a:r>
              <a:rPr lang="en-GB" altLang="en-US"/>
              <a:t>Debate &amp; Controversy</a:t>
            </a:r>
          </a:p>
        </p:txBody>
      </p:sp>
      <p:sp>
        <p:nvSpPr>
          <p:cNvPr id="3" name="Content Placeholder 2">
            <a:extLst>
              <a:ext uri="{FF2B5EF4-FFF2-40B4-BE49-F238E27FC236}">
                <a16:creationId xmlns:a16="http://schemas.microsoft.com/office/drawing/2014/main" id="{5BC38664-6292-2F2B-2659-CF50503BB92D}"/>
              </a:ext>
            </a:extLst>
          </p:cNvPr>
          <p:cNvSpPr>
            <a:spLocks noGrp="1"/>
          </p:cNvSpPr>
          <p:nvPr>
            <p:ph idx="1"/>
          </p:nvPr>
        </p:nvSpPr>
        <p:spPr>
          <a:xfrm>
            <a:off x="457200" y="1773238"/>
            <a:ext cx="8229600" cy="4824412"/>
          </a:xfrm>
        </p:spPr>
        <p:txBody>
          <a:bodyPr/>
          <a:lstStyle/>
          <a:p>
            <a:pPr marL="0" indent="0" algn="ctr">
              <a:buFont typeface="Arial" charset="0"/>
              <a:buNone/>
              <a:defRPr/>
            </a:pPr>
            <a:r>
              <a:rPr lang="en-GB" altLang="en-US" sz="2600" dirty="0">
                <a:solidFill>
                  <a:srgbClr val="C00000"/>
                </a:solidFill>
                <a:latin typeface="MV Boli" pitchFamily="2" charset="0"/>
                <a:ea typeface="MV Boli" pitchFamily="2" charset="0"/>
                <a:cs typeface="MV Boli" pitchFamily="2" charset="0"/>
              </a:rPr>
              <a:t>Social facilitation VS. Social loafing?</a:t>
            </a:r>
          </a:p>
          <a:p>
            <a:pPr marL="0" indent="0">
              <a:buFont typeface="Arial" charset="0"/>
              <a:buChar char="•"/>
              <a:defRPr/>
            </a:pPr>
            <a:endParaRPr lang="en-GB" altLang="en-US" sz="2200" dirty="0">
              <a:ea typeface="MV Boli" pitchFamily="2" charset="0"/>
              <a:cs typeface="MV Boli" pitchFamily="2" charset="0"/>
            </a:endParaRPr>
          </a:p>
          <a:p>
            <a:pPr marL="0" indent="0">
              <a:buFont typeface="Arial" charset="0"/>
              <a:buNone/>
              <a:defRPr/>
            </a:pPr>
            <a:r>
              <a:rPr lang="en-GB" altLang="en-US" sz="2200" dirty="0">
                <a:ea typeface="MV Boli" pitchFamily="2" charset="0"/>
                <a:cs typeface="MV Boli" pitchFamily="2" charset="0"/>
              </a:rPr>
              <a:t>Differences in ‘Others’ present:</a:t>
            </a:r>
          </a:p>
          <a:p>
            <a:pPr marL="457200" indent="-457200">
              <a:buFont typeface="+mj-lt"/>
              <a:buAutoNum type="arabicPeriod"/>
              <a:defRPr/>
            </a:pPr>
            <a:r>
              <a:rPr lang="en-GB" altLang="en-US" sz="2200" u="sng" dirty="0">
                <a:ea typeface="MV Boli" pitchFamily="2" charset="0"/>
                <a:cs typeface="MV Boli" pitchFamily="2" charset="0"/>
              </a:rPr>
              <a:t>Social facilitation research</a:t>
            </a:r>
          </a:p>
          <a:p>
            <a:pPr marL="714375" lvl="1" indent="-314325">
              <a:buFont typeface="Arial" charset="0"/>
              <a:buChar char="–"/>
              <a:defRPr/>
            </a:pPr>
            <a:r>
              <a:rPr lang="en-GB" altLang="en-US" sz="2000" dirty="0">
                <a:ea typeface="MV Boli" pitchFamily="2" charset="0"/>
                <a:cs typeface="MV Boli" pitchFamily="2" charset="0"/>
              </a:rPr>
              <a:t>Observers, co-actors, audience members</a:t>
            </a:r>
          </a:p>
          <a:p>
            <a:pPr marL="714375" lvl="1" indent="-314325">
              <a:buFont typeface="Symbol" pitchFamily="18" charset="2"/>
              <a:buChar char="Þ"/>
              <a:defRPr/>
            </a:pPr>
            <a:r>
              <a:rPr lang="en-GB" altLang="en-US" sz="2000" dirty="0">
                <a:ea typeface="MV Boli" pitchFamily="2" charset="0"/>
                <a:cs typeface="MV Boli" pitchFamily="2" charset="0"/>
              </a:rPr>
              <a:t>Lead to arousal, evaluation, distraction</a:t>
            </a:r>
          </a:p>
          <a:p>
            <a:pPr marL="0" indent="0">
              <a:buFont typeface="Calibri" pitchFamily="34" charset="0"/>
              <a:buAutoNum type="arabicPeriod"/>
              <a:defRPr/>
            </a:pPr>
            <a:endParaRPr lang="en-GB" altLang="en-US" sz="2200" u="sng" dirty="0">
              <a:ea typeface="MV Boli" pitchFamily="2" charset="0"/>
              <a:cs typeface="MV Boli" pitchFamily="2" charset="0"/>
            </a:endParaRPr>
          </a:p>
          <a:p>
            <a:pPr marL="457200" indent="-457200">
              <a:buFont typeface="+mj-lt"/>
              <a:buAutoNum type="arabicPeriod"/>
              <a:defRPr/>
            </a:pPr>
            <a:r>
              <a:rPr lang="en-GB" altLang="en-US" sz="2200" u="sng" dirty="0">
                <a:ea typeface="MV Boli" pitchFamily="2" charset="0"/>
                <a:cs typeface="MV Boli" pitchFamily="2" charset="0"/>
              </a:rPr>
              <a:t>Social loafing research</a:t>
            </a:r>
          </a:p>
          <a:p>
            <a:pPr marL="714375" lvl="1" indent="-314325">
              <a:buFont typeface="Arial" charset="0"/>
              <a:buChar char="–"/>
              <a:defRPr/>
            </a:pPr>
            <a:r>
              <a:rPr lang="en-GB" altLang="en-US" sz="2000" dirty="0">
                <a:ea typeface="MV Boli" pitchFamily="2" charset="0"/>
                <a:cs typeface="MV Boli" pitchFamily="2" charset="0"/>
              </a:rPr>
              <a:t>Co-workers or teammates</a:t>
            </a:r>
          </a:p>
          <a:p>
            <a:pPr lvl="1" indent="-342900">
              <a:buFont typeface="Symbol" pitchFamily="18" charset="2"/>
              <a:buChar char="Þ"/>
              <a:defRPr/>
            </a:pPr>
            <a:r>
              <a:rPr lang="en-GB" altLang="en-US" sz="2000" dirty="0">
                <a:ea typeface="MV Boli" pitchFamily="2" charset="0"/>
                <a:cs typeface="MV Boli" pitchFamily="2" charset="0"/>
              </a:rPr>
              <a:t>Opportunity to reduce efforts</a:t>
            </a:r>
          </a:p>
          <a:p>
            <a:pPr marL="400050" lvl="1" indent="0">
              <a:buFont typeface="Arial" charset="0"/>
              <a:buNone/>
              <a:defRPr/>
            </a:pPr>
            <a:endParaRPr lang="en-GB" altLang="en-US" sz="2000" dirty="0">
              <a:ea typeface="MV Boli" pitchFamily="2" charset="0"/>
              <a:cs typeface="MV Boli" pitchFamily="2" charset="0"/>
            </a:endParaRPr>
          </a:p>
          <a:p>
            <a:pPr marL="0" indent="0">
              <a:buFont typeface="Arial" charset="0"/>
              <a:buNone/>
              <a:defRPr/>
            </a:pPr>
            <a:endParaRPr lang="en-GB" altLang="en-US" sz="2400" b="1" dirty="0">
              <a:ea typeface="MV Boli" pitchFamily="2" charset="0"/>
              <a:cs typeface="MV Boli" pitchFamily="2" charset="0"/>
            </a:endParaRPr>
          </a:p>
        </p:txBody>
      </p:sp>
      <p:pic>
        <p:nvPicPr>
          <p:cNvPr id="2" name="Picture 1">
            <a:extLst>
              <a:ext uri="{FF2B5EF4-FFF2-40B4-BE49-F238E27FC236}">
                <a16:creationId xmlns:a16="http://schemas.microsoft.com/office/drawing/2014/main" id="{9F3CA4F7-33E6-2FB5-3138-C3C1384B5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3068960"/>
            <a:ext cx="2843808" cy="213285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A4B36C75-042B-8C38-1B11-504C950F5694}"/>
              </a:ext>
            </a:extLst>
          </p:cNvPr>
          <p:cNvSpPr>
            <a:spLocks noGrp="1"/>
          </p:cNvSpPr>
          <p:nvPr>
            <p:ph type="title"/>
          </p:nvPr>
        </p:nvSpPr>
        <p:spPr/>
        <p:txBody>
          <a:bodyPr/>
          <a:lstStyle/>
          <a:p>
            <a:r>
              <a:rPr lang="en-GB" altLang="en-US"/>
              <a:t>Class Activity</a:t>
            </a:r>
          </a:p>
        </p:txBody>
      </p:sp>
      <p:sp>
        <p:nvSpPr>
          <p:cNvPr id="3" name="Content Placeholder 2">
            <a:extLst>
              <a:ext uri="{FF2B5EF4-FFF2-40B4-BE49-F238E27FC236}">
                <a16:creationId xmlns:a16="http://schemas.microsoft.com/office/drawing/2014/main" id="{2DFB8C4D-F263-D1E5-0CFD-D246C260860D}"/>
              </a:ext>
            </a:extLst>
          </p:cNvPr>
          <p:cNvSpPr>
            <a:spLocks noGrp="1"/>
          </p:cNvSpPr>
          <p:nvPr>
            <p:ph idx="1"/>
          </p:nvPr>
        </p:nvSpPr>
        <p:spPr>
          <a:xfrm>
            <a:off x="457200" y="1773238"/>
            <a:ext cx="8229600" cy="4824412"/>
          </a:xfrm>
        </p:spPr>
        <p:txBody>
          <a:bodyPr/>
          <a:lstStyle/>
          <a:p>
            <a:pPr>
              <a:buFont typeface="Arial" charset="0"/>
              <a:buChar char="•"/>
              <a:defRPr/>
            </a:pPr>
            <a:r>
              <a:rPr lang="en-GB" dirty="0"/>
              <a:t>What can </a:t>
            </a:r>
            <a:r>
              <a:rPr lang="en-GB" u="sng" dirty="0"/>
              <a:t>social facilitation/social loafing</a:t>
            </a:r>
            <a:r>
              <a:rPr lang="en-GB" dirty="0"/>
              <a:t> tell us about… </a:t>
            </a:r>
          </a:p>
          <a:p>
            <a:pPr marL="0" indent="0">
              <a:buFont typeface="Arial" charset="0"/>
              <a:buNone/>
              <a:defRPr/>
            </a:pPr>
            <a:endParaRPr lang="en-GB" dirty="0"/>
          </a:p>
          <a:p>
            <a:pPr marL="457200" lvl="1" indent="0">
              <a:spcBef>
                <a:spcPts val="1200"/>
              </a:spcBef>
              <a:buFont typeface="Arial" charset="0"/>
              <a:buNone/>
              <a:defRPr/>
            </a:pPr>
            <a:r>
              <a:rPr lang="en-GB" dirty="0"/>
              <a:t>…Asch’s conformity experiment?</a:t>
            </a:r>
          </a:p>
          <a:p>
            <a:pPr marL="457200" lvl="1" indent="0">
              <a:spcBef>
                <a:spcPts val="1200"/>
              </a:spcBef>
              <a:buFont typeface="Arial" charset="0"/>
              <a:buNone/>
              <a:defRPr/>
            </a:pPr>
            <a:r>
              <a:rPr lang="en-GB" dirty="0"/>
              <a:t>…</a:t>
            </a:r>
            <a:r>
              <a:rPr lang="en-GB" dirty="0" err="1"/>
              <a:t>Latané</a:t>
            </a:r>
            <a:r>
              <a:rPr lang="en-GB" dirty="0"/>
              <a:t> &amp; Darley’s bystander effect?</a:t>
            </a:r>
          </a:p>
          <a:p>
            <a:pPr marL="457200" lvl="1" indent="0">
              <a:buNone/>
              <a:defRPr/>
            </a:pPr>
            <a:endParaRPr lang="en-GB"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8F6B44C-5405-4EA3-EE7F-D59626B360A7}"/>
              </a:ext>
            </a:extLst>
          </p:cNvPr>
          <p:cNvSpPr>
            <a:spLocks noGrp="1" noChangeArrowheads="1"/>
          </p:cNvSpPr>
          <p:nvPr>
            <p:ph type="ctrTitle"/>
          </p:nvPr>
        </p:nvSpPr>
        <p:spPr>
          <a:xfrm>
            <a:off x="685800" y="1700213"/>
            <a:ext cx="7772400" cy="1470025"/>
          </a:xfrm>
        </p:spPr>
        <p:txBody>
          <a:bodyPr/>
          <a:lstStyle/>
          <a:p>
            <a:pPr eaLnBrk="1" hangingPunct="1"/>
            <a:r>
              <a:rPr lang="en-US" altLang="en-US"/>
              <a:t>The Impact</a:t>
            </a:r>
          </a:p>
        </p:txBody>
      </p:sp>
      <p:sp>
        <p:nvSpPr>
          <p:cNvPr id="3" name="TextBox 2">
            <a:extLst>
              <a:ext uri="{FF2B5EF4-FFF2-40B4-BE49-F238E27FC236}">
                <a16:creationId xmlns:a16="http://schemas.microsoft.com/office/drawing/2014/main" id="{5BB0F89D-5995-0049-0F61-ABE522181363}"/>
              </a:ext>
            </a:extLst>
          </p:cNvPr>
          <p:cNvSpPr txBox="1"/>
          <p:nvPr/>
        </p:nvSpPr>
        <p:spPr>
          <a:xfrm>
            <a:off x="2259013" y="4244975"/>
            <a:ext cx="4532312" cy="830263"/>
          </a:xfrm>
          <a:prstGeom prst="rect">
            <a:avLst/>
          </a:prstGeom>
          <a:noFill/>
        </p:spPr>
        <p:txBody>
          <a:bodyPr>
            <a:spAutoFit/>
          </a:bodyPr>
          <a:lstStyle/>
          <a:p>
            <a:pPr algn="ctr">
              <a:defRPr/>
            </a:pPr>
            <a:r>
              <a:rPr lang="en-GB" sz="2400" b="1" cap="small" dirty="0">
                <a:solidFill>
                  <a:srgbClr val="C00000"/>
                </a:solidFill>
                <a:latin typeface="MV Boli" pitchFamily="2" charset="0"/>
                <a:cs typeface="MV Boli" pitchFamily="2" charset="0"/>
              </a:rPr>
              <a:t>*** Hallmarks of Good Research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2492815-FECC-C462-7615-6C2B8B286E13}"/>
              </a:ext>
            </a:extLst>
          </p:cNvPr>
          <p:cNvSpPr>
            <a:spLocks noGrp="1"/>
          </p:cNvSpPr>
          <p:nvPr>
            <p:ph type="title"/>
          </p:nvPr>
        </p:nvSpPr>
        <p:spPr/>
        <p:txBody>
          <a:bodyPr/>
          <a:lstStyle/>
          <a:p>
            <a:r>
              <a:rPr lang="en-GB" altLang="en-US"/>
              <a:t>Learning Goals</a:t>
            </a:r>
          </a:p>
        </p:txBody>
      </p:sp>
      <p:sp>
        <p:nvSpPr>
          <p:cNvPr id="3" name="Content Placeholder 2">
            <a:extLst>
              <a:ext uri="{FF2B5EF4-FFF2-40B4-BE49-F238E27FC236}">
                <a16:creationId xmlns:a16="http://schemas.microsoft.com/office/drawing/2014/main" id="{5E43149D-B650-75C8-DB68-03BEC06883E5}"/>
              </a:ext>
            </a:extLst>
          </p:cNvPr>
          <p:cNvSpPr>
            <a:spLocks noGrp="1"/>
          </p:cNvSpPr>
          <p:nvPr>
            <p:ph idx="1"/>
          </p:nvPr>
        </p:nvSpPr>
        <p:spPr>
          <a:xfrm>
            <a:off x="457200" y="1773238"/>
            <a:ext cx="8218488" cy="4824412"/>
          </a:xfrm>
        </p:spPr>
        <p:txBody>
          <a:bodyPr/>
          <a:lstStyle/>
          <a:p>
            <a:pPr marL="514350" indent="-514350">
              <a:buFont typeface="Calibri" panose="020F0502020204030204" pitchFamily="34" charset="0"/>
              <a:buAutoNum type="arabicPeriod"/>
            </a:pPr>
            <a:r>
              <a:rPr lang="en-GB" altLang="en-US" sz="2200"/>
              <a:t>Understanding how </a:t>
            </a:r>
            <a:r>
              <a:rPr lang="en-GB" altLang="en-US" sz="2200" b="1"/>
              <a:t>Triplett’s background </a:t>
            </a:r>
            <a:r>
              <a:rPr lang="en-GB" altLang="en-US" sz="2200"/>
              <a:t>has shaped the research question</a:t>
            </a:r>
          </a:p>
          <a:p>
            <a:pPr marL="514350" indent="-514350">
              <a:buFont typeface="Calibri" panose="020F0502020204030204" pitchFamily="34" charset="0"/>
              <a:buAutoNum type="arabicPeriod"/>
            </a:pPr>
            <a:r>
              <a:rPr lang="en-GB" altLang="en-US" sz="2200"/>
              <a:t>Appreciation of what makes Triplett’s question about </a:t>
            </a:r>
            <a:r>
              <a:rPr lang="en-GB" altLang="en-US" sz="2200" b="1"/>
              <a:t>social facilitation</a:t>
            </a:r>
            <a:r>
              <a:rPr lang="en-GB" altLang="en-US" sz="2200"/>
              <a:t> a big question</a:t>
            </a:r>
            <a:endParaRPr lang="en-GB" altLang="en-US" sz="2200" b="1"/>
          </a:p>
          <a:p>
            <a:pPr marL="514350" indent="-514350">
              <a:buFont typeface="Calibri" panose="020F0502020204030204" pitchFamily="34" charset="0"/>
              <a:buAutoNum type="arabicPeriod"/>
            </a:pPr>
            <a:r>
              <a:rPr lang="en-GB" altLang="en-US" sz="2200"/>
              <a:t>Insight into the </a:t>
            </a:r>
            <a:r>
              <a:rPr lang="en-GB" altLang="en-US" sz="2200" b="1"/>
              <a:t>demands of Triplett’s methods </a:t>
            </a:r>
            <a:r>
              <a:rPr lang="en-GB" altLang="en-US" sz="2200"/>
              <a:t>– for the researcher, the participant and the interpretation of the data</a:t>
            </a:r>
          </a:p>
          <a:p>
            <a:pPr marL="514350" indent="-514350">
              <a:buFont typeface="Calibri" panose="020F0502020204030204" pitchFamily="34" charset="0"/>
              <a:buAutoNum type="arabicPeriod"/>
            </a:pPr>
            <a:r>
              <a:rPr lang="en-GB" altLang="en-US" sz="2200"/>
              <a:t>Understanding of </a:t>
            </a:r>
            <a:r>
              <a:rPr lang="en-GB" altLang="en-US" sz="2200" b="1"/>
              <a:t>Triplett’s findings </a:t>
            </a:r>
            <a:r>
              <a:rPr lang="en-GB" altLang="en-US" sz="2200"/>
              <a:t>– and what makes them challenging</a:t>
            </a:r>
          </a:p>
          <a:p>
            <a:pPr marL="514350" indent="-514350">
              <a:buFont typeface="Calibri" panose="020F0502020204030204" pitchFamily="34" charset="0"/>
              <a:buAutoNum type="arabicPeriod"/>
            </a:pPr>
            <a:r>
              <a:rPr lang="en-GB" altLang="en-US" sz="2200"/>
              <a:t>Basic knowledge about the </a:t>
            </a:r>
            <a:r>
              <a:rPr lang="en-GB" altLang="en-US" sz="2200" b="1"/>
              <a:t>work following from </a:t>
            </a:r>
            <a:r>
              <a:rPr lang="en-GB" altLang="en-US" sz="2200"/>
              <a:t>Triplett’s study</a:t>
            </a:r>
          </a:p>
          <a:p>
            <a:pPr marL="514350" indent="-514350">
              <a:buFont typeface="Calibri" panose="020F0502020204030204" pitchFamily="34" charset="0"/>
              <a:buAutoNum type="arabicPeriod"/>
            </a:pPr>
            <a:r>
              <a:rPr lang="en-GB" altLang="en-US" sz="2200"/>
              <a:t>Appreciation of the </a:t>
            </a:r>
            <a:r>
              <a:rPr lang="en-GB" altLang="en-US" sz="2200" b="1"/>
              <a:t>impact </a:t>
            </a:r>
            <a:r>
              <a:rPr lang="en-GB" altLang="en-US" sz="2200"/>
              <a:t>of the study</a:t>
            </a:r>
            <a:endParaRPr lang="en-GB" alt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0E3A1C2-2448-6AA0-2BA3-A3E9E46A1BC7}"/>
              </a:ext>
            </a:extLst>
          </p:cNvPr>
          <p:cNvSpPr>
            <a:spLocks noGrp="1"/>
          </p:cNvSpPr>
          <p:nvPr>
            <p:ph type="title"/>
          </p:nvPr>
        </p:nvSpPr>
        <p:spPr/>
        <p:txBody>
          <a:bodyPr/>
          <a:lstStyle/>
          <a:p>
            <a:r>
              <a:rPr lang="en-GB" altLang="en-US"/>
              <a:t>Impact</a:t>
            </a:r>
          </a:p>
        </p:txBody>
      </p:sp>
      <p:sp>
        <p:nvSpPr>
          <p:cNvPr id="3" name="Content Placeholder 2">
            <a:extLst>
              <a:ext uri="{FF2B5EF4-FFF2-40B4-BE49-F238E27FC236}">
                <a16:creationId xmlns:a16="http://schemas.microsoft.com/office/drawing/2014/main" id="{33373AAD-091A-423B-CFAD-EE1731D1037F}"/>
              </a:ext>
            </a:extLst>
          </p:cNvPr>
          <p:cNvSpPr>
            <a:spLocks noGrp="1"/>
          </p:cNvSpPr>
          <p:nvPr>
            <p:ph idx="1"/>
          </p:nvPr>
        </p:nvSpPr>
        <p:spPr>
          <a:xfrm>
            <a:off x="457200" y="1773238"/>
            <a:ext cx="8229600" cy="4824412"/>
          </a:xfrm>
        </p:spPr>
        <p:txBody>
          <a:bodyPr/>
          <a:lstStyle/>
          <a:p>
            <a:pPr marL="0" indent="0" algn="ctr">
              <a:buFont typeface="Arial" charset="0"/>
              <a:buNone/>
              <a:defRPr/>
            </a:pPr>
            <a:r>
              <a:rPr lang="en-GB" altLang="en-US" sz="2600" dirty="0">
                <a:solidFill>
                  <a:srgbClr val="C00000"/>
                </a:solidFill>
                <a:latin typeface="MV Boli" pitchFamily="2" charset="0"/>
                <a:ea typeface="MV Boli" pitchFamily="2" charset="0"/>
                <a:cs typeface="MV Boli" pitchFamily="2" charset="0"/>
              </a:rPr>
              <a:t>Features of High-Quality Research</a:t>
            </a:r>
          </a:p>
          <a:p>
            <a:pPr marL="0" indent="0">
              <a:buFont typeface="Calibri" pitchFamily="34" charset="0"/>
              <a:buAutoNum type="arabicPeriod"/>
              <a:defRPr/>
            </a:pPr>
            <a:endParaRPr lang="en-GB" altLang="en-US" sz="2400" dirty="0">
              <a:ea typeface="MV Boli" pitchFamily="2" charset="0"/>
              <a:cs typeface="MV Boli" pitchFamily="2" charset="0"/>
            </a:endParaRPr>
          </a:p>
          <a:p>
            <a:pPr marL="0" indent="0">
              <a:buFont typeface="Arial" charset="0"/>
              <a:buNone/>
              <a:defRPr/>
            </a:pPr>
            <a:r>
              <a:rPr lang="en-GB" altLang="en-US" sz="2200" b="1" dirty="0">
                <a:ea typeface="MV Boli" pitchFamily="2" charset="0"/>
                <a:cs typeface="MV Boli" pitchFamily="2" charset="0"/>
              </a:rPr>
              <a:t>By publishing the </a:t>
            </a:r>
            <a:r>
              <a:rPr lang="en-GB" altLang="en-US" sz="2200" b="1" u="sng" dirty="0">
                <a:ea typeface="MV Boli" pitchFamily="2" charset="0"/>
                <a:cs typeface="MV Boli" pitchFamily="2" charset="0"/>
              </a:rPr>
              <a:t>first (?) social psychological experiment</a:t>
            </a:r>
            <a:r>
              <a:rPr lang="en-GB" altLang="en-US" sz="2200" b="1" dirty="0">
                <a:ea typeface="MV Boli" pitchFamily="2" charset="0"/>
                <a:cs typeface="MV Boli" pitchFamily="2" charset="0"/>
              </a:rPr>
              <a:t>, Triplett set the standard, providing some of the hallmarks of good research:</a:t>
            </a:r>
          </a:p>
          <a:p>
            <a:pPr marL="457200" indent="-457200">
              <a:buFont typeface="+mj-lt"/>
              <a:buAutoNum type="arabicPeriod"/>
              <a:defRPr/>
            </a:pPr>
            <a:r>
              <a:rPr lang="en-GB" altLang="en-US" sz="2200" dirty="0">
                <a:ea typeface="MV Boli" pitchFamily="2" charset="0"/>
                <a:cs typeface="MV Boli" pitchFamily="2" charset="0"/>
              </a:rPr>
              <a:t>Multiple methodologies</a:t>
            </a:r>
          </a:p>
          <a:p>
            <a:pPr marL="457200" indent="-457200">
              <a:buFont typeface="+mj-lt"/>
              <a:buAutoNum type="arabicPeriod"/>
              <a:defRPr/>
            </a:pPr>
            <a:r>
              <a:rPr lang="en-GB" altLang="en-US" sz="2200" dirty="0">
                <a:ea typeface="MV Boli" pitchFamily="2" charset="0"/>
                <a:cs typeface="MV Boli" pitchFamily="2" charset="0"/>
              </a:rPr>
              <a:t>Multiple theories, competing hypotheses</a:t>
            </a:r>
          </a:p>
          <a:p>
            <a:pPr marL="457200" indent="-457200">
              <a:buFont typeface="+mj-lt"/>
              <a:buAutoNum type="arabicPeriod"/>
              <a:defRPr/>
            </a:pPr>
            <a:r>
              <a:rPr lang="en-GB" altLang="en-US" sz="2200" dirty="0">
                <a:ea typeface="MV Boli" pitchFamily="2" charset="0"/>
                <a:cs typeface="MV Boli" pitchFamily="2" charset="0"/>
              </a:rPr>
              <a:t>Precision and attention to detail</a:t>
            </a:r>
          </a:p>
          <a:p>
            <a:pPr marL="457200" indent="-457200">
              <a:buFont typeface="+mj-lt"/>
              <a:buAutoNum type="arabicPeriod"/>
              <a:defRPr/>
            </a:pPr>
            <a:r>
              <a:rPr lang="en-GB" altLang="en-US" sz="2200" dirty="0">
                <a:ea typeface="MV Boli" pitchFamily="2" charset="0"/>
                <a:cs typeface="MV Boli" pitchFamily="2" charset="0"/>
              </a:rPr>
              <a:t>Modelling of real-world dynamics in a controlled environment</a:t>
            </a:r>
          </a:p>
          <a:p>
            <a:pPr marL="457200" indent="-457200">
              <a:buFont typeface="+mj-lt"/>
              <a:buAutoNum type="arabicPeriod"/>
              <a:defRPr/>
            </a:pPr>
            <a:r>
              <a:rPr lang="en-GB" altLang="en-US" sz="2200" dirty="0">
                <a:ea typeface="MV Boli" pitchFamily="2" charset="0"/>
                <a:cs typeface="MV Boli" pitchFamily="2" charset="0"/>
              </a:rPr>
              <a:t>Control of confounding variables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1207AE18-05D8-ACCD-B110-03F64D4A4147}"/>
              </a:ext>
            </a:extLst>
          </p:cNvPr>
          <p:cNvSpPr>
            <a:spLocks noGrp="1"/>
          </p:cNvSpPr>
          <p:nvPr>
            <p:ph type="title"/>
          </p:nvPr>
        </p:nvSpPr>
        <p:spPr/>
        <p:txBody>
          <a:bodyPr/>
          <a:lstStyle/>
          <a:p>
            <a:r>
              <a:rPr lang="en-GB" altLang="en-US"/>
              <a:t>Impact</a:t>
            </a:r>
          </a:p>
        </p:txBody>
      </p:sp>
      <p:sp>
        <p:nvSpPr>
          <p:cNvPr id="3" name="Content Placeholder 2">
            <a:extLst>
              <a:ext uri="{FF2B5EF4-FFF2-40B4-BE49-F238E27FC236}">
                <a16:creationId xmlns:a16="http://schemas.microsoft.com/office/drawing/2014/main" id="{B9FBAFFF-ADD5-3150-63B4-977C20F35F64}"/>
              </a:ext>
            </a:extLst>
          </p:cNvPr>
          <p:cNvSpPr>
            <a:spLocks noGrp="1"/>
          </p:cNvSpPr>
          <p:nvPr>
            <p:ph idx="1"/>
          </p:nvPr>
        </p:nvSpPr>
        <p:spPr>
          <a:xfrm>
            <a:off x="457200" y="1773238"/>
            <a:ext cx="8229600" cy="4824412"/>
          </a:xfrm>
        </p:spPr>
        <p:txBody>
          <a:bodyPr/>
          <a:lstStyle/>
          <a:p>
            <a:pPr marL="0" indent="0" algn="ctr">
              <a:buFont typeface="Arial" charset="0"/>
              <a:buNone/>
              <a:defRPr/>
            </a:pPr>
            <a:r>
              <a:rPr lang="en-GB" altLang="en-US" sz="2600" dirty="0">
                <a:solidFill>
                  <a:srgbClr val="C00000"/>
                </a:solidFill>
                <a:latin typeface="MV Boli" pitchFamily="2" charset="0"/>
                <a:ea typeface="MV Boli" pitchFamily="2" charset="0"/>
                <a:cs typeface="MV Boli" pitchFamily="2" charset="0"/>
              </a:rPr>
              <a:t>Social Facilitation &amp; Social Loafing</a:t>
            </a:r>
          </a:p>
          <a:p>
            <a:pPr marL="0" indent="0">
              <a:buFont typeface="Arial" charset="0"/>
              <a:buChar char="•"/>
              <a:defRPr/>
            </a:pPr>
            <a:endParaRPr lang="en-GB" altLang="en-US" sz="2400" dirty="0">
              <a:ea typeface="MV Boli" pitchFamily="2" charset="0"/>
              <a:cs typeface="MV Boli" pitchFamily="2" charset="0"/>
            </a:endParaRPr>
          </a:p>
          <a:p>
            <a:pPr marL="0" indent="0">
              <a:buFont typeface="Arial" charset="0"/>
              <a:buNone/>
              <a:defRPr/>
            </a:pPr>
            <a:r>
              <a:rPr lang="en-GB" altLang="en-US" sz="2400" dirty="0">
                <a:ea typeface="MV Boli" pitchFamily="2" charset="0"/>
                <a:cs typeface="MV Boli" pitchFamily="2" charset="0"/>
              </a:rPr>
              <a:t>Triplett’s work sparked hundreds of studies on the way the presence </a:t>
            </a:r>
            <a:r>
              <a:rPr lang="en-GB" altLang="en-US" sz="2400">
                <a:ea typeface="MV Boli" pitchFamily="2" charset="0"/>
                <a:cs typeface="MV Boli" pitchFamily="2" charset="0"/>
              </a:rPr>
              <a:t>of other </a:t>
            </a:r>
            <a:r>
              <a:rPr lang="en-GB" altLang="en-US" sz="2400" dirty="0">
                <a:ea typeface="MV Boli" pitchFamily="2" charset="0"/>
                <a:cs typeface="MV Boli" pitchFamily="2" charset="0"/>
              </a:rPr>
              <a:t>people affects individual motivation and effort</a:t>
            </a:r>
          </a:p>
          <a:p>
            <a:pPr>
              <a:spcBef>
                <a:spcPts val="1200"/>
              </a:spcBef>
              <a:buFont typeface="Arial" charset="0"/>
              <a:buChar char="•"/>
              <a:defRPr/>
            </a:pPr>
            <a:r>
              <a:rPr lang="en-GB" altLang="en-US" sz="2200" dirty="0">
                <a:ea typeface="MV Boli" pitchFamily="2" charset="0"/>
                <a:cs typeface="MV Boli" pitchFamily="2" charset="0"/>
              </a:rPr>
              <a:t>Different ‘Others’: Observers, co-actors/co-workers, audiences</a:t>
            </a:r>
          </a:p>
          <a:p>
            <a:pPr>
              <a:spcBef>
                <a:spcPts val="1200"/>
              </a:spcBef>
              <a:buFont typeface="Arial" charset="0"/>
              <a:buChar char="•"/>
              <a:defRPr/>
            </a:pPr>
            <a:r>
              <a:rPr lang="en-GB" altLang="en-US" sz="2200" dirty="0">
                <a:ea typeface="MV Boli" pitchFamily="2" charset="0"/>
                <a:cs typeface="MV Boli" pitchFamily="2" charset="0"/>
              </a:rPr>
              <a:t>Different Tasks: simple/well-learned, complex/novel</a:t>
            </a:r>
          </a:p>
          <a:p>
            <a:pPr>
              <a:spcBef>
                <a:spcPts val="1200"/>
              </a:spcBef>
              <a:buFont typeface="Arial" charset="0"/>
              <a:buChar char="•"/>
              <a:defRPr/>
            </a:pPr>
            <a:r>
              <a:rPr lang="en-GB" altLang="en-US" sz="2200" dirty="0">
                <a:ea typeface="MV Boli" pitchFamily="2" charset="0"/>
                <a:cs typeface="MV Boli" pitchFamily="2" charset="0"/>
              </a:rPr>
              <a:t>Animals and humans</a:t>
            </a:r>
          </a:p>
          <a:p>
            <a:pPr>
              <a:spcBef>
                <a:spcPts val="1200"/>
              </a:spcBef>
              <a:buFont typeface="Arial" charset="0"/>
              <a:buChar char="•"/>
              <a:defRPr/>
            </a:pPr>
            <a:r>
              <a:rPr lang="en-GB" altLang="en-US" sz="2200" dirty="0">
                <a:ea typeface="MV Boli" pitchFamily="2" charset="0"/>
                <a:cs typeface="MV Boli" pitchFamily="2" charset="0"/>
              </a:rPr>
              <a:t>Underlying Processes</a:t>
            </a:r>
          </a:p>
          <a:p>
            <a:pPr>
              <a:spcBef>
                <a:spcPts val="1200"/>
              </a:spcBef>
              <a:buFont typeface="Arial" charset="0"/>
              <a:buChar char="•"/>
              <a:defRPr/>
            </a:pPr>
            <a:r>
              <a:rPr lang="en-GB" altLang="en-US" sz="2200" dirty="0">
                <a:ea typeface="MV Boli" pitchFamily="2" charset="0"/>
                <a:cs typeface="MV Boli" pitchFamily="2" charset="0"/>
              </a:rPr>
              <a:t>Development of theories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AED3AFA-BE3D-3335-679D-8E4E2CBC629F}"/>
              </a:ext>
            </a:extLst>
          </p:cNvPr>
          <p:cNvSpPr txBox="1"/>
          <p:nvPr/>
        </p:nvSpPr>
        <p:spPr>
          <a:xfrm>
            <a:off x="1655233" y="404664"/>
            <a:ext cx="5833533" cy="6809749"/>
          </a:xfrm>
          <a:prstGeom prst="rect">
            <a:avLst/>
          </a:prstGeom>
          <a:noFill/>
        </p:spPr>
        <p:txBody>
          <a:bodyPr wrap="square">
            <a:spAutoFit/>
          </a:bodyPr>
          <a:lstStyle/>
          <a:p>
            <a:pPr algn="ctr">
              <a:lnSpc>
                <a:spcPct val="150000"/>
              </a:lnSpc>
              <a:spcAft>
                <a:spcPts val="800"/>
              </a:spcAft>
              <a:tabLst>
                <a:tab pos="450215" algn="l"/>
              </a:tabLs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Triplett Revisited 2022</a:t>
            </a:r>
            <a:endParaRPr lang="en-GB"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tabLst>
                <a:tab pos="450215" algn="l"/>
              </a:tabLst>
            </a:pPr>
            <a:endParaRPr lang="en-GB"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tabLst>
                <a:tab pos="450215" algn="l"/>
              </a:tabLst>
            </a:pP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The influence of competitive anxiety on social facilitation in a sport psychological context</a:t>
            </a:r>
          </a:p>
          <a:p>
            <a:pPr algn="ctr">
              <a:lnSpc>
                <a:spcPct val="150000"/>
              </a:lnSpc>
              <a:spcAft>
                <a:spcPts val="800"/>
              </a:spcAft>
              <a:tabLst>
                <a:tab pos="450215" algn="l"/>
              </a:tabLst>
            </a:pP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tabLst>
                <a:tab pos="450215" algn="l"/>
              </a:tabLst>
            </a:pP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tabLst>
                <a:tab pos="450215" algn="l"/>
              </a:tabLst>
            </a:pP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tabLst>
                <a:tab pos="450215" algn="l"/>
              </a:tabLst>
            </a:pP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tabLst>
                <a:tab pos="450215" algn="l"/>
              </a:tabLst>
            </a:pP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tabLst>
                <a:tab pos="450215" algn="l"/>
              </a:tabLst>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Master</a:t>
            </a:r>
            <a:r>
              <a:rPr lang="de-DE" sz="2000" dirty="0" err="1">
                <a:effectLst/>
                <a:latin typeface="Times New Roman" panose="02020603050405020304" pitchFamily="18" charset="0"/>
                <a:ea typeface="Calibri" panose="020F0502020204030204" pitchFamily="34" charset="0"/>
                <a:cs typeface="Times New Roman" panose="02020603050405020304" pitchFamily="18" charset="0"/>
              </a:rPr>
              <a:t>thesis</a:t>
            </a:r>
            <a:r>
              <a:rPr lang="de-DE" sz="2000" dirty="0">
                <a:effectLst/>
                <a:latin typeface="Times New Roman" panose="02020603050405020304" pitchFamily="18" charset="0"/>
                <a:ea typeface="Calibri" panose="020F0502020204030204" pitchFamily="34" charset="0"/>
                <a:cs typeface="Times New Roman" panose="02020603050405020304" pitchFamily="18" charset="0"/>
              </a:rPr>
              <a:t> Summer Term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2022</a:t>
            </a:r>
          </a:p>
          <a:p>
            <a:pPr algn="ctr">
              <a:lnSpc>
                <a:spcPct val="150000"/>
              </a:lnSpc>
              <a:spcAft>
                <a:spcPts val="800"/>
              </a:spcAft>
              <a:tabLst>
                <a:tab pos="450215" algn="l"/>
              </a:tabLst>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Helena Weiler</a:t>
            </a:r>
            <a:endParaRPr lang="de-DE"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tabLst>
                <a:tab pos="450215" algn="l"/>
              </a:tabLst>
            </a:pP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Grafik 1">
            <a:extLst>
              <a:ext uri="{FF2B5EF4-FFF2-40B4-BE49-F238E27FC236}">
                <a16:creationId xmlns:a16="http://schemas.microsoft.com/office/drawing/2014/main" id="{FF337E07-B94C-A5E4-FC36-3E5BB4F21A83}"/>
              </a:ext>
            </a:extLst>
          </p:cNvPr>
          <p:cNvPicPr>
            <a:picLocks noChangeAspect="1"/>
          </p:cNvPicPr>
          <p:nvPr/>
        </p:nvPicPr>
        <p:blipFill>
          <a:blip r:embed="rId2"/>
          <a:stretch>
            <a:fillRect/>
          </a:stretch>
        </p:blipFill>
        <p:spPr>
          <a:xfrm>
            <a:off x="3563888" y="2924944"/>
            <a:ext cx="2085352" cy="2743884"/>
          </a:xfrm>
          <a:prstGeom prst="rect">
            <a:avLst/>
          </a:prstGeom>
        </p:spPr>
      </p:pic>
    </p:spTree>
    <p:extLst>
      <p:ext uri="{BB962C8B-B14F-4D97-AF65-F5344CB8AC3E}">
        <p14:creationId xmlns:p14="http://schemas.microsoft.com/office/powerpoint/2010/main" val="2582295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D1B07F7-8C82-F8AA-28E8-C5F9327E9A0B}"/>
              </a:ext>
            </a:extLst>
          </p:cNvPr>
          <p:cNvSpPr txBox="1"/>
          <p:nvPr/>
        </p:nvSpPr>
        <p:spPr>
          <a:xfrm>
            <a:off x="634999" y="469500"/>
            <a:ext cx="7874001" cy="5632311"/>
          </a:xfrm>
          <a:prstGeom prst="rect">
            <a:avLst/>
          </a:prstGeom>
          <a:noFill/>
        </p:spPr>
        <p:txBody>
          <a:bodyPr wrap="square" rtlCol="0">
            <a:spAutoFit/>
          </a:bodyPr>
          <a:lstStyle/>
          <a:p>
            <a:pPr algn="ctr">
              <a:lnSpc>
                <a:spcPct val="150000"/>
              </a:lnSpc>
            </a:pPr>
            <a:r>
              <a:rPr lang="de-DE" sz="3200" b="1" dirty="0" err="1">
                <a:latin typeface="Times New Roman" panose="02020603050405020304" pitchFamily="18" charset="0"/>
                <a:cs typeface="Times New Roman" panose="02020603050405020304" pitchFamily="18" charset="0"/>
              </a:rPr>
              <a:t>Hypotheses</a:t>
            </a:r>
            <a:endParaRPr lang="de-DE" sz="3200" b="1" dirty="0">
              <a:latin typeface="Times New Roman" panose="02020603050405020304" pitchFamily="18" charset="0"/>
              <a:cs typeface="Times New Roman" panose="02020603050405020304" pitchFamily="18" charset="0"/>
            </a:endParaRPr>
          </a:p>
          <a:p>
            <a:pPr>
              <a:lnSpc>
                <a:spcPct val="150000"/>
              </a:lnSpc>
            </a:pPr>
            <a:endParaRPr lang="de-DE" dirty="0">
              <a:latin typeface="Times New Roman" panose="02020603050405020304" pitchFamily="18" charset="0"/>
              <a:cs typeface="Times New Roman" panose="02020603050405020304" pitchFamily="18" charset="0"/>
            </a:endParaRPr>
          </a:p>
          <a:p>
            <a:pPr>
              <a:lnSpc>
                <a:spcPct val="150000"/>
              </a:lnSpc>
            </a:pPr>
            <a:endParaRPr lang="de-DE" dirty="0">
              <a:latin typeface="Times New Roman" panose="02020603050405020304" pitchFamily="18" charset="0"/>
              <a:cs typeface="Times New Roman" panose="02020603050405020304" pitchFamily="18" charset="0"/>
            </a:endParaRPr>
          </a:p>
          <a:p>
            <a:pPr>
              <a:lnSpc>
                <a:spcPct val="150000"/>
              </a:lnSpc>
            </a:pPr>
            <a:r>
              <a:rPr lang="de-DE" sz="2000" dirty="0">
                <a:latin typeface="Times New Roman" panose="02020603050405020304" pitchFamily="18" charset="0"/>
                <a:cs typeface="Times New Roman" panose="02020603050405020304" pitchFamily="18" charset="0"/>
              </a:rPr>
              <a:t>(H1) </a:t>
            </a:r>
            <a:r>
              <a:rPr lang="de-DE" sz="2000" dirty="0" err="1">
                <a:latin typeface="Times New Roman" panose="02020603050405020304" pitchFamily="18" charset="0"/>
                <a:cs typeface="Times New Roman" panose="02020603050405020304" pitchFamily="18" charset="0"/>
              </a:rPr>
              <a:t>Participants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are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faster</a:t>
            </a:r>
            <a:r>
              <a:rPr lang="de-DE" sz="2000" dirty="0">
                <a:latin typeface="Times New Roman" panose="02020603050405020304" pitchFamily="18" charset="0"/>
                <a:cs typeface="Times New Roman" panose="02020603050405020304" pitchFamily="18" charset="0"/>
              </a:rPr>
              <a:t> on an Ergometer </a:t>
            </a:r>
            <a:r>
              <a:rPr lang="de-DE" sz="2000" dirty="0" err="1">
                <a:latin typeface="Times New Roman" panose="02020603050405020304" pitchFamily="18" charset="0"/>
                <a:cs typeface="Times New Roman" panose="02020603050405020304" pitchFamily="18" charset="0"/>
              </a:rPr>
              <a:t>when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competing</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against</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another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cyclist</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compared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to</a:t>
            </a:r>
            <a:r>
              <a:rPr lang="de-DE" sz="2000" dirty="0">
                <a:latin typeface="Times New Roman" panose="02020603050405020304" pitchFamily="18" charset="0"/>
                <a:cs typeface="Times New Roman" panose="02020603050405020304" pitchFamily="18" charset="0"/>
              </a:rPr>
              <a:t> an individual </a:t>
            </a:r>
            <a:r>
              <a:rPr lang="de-DE" sz="2000" dirty="0" err="1">
                <a:latin typeface="Times New Roman" panose="02020603050405020304" pitchFamily="18" charset="0"/>
                <a:cs typeface="Times New Roman" panose="02020603050405020304" pitchFamily="18" charset="0"/>
              </a:rPr>
              <a:t>condition</a:t>
            </a:r>
            <a:r>
              <a:rPr lang="de-DE" sz="2000" dirty="0">
                <a:latin typeface="Times New Roman" panose="02020603050405020304" pitchFamily="18" charset="0"/>
                <a:cs typeface="Times New Roman" panose="02020603050405020304" pitchFamily="18" charset="0"/>
              </a:rPr>
              <a:t>. </a:t>
            </a:r>
          </a:p>
          <a:p>
            <a:pPr>
              <a:lnSpc>
                <a:spcPct val="150000"/>
              </a:lnSpc>
            </a:pPr>
            <a:endParaRPr lang="de-DE" sz="2000" dirty="0">
              <a:latin typeface="Times New Roman" panose="02020603050405020304" pitchFamily="18" charset="0"/>
              <a:cs typeface="Times New Roman" panose="02020603050405020304" pitchFamily="18" charset="0"/>
            </a:endParaRPr>
          </a:p>
          <a:p>
            <a:pPr>
              <a:lnSpc>
                <a:spcPct val="150000"/>
              </a:lnSpc>
            </a:pPr>
            <a:r>
              <a:rPr lang="de-DE" sz="2000" dirty="0">
                <a:latin typeface="Times New Roman" panose="02020603050405020304" pitchFamily="18" charset="0"/>
                <a:cs typeface="Times New Roman" panose="02020603050405020304" pitchFamily="18" charset="0"/>
              </a:rPr>
              <a:t>(H2) </a:t>
            </a:r>
            <a:r>
              <a:rPr lang="de-DE" sz="2000" dirty="0" err="1">
                <a:latin typeface="Times New Roman" panose="02020603050405020304" pitchFamily="18" charset="0"/>
                <a:cs typeface="Times New Roman" panose="02020603050405020304" pitchFamily="18" charset="0"/>
              </a:rPr>
              <a:t>Participants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with</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lower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competition-related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state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anxiety</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are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faster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than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participants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with</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higher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competition-related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state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anxiety</a:t>
            </a:r>
            <a:r>
              <a:rPr lang="de-DE" sz="2000" dirty="0">
                <a:latin typeface="Times New Roman" panose="02020603050405020304" pitchFamily="18" charset="0"/>
                <a:cs typeface="Times New Roman" panose="02020603050405020304" pitchFamily="18" charset="0"/>
              </a:rPr>
              <a:t>.</a:t>
            </a:r>
          </a:p>
          <a:p>
            <a:pPr>
              <a:lnSpc>
                <a:spcPct val="150000"/>
              </a:lnSpc>
            </a:pPr>
            <a:endParaRPr lang="de-DE" sz="2000" dirty="0">
              <a:latin typeface="Times New Roman" panose="02020603050405020304" pitchFamily="18" charset="0"/>
              <a:cs typeface="Times New Roman" panose="02020603050405020304" pitchFamily="18" charset="0"/>
            </a:endParaRPr>
          </a:p>
          <a:p>
            <a:pPr>
              <a:lnSpc>
                <a:spcPct val="150000"/>
              </a:lnSpc>
            </a:pPr>
            <a:r>
              <a:rPr lang="de-DE" sz="2000" dirty="0">
                <a:latin typeface="Times New Roman" panose="02020603050405020304" pitchFamily="18" charset="0"/>
                <a:cs typeface="Times New Roman" panose="02020603050405020304" pitchFamily="18" charset="0"/>
              </a:rPr>
              <a:t>(H3) </a:t>
            </a:r>
            <a:r>
              <a:rPr lang="de-DE" sz="2000" dirty="0" err="1">
                <a:latin typeface="Times New Roman" panose="02020603050405020304" pitchFamily="18" charset="0"/>
                <a:cs typeface="Times New Roman" panose="02020603050405020304" pitchFamily="18" charset="0"/>
              </a:rPr>
              <a:t>Participants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with</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higher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competition-related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state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anxiety</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are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slower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when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competing</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against</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another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cyclist</a:t>
            </a:r>
            <a:r>
              <a:rPr lang="de-DE" sz="2000" dirty="0">
                <a:latin typeface="Times New Roman" panose="02020603050405020304" pitchFamily="18" charset="0"/>
                <a:cs typeface="Times New Roman" panose="02020603050405020304" pitchFamily="18" charset="0"/>
              </a:rPr>
              <a:t>. </a:t>
            </a:r>
          </a:p>
          <a:p>
            <a:endParaRPr lang="de-DE" dirty="0"/>
          </a:p>
        </p:txBody>
      </p:sp>
    </p:spTree>
    <p:extLst>
      <p:ext uri="{BB962C8B-B14F-4D97-AF65-F5344CB8AC3E}">
        <p14:creationId xmlns:p14="http://schemas.microsoft.com/office/powerpoint/2010/main" val="2434255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CE24501-2E83-76F8-45B9-5895AE7230CD}"/>
              </a:ext>
            </a:extLst>
          </p:cNvPr>
          <p:cNvSpPr txBox="1"/>
          <p:nvPr/>
        </p:nvSpPr>
        <p:spPr>
          <a:xfrm>
            <a:off x="529167" y="520461"/>
            <a:ext cx="8085666" cy="7417415"/>
          </a:xfrm>
          <a:prstGeom prst="rect">
            <a:avLst/>
          </a:prstGeom>
          <a:noFill/>
        </p:spPr>
        <p:txBody>
          <a:bodyPr wrap="square" rtlCol="0">
            <a:spAutoFit/>
          </a:bodyPr>
          <a:lstStyle/>
          <a:p>
            <a:pPr algn="ctr"/>
            <a:r>
              <a:rPr lang="de-DE" sz="3600" b="1" dirty="0">
                <a:latin typeface="Times New Roman" panose="02020603050405020304" pitchFamily="18" charset="0"/>
                <a:cs typeface="Times New Roman" panose="02020603050405020304" pitchFamily="18" charset="0"/>
              </a:rPr>
              <a:t>Sample</a:t>
            </a:r>
            <a:endParaRPr lang="de-DE" sz="2400" b="1" dirty="0">
              <a:latin typeface="Times New Roman" panose="02020603050405020304" pitchFamily="18" charset="0"/>
              <a:cs typeface="Times New Roman" panose="02020603050405020304" pitchFamily="18" charset="0"/>
            </a:endParaRPr>
          </a:p>
          <a:p>
            <a:endParaRPr lang="de-DE" dirty="0">
              <a:latin typeface="Times New Roman" panose="02020603050405020304" pitchFamily="18" charset="0"/>
              <a:cs typeface="Times New Roman" panose="02020603050405020304" pitchFamily="18" charset="0"/>
            </a:endParaRPr>
          </a:p>
          <a:p>
            <a:endParaRPr lang="de-DE"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39 high </a:t>
            </a:r>
            <a:r>
              <a:rPr lang="de-DE" sz="2000" dirty="0" err="1">
                <a:latin typeface="Times New Roman" panose="02020603050405020304" pitchFamily="18" charset="0"/>
                <a:cs typeface="Times New Roman" panose="02020603050405020304" pitchFamily="18" charset="0"/>
              </a:rPr>
              <a:t>school</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students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OberstufenschülerInnen</a:t>
            </a:r>
            <a:r>
              <a:rPr lang="de-DE" sz="2000" dirty="0">
                <a:latin typeface="Times New Roman" panose="02020603050405020304" pitchFamily="18" charset="0"/>
                <a:cs typeface="Times New Roman" panose="02020603050405020304" pitchFamily="18" charset="0"/>
              </a:rPr>
              <a:t>) </a:t>
            </a: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Age </a:t>
            </a:r>
            <a:r>
              <a:rPr lang="de-DE" sz="2000" dirty="0" err="1">
                <a:latin typeface="Times New Roman" panose="02020603050405020304" pitchFamily="18" charset="0"/>
                <a:cs typeface="Times New Roman" panose="02020603050405020304" pitchFamily="18" charset="0"/>
              </a:rPr>
              <a:t>between</a:t>
            </a:r>
            <a:r>
              <a:rPr lang="de-DE" sz="2000" dirty="0">
                <a:latin typeface="Times New Roman" panose="02020603050405020304" pitchFamily="18" charset="0"/>
                <a:cs typeface="Times New Roman" panose="02020603050405020304" pitchFamily="18" charset="0"/>
              </a:rPr>
              <a:t> 16 and 19 </a:t>
            </a:r>
            <a:r>
              <a:rPr lang="de-DE" sz="2000" dirty="0" err="1">
                <a:latin typeface="Times New Roman" panose="02020603050405020304" pitchFamily="18" charset="0"/>
                <a:cs typeface="Times New Roman" panose="02020603050405020304" pitchFamily="18" charset="0"/>
              </a:rPr>
              <a:t>years</a:t>
            </a: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15 </a:t>
            </a:r>
            <a:r>
              <a:rPr lang="de-DE" sz="2000" dirty="0" err="1">
                <a:latin typeface="Times New Roman" panose="02020603050405020304" pitchFamily="18" charset="0"/>
                <a:cs typeface="Times New Roman" panose="02020603050405020304" pitchFamily="18" charset="0"/>
              </a:rPr>
              <a:t>female</a:t>
            </a:r>
            <a:r>
              <a:rPr lang="de-DE" sz="2000" dirty="0">
                <a:latin typeface="Times New Roman" panose="02020603050405020304" pitchFamily="18" charset="0"/>
                <a:cs typeface="Times New Roman" panose="02020603050405020304" pitchFamily="18" charset="0"/>
              </a:rPr>
              <a:t>, 24 male</a:t>
            </a: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14 top </a:t>
            </a:r>
            <a:r>
              <a:rPr lang="de-DE" sz="2000" dirty="0" err="1">
                <a:latin typeface="Times New Roman" panose="02020603050405020304" pitchFamily="18" charset="0"/>
                <a:cs typeface="Times New Roman" panose="02020603050405020304" pitchFamily="18" charset="0"/>
              </a:rPr>
              <a:t>athletes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LeistungssportlerInnen</a:t>
            </a:r>
            <a:r>
              <a:rPr lang="de-DE" sz="2000" dirty="0">
                <a:latin typeface="Times New Roman" panose="02020603050405020304" pitchFamily="18" charset="0"/>
                <a:cs typeface="Times New Roman" panose="02020603050405020304" pitchFamily="18" charset="0"/>
              </a:rPr>
              <a:t>)</a:t>
            </a:r>
          </a:p>
          <a:p>
            <a:pPr algn="ctr">
              <a:lnSpc>
                <a:spcPct val="150000"/>
              </a:lnSpc>
            </a:pPr>
            <a:r>
              <a:rPr lang="de-DE" sz="2800" b="1" dirty="0">
                <a:latin typeface="Times New Roman" panose="02020603050405020304" pitchFamily="18" charset="0"/>
                <a:cs typeface="Times New Roman" panose="02020603050405020304" pitchFamily="18" charset="0"/>
              </a:rPr>
              <a:t>Design</a:t>
            </a:r>
          </a:p>
          <a:p>
            <a:pPr algn="ctr">
              <a:lnSpc>
                <a:spcPct val="150000"/>
              </a:lnSpc>
            </a:pP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Experimental </a:t>
            </a:r>
            <a:r>
              <a:rPr lang="de-DE" sz="2000" dirty="0" err="1">
                <a:latin typeface="Times New Roman" panose="02020603050405020304" pitchFamily="18" charset="0"/>
                <a:cs typeface="Times New Roman" panose="02020603050405020304" pitchFamily="18" charset="0"/>
              </a:rPr>
              <a:t>Repeated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Measures</a:t>
            </a:r>
            <a:r>
              <a:rPr lang="de-DE" sz="2000" dirty="0">
                <a:latin typeface="Times New Roman" panose="02020603050405020304" pitchFamily="18" charset="0"/>
                <a:cs typeface="Times New Roman" panose="02020603050405020304" pitchFamily="18" charset="0"/>
              </a:rPr>
              <a:t> Design (</a:t>
            </a:r>
            <a:r>
              <a:rPr lang="de-DE" sz="2000" dirty="0" err="1">
                <a:latin typeface="Times New Roman" panose="02020603050405020304" pitchFamily="18" charset="0"/>
                <a:cs typeface="Times New Roman" panose="02020603050405020304" pitchFamily="18" charset="0"/>
              </a:rPr>
              <a:t>within</a:t>
            </a:r>
            <a:r>
              <a:rPr lang="de-DE" sz="2000" dirty="0">
                <a:latin typeface="Times New Roman" panose="02020603050405020304" pitchFamily="18" charset="0"/>
                <a:cs typeface="Times New Roman" panose="02020603050405020304" pitchFamily="18" charset="0"/>
              </a:rPr>
              <a:t>-design)</a:t>
            </a: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IV: experimental </a:t>
            </a:r>
            <a:r>
              <a:rPr lang="de-DE" sz="2000" dirty="0" err="1">
                <a:latin typeface="Times New Roman" panose="02020603050405020304" pitchFamily="18" charset="0"/>
                <a:cs typeface="Times New Roman" panose="02020603050405020304" pitchFamily="18" charset="0"/>
              </a:rPr>
              <a:t>condition</a:t>
            </a:r>
            <a:r>
              <a:rPr lang="de-DE" sz="2000" dirty="0">
                <a:latin typeface="Times New Roman" panose="02020603050405020304" pitchFamily="18" charset="0"/>
                <a:cs typeface="Times New Roman" panose="02020603050405020304" pitchFamily="18" charset="0"/>
              </a:rPr>
              <a:t> (individual, </a:t>
            </a:r>
            <a:r>
              <a:rPr lang="de-DE" sz="2000" dirty="0" err="1">
                <a:latin typeface="Times New Roman" panose="02020603050405020304" pitchFamily="18" charset="0"/>
                <a:cs typeface="Times New Roman" panose="02020603050405020304" pitchFamily="18" charset="0"/>
              </a:rPr>
              <a:t>competition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competition-related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state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anxiety</a:t>
            </a: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DV: </a:t>
            </a:r>
            <a:r>
              <a:rPr lang="de-DE" sz="2000" dirty="0" err="1">
                <a:latin typeface="Times New Roman" panose="02020603050405020304" pitchFamily="18" charset="0"/>
                <a:cs typeface="Times New Roman" panose="02020603050405020304" pitchFamily="18" charset="0"/>
              </a:rPr>
              <a:t>Performace</a:t>
            </a:r>
            <a:r>
              <a:rPr lang="de-DE" sz="2000" dirty="0">
                <a:latin typeface="Times New Roman" panose="02020603050405020304" pitchFamily="18" charset="0"/>
                <a:cs typeface="Times New Roman" panose="02020603050405020304" pitchFamily="18" charset="0"/>
              </a:rPr>
              <a:t> (time on a </a:t>
            </a:r>
            <a:r>
              <a:rPr lang="de-DE" sz="2000" dirty="0" err="1">
                <a:latin typeface="Times New Roman" panose="02020603050405020304" pitchFamily="18" charset="0"/>
                <a:cs typeface="Times New Roman" panose="02020603050405020304" pitchFamily="18" charset="0"/>
              </a:rPr>
              <a:t>fixed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distance</a:t>
            </a:r>
            <a:r>
              <a:rPr lang="de-DE" sz="2000" dirty="0">
                <a:latin typeface="Times New Roman" panose="02020603050405020304" pitchFamily="18" charset="0"/>
                <a:cs typeface="Times New Roman" panose="02020603050405020304" pitchFamily="18" charset="0"/>
              </a:rPr>
              <a:t>)</a:t>
            </a:r>
          </a:p>
          <a:p>
            <a:pPr marL="285750" indent="-285750">
              <a:buFont typeface="Symbol" panose="05050102010706020507" pitchFamily="18" charset="2"/>
              <a:buChar char="-"/>
            </a:pPr>
            <a:endParaRPr lang="de-DE" sz="20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dirty="0">
              <a:latin typeface="Times New Roman" panose="02020603050405020304" pitchFamily="18" charset="0"/>
              <a:cs typeface="Times New Roman" panose="02020603050405020304" pitchFamily="18" charset="0"/>
            </a:endParaRPr>
          </a:p>
          <a:p>
            <a:endParaRPr lang="de-DE" dirty="0"/>
          </a:p>
          <a:p>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30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BDC19CC-3A6C-FFDE-5C68-97A3776252A0}"/>
              </a:ext>
            </a:extLst>
          </p:cNvPr>
          <p:cNvSpPr txBox="1"/>
          <p:nvPr/>
        </p:nvSpPr>
        <p:spPr>
          <a:xfrm>
            <a:off x="529167" y="485954"/>
            <a:ext cx="8085666" cy="7786747"/>
          </a:xfrm>
          <a:prstGeom prst="rect">
            <a:avLst/>
          </a:prstGeom>
          <a:noFill/>
        </p:spPr>
        <p:txBody>
          <a:bodyPr wrap="square" rtlCol="0">
            <a:spAutoFit/>
          </a:bodyPr>
          <a:lstStyle/>
          <a:p>
            <a:pPr algn="ctr">
              <a:lnSpc>
                <a:spcPct val="150000"/>
              </a:lnSpc>
            </a:pPr>
            <a:r>
              <a:rPr lang="de-DE" sz="2800" b="1" dirty="0">
                <a:latin typeface="Times New Roman" panose="02020603050405020304" pitchFamily="18" charset="0"/>
                <a:cs typeface="Times New Roman" panose="02020603050405020304" pitchFamily="18" charset="0"/>
              </a:rPr>
              <a:t>Material</a:t>
            </a:r>
          </a:p>
          <a:p>
            <a:pPr algn="ctr">
              <a:lnSpc>
                <a:spcPct val="150000"/>
              </a:lnSpc>
            </a:pPr>
            <a:endParaRPr lang="de-DE" sz="2000" dirty="0">
              <a:latin typeface="Times New Roman" panose="02020603050405020304" pitchFamily="18" charset="0"/>
              <a:cs typeface="Times New Roman" panose="02020603050405020304" pitchFamily="18" charset="0"/>
            </a:endParaRPr>
          </a:p>
          <a:p>
            <a:pPr algn="ctr">
              <a:lnSpc>
                <a:spcPct val="150000"/>
              </a:lnSpc>
            </a:pP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r>
              <a:rPr lang="de-DE" sz="2000" dirty="0" err="1">
                <a:latin typeface="Times New Roman" panose="02020603050405020304" pitchFamily="18" charset="0"/>
                <a:cs typeface="Times New Roman" panose="02020603050405020304" pitchFamily="18" charset="0"/>
              </a:rPr>
              <a:t>Demographics</a:t>
            </a: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 </a:t>
            </a: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Wettkampfangst-Inventar-Trait (WAI-T) </a:t>
            </a:r>
            <a:r>
              <a:rPr lang="de-DE" sz="2000" kern="1200" dirty="0">
                <a:effectLst/>
                <a:latin typeface="Times New Roman" panose="02020603050405020304" pitchFamily="18" charset="0"/>
                <a:ea typeface="Times New Roman" panose="02020603050405020304" pitchFamily="18" charset="0"/>
                <a:cs typeface="Times New Roman" panose="02020603050405020304" pitchFamily="18" charset="0"/>
              </a:rPr>
              <a:t>(Brand, Ehrenspiel, &amp; Graf, 2009)</a:t>
            </a: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r>
              <a:rPr lang="de-DE" sz="2000" dirty="0" err="1">
                <a:latin typeface="Times New Roman" panose="02020603050405020304" pitchFamily="18" charset="0"/>
                <a:cs typeface="Times New Roman" panose="02020603050405020304" pitchFamily="18" charset="0"/>
              </a:rPr>
              <a:t>Wattbike</a:t>
            </a:r>
            <a:r>
              <a:rPr lang="de-DE" sz="2000" dirty="0">
                <a:latin typeface="Times New Roman" panose="02020603050405020304" pitchFamily="18" charset="0"/>
                <a:cs typeface="Times New Roman" panose="02020603050405020304" pitchFamily="18" charset="0"/>
              </a:rPr>
              <a:t> Trainer (Ergometer)</a:t>
            </a: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Performance Monitor</a:t>
            </a:r>
          </a:p>
          <a:p>
            <a:pPr marL="285750" indent="-285750">
              <a:lnSpc>
                <a:spcPct val="150000"/>
              </a:lnSpc>
              <a:buFont typeface="Symbol" panose="05050102010706020507" pitchFamily="18" charset="2"/>
              <a:buChar char="-"/>
            </a:pP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Wattbike</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Power Cycling SE 3.0 (</a:t>
            </a:r>
            <a:r>
              <a:rPr lang="en-GB" sz="2000" dirty="0" err="1">
                <a:effectLst/>
                <a:latin typeface="Times New Roman" panose="02020603050405020304" pitchFamily="18" charset="0"/>
                <a:ea typeface="Calibri" panose="020F0502020204030204" pitchFamily="34" charset="0"/>
                <a:cs typeface="Times New Roman" panose="02020603050405020304" pitchFamily="18" charset="0"/>
              </a:rPr>
              <a:t>Wattbike</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Software)</a:t>
            </a:r>
          </a:p>
          <a:p>
            <a:pPr marL="285750" indent="-285750">
              <a:lnSpc>
                <a:spcPct val="150000"/>
              </a:lnSpc>
              <a:buFont typeface="Symbol" panose="05050102010706020507" pitchFamily="18" charset="2"/>
              <a:buChar char="-"/>
            </a:pPr>
            <a:endParaRPr lang="de-DE" sz="2000" dirty="0">
              <a:effectLst/>
              <a:latin typeface="Times New Roman" panose="02020603050405020304" pitchFamily="18" charset="0"/>
              <a:ea typeface="Times New Roman" panose="02020603050405020304" pitchFamily="18" charset="0"/>
            </a:endParaRPr>
          </a:p>
          <a:p>
            <a:pPr marL="285750" indent="-285750">
              <a:lnSpc>
                <a:spcPct val="150000"/>
              </a:lnSpc>
              <a:buFont typeface="Symbol" panose="05050102010706020507" pitchFamily="18" charset="2"/>
              <a:buChar char="-"/>
            </a:pPr>
            <a:endParaRPr lang="de-DE" sz="20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0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0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000" dirty="0">
              <a:latin typeface="Times New Roman" panose="02020603050405020304" pitchFamily="18" charset="0"/>
              <a:cs typeface="Times New Roman" panose="02020603050405020304" pitchFamily="18" charset="0"/>
            </a:endParaRPr>
          </a:p>
          <a:p>
            <a:endParaRPr lang="de-DE" sz="2000" dirty="0"/>
          </a:p>
          <a:p>
            <a:endParaRPr lang="de-DE"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399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38E94BF-EFC2-56EE-5E18-F7CCD8D42D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347486"/>
            <a:ext cx="3844042" cy="2163027"/>
          </a:xfrm>
          <a:prstGeom prst="rect">
            <a:avLst/>
          </a:prstGeom>
          <a:noFill/>
          <a:ln>
            <a:noFill/>
          </a:ln>
        </p:spPr>
      </p:pic>
      <p:sp>
        <p:nvSpPr>
          <p:cNvPr id="5" name="Textfeld 4">
            <a:extLst>
              <a:ext uri="{FF2B5EF4-FFF2-40B4-BE49-F238E27FC236}">
                <a16:creationId xmlns:a16="http://schemas.microsoft.com/office/drawing/2014/main" id="{B33AD998-A398-50AE-0F4E-682C8B002936}"/>
              </a:ext>
            </a:extLst>
          </p:cNvPr>
          <p:cNvSpPr txBox="1"/>
          <p:nvPr/>
        </p:nvSpPr>
        <p:spPr>
          <a:xfrm>
            <a:off x="393061" y="44624"/>
            <a:ext cx="8085666" cy="3970318"/>
          </a:xfrm>
          <a:prstGeom prst="rect">
            <a:avLst/>
          </a:prstGeom>
          <a:noFill/>
        </p:spPr>
        <p:txBody>
          <a:bodyPr wrap="square" rtlCol="0">
            <a:spAutoFit/>
          </a:bodyPr>
          <a:lstStyle/>
          <a:p>
            <a:pPr algn="ctr">
              <a:lnSpc>
                <a:spcPct val="150000"/>
              </a:lnSpc>
            </a:pPr>
            <a:r>
              <a:rPr lang="en-GB" sz="3200" b="1" dirty="0" err="1">
                <a:effectLst/>
                <a:latin typeface="Times New Roman" panose="02020603050405020304" pitchFamily="18" charset="0"/>
                <a:ea typeface="Calibri" panose="020F0502020204030204" pitchFamily="34" charset="0"/>
                <a:cs typeface="Times New Roman" panose="02020603050405020304" pitchFamily="18" charset="0"/>
              </a:rPr>
              <a:t>Wattbike</a:t>
            </a: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 Power Cycling SE 3.0 (</a:t>
            </a:r>
            <a:r>
              <a:rPr lang="en-GB" sz="3200" b="1" dirty="0" err="1">
                <a:effectLst/>
                <a:latin typeface="Times New Roman" panose="02020603050405020304" pitchFamily="18" charset="0"/>
                <a:ea typeface="Calibri" panose="020F0502020204030204" pitchFamily="34" charset="0"/>
                <a:cs typeface="Times New Roman" panose="02020603050405020304" pitchFamily="18" charset="0"/>
              </a:rPr>
              <a:t>Wattbike</a:t>
            </a: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 Software)</a:t>
            </a:r>
            <a:endParaRPr lang="de-DE" sz="3200" b="1" dirty="0">
              <a:effectLst/>
              <a:latin typeface="Times New Roman" panose="02020603050405020304" pitchFamily="18" charset="0"/>
              <a:ea typeface="Times New Roman" panose="02020603050405020304" pitchFamily="18" charset="0"/>
            </a:endParaRPr>
          </a:p>
          <a:p>
            <a:pPr marL="285750" indent="-285750">
              <a:lnSpc>
                <a:spcPct val="150000"/>
              </a:lnSpc>
              <a:buFont typeface="Symbol" panose="05050102010706020507" pitchFamily="18" charset="2"/>
              <a:buChar char="-"/>
            </a:pPr>
            <a:endParaRPr lang="de-DE" sz="2400" b="1"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endParaRPr lang="de-DE" sz="2400" dirty="0"/>
          </a:p>
          <a:p>
            <a:endParaRPr lang="de-DE" sz="2400" dirty="0">
              <a:latin typeface="Times New Roman" panose="02020603050405020304" pitchFamily="18" charset="0"/>
              <a:cs typeface="Times New Roman" panose="02020603050405020304" pitchFamily="18" charset="0"/>
            </a:endParaRPr>
          </a:p>
        </p:txBody>
      </p:sp>
      <p:pic>
        <p:nvPicPr>
          <p:cNvPr id="6" name="Grafik 5">
            <a:extLst>
              <a:ext uri="{FF2B5EF4-FFF2-40B4-BE49-F238E27FC236}">
                <a16:creationId xmlns:a16="http://schemas.microsoft.com/office/drawing/2014/main" id="{B9474073-9F58-AF72-67DE-A06DEF5C54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880" y="2347486"/>
            <a:ext cx="3844059" cy="2163027"/>
          </a:xfrm>
          <a:prstGeom prst="rect">
            <a:avLst/>
          </a:prstGeom>
          <a:noFill/>
          <a:ln>
            <a:noFill/>
          </a:ln>
        </p:spPr>
      </p:pic>
      <p:sp>
        <p:nvSpPr>
          <p:cNvPr id="7" name="Textfeld 6">
            <a:extLst>
              <a:ext uri="{FF2B5EF4-FFF2-40B4-BE49-F238E27FC236}">
                <a16:creationId xmlns:a16="http://schemas.microsoft.com/office/drawing/2014/main" id="{C2553B1D-97FD-0F5F-125F-18F68140321D}"/>
              </a:ext>
            </a:extLst>
          </p:cNvPr>
          <p:cNvSpPr txBox="1"/>
          <p:nvPr/>
        </p:nvSpPr>
        <p:spPr>
          <a:xfrm>
            <a:off x="572526" y="4810199"/>
            <a:ext cx="3260316" cy="369332"/>
          </a:xfrm>
          <a:prstGeom prst="rect">
            <a:avLst/>
          </a:prstGeom>
          <a:noFill/>
        </p:spPr>
        <p:txBody>
          <a:bodyPr wrap="none" rtlCol="0">
            <a:spAutoFit/>
          </a:bodyPr>
          <a:lstStyle/>
          <a:p>
            <a:r>
              <a:rPr lang="de-DE" b="1" dirty="0">
                <a:latin typeface="Times New Roman" panose="02020603050405020304" pitchFamily="18" charset="0"/>
                <a:cs typeface="Times New Roman" panose="02020603050405020304" pitchFamily="18" charset="0"/>
              </a:rPr>
              <a:t>Fig. 1 </a:t>
            </a:r>
            <a:r>
              <a:rPr lang="de-DE" dirty="0" err="1">
                <a:latin typeface="Times New Roman" panose="02020603050405020304" pitchFamily="18" charset="0"/>
                <a:cs typeface="Times New Roman" panose="02020603050405020304" pitchFamily="18" charset="0"/>
              </a:rPr>
              <a:t>Race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Activity</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competition</a:t>
            </a:r>
            <a:endParaRPr lang="de-DE" dirty="0">
              <a:latin typeface="Times New Roman" panose="02020603050405020304" pitchFamily="18" charset="0"/>
              <a:cs typeface="Times New Roman" panose="02020603050405020304" pitchFamily="18" charset="0"/>
            </a:endParaRPr>
          </a:p>
        </p:txBody>
      </p:sp>
      <p:sp>
        <p:nvSpPr>
          <p:cNvPr id="8" name="Textfeld 7">
            <a:extLst>
              <a:ext uri="{FF2B5EF4-FFF2-40B4-BE49-F238E27FC236}">
                <a16:creationId xmlns:a16="http://schemas.microsoft.com/office/drawing/2014/main" id="{B6D40042-6980-C275-EEDF-717B2DB5357E}"/>
              </a:ext>
            </a:extLst>
          </p:cNvPr>
          <p:cNvSpPr txBox="1"/>
          <p:nvPr/>
        </p:nvSpPr>
        <p:spPr>
          <a:xfrm>
            <a:off x="5369446" y="4794310"/>
            <a:ext cx="3093604" cy="369332"/>
          </a:xfrm>
          <a:prstGeom prst="rect">
            <a:avLst/>
          </a:prstGeom>
          <a:noFill/>
        </p:spPr>
        <p:txBody>
          <a:bodyPr wrap="none" rtlCol="0">
            <a:spAutoFit/>
          </a:bodyPr>
          <a:lstStyle/>
          <a:p>
            <a:r>
              <a:rPr lang="de-DE" b="1" dirty="0">
                <a:latin typeface="Times New Roman" panose="02020603050405020304" pitchFamily="18" charset="0"/>
                <a:cs typeface="Times New Roman" panose="02020603050405020304" pitchFamily="18" charset="0"/>
              </a:rPr>
              <a:t>Fig. 1 </a:t>
            </a:r>
            <a:r>
              <a:rPr lang="de-DE" dirty="0" err="1">
                <a:latin typeface="Times New Roman" panose="02020603050405020304" pitchFamily="18" charset="0"/>
                <a:cs typeface="Times New Roman" panose="02020603050405020304" pitchFamily="18" charset="0"/>
              </a:rPr>
              <a:t>Race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Activity</a:t>
            </a:r>
            <a:r>
              <a:rPr lang="de-DE" dirty="0">
                <a:latin typeface="Times New Roman" panose="02020603050405020304" pitchFamily="18" charset="0"/>
                <a:cs typeface="Times New Roman" panose="02020603050405020304" pitchFamily="18" charset="0"/>
              </a:rPr>
              <a:t>, individual</a:t>
            </a:r>
          </a:p>
        </p:txBody>
      </p:sp>
    </p:spTree>
    <p:extLst>
      <p:ext uri="{BB962C8B-B14F-4D97-AF65-F5344CB8AC3E}">
        <p14:creationId xmlns:p14="http://schemas.microsoft.com/office/powerpoint/2010/main" val="54986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86EA0A2-3379-6036-70C8-32CAFF421725}"/>
              </a:ext>
            </a:extLst>
          </p:cNvPr>
          <p:cNvSpPr txBox="1"/>
          <p:nvPr/>
        </p:nvSpPr>
        <p:spPr>
          <a:xfrm>
            <a:off x="436033" y="1158233"/>
            <a:ext cx="8271933" cy="4520661"/>
          </a:xfrm>
          <a:prstGeom prst="rect">
            <a:avLst/>
          </a:prstGeom>
          <a:noFill/>
        </p:spPr>
        <p:txBody>
          <a:bodyPr wrap="square">
            <a:spAutoFit/>
          </a:bodyPr>
          <a:lstStyle/>
          <a:p>
            <a:pPr>
              <a:lnSpc>
                <a:spcPct val="150000"/>
              </a:lnSpc>
            </a:pPr>
            <a:endParaRPr lang="de-DE" dirty="0">
              <a:latin typeface="Times New Roman" panose="02020603050405020304" pitchFamily="18" charset="0"/>
              <a:cs typeface="Times New Roman" panose="02020603050405020304" pitchFamily="18" charset="0"/>
            </a:endParaRPr>
          </a:p>
          <a:p>
            <a:pPr>
              <a:lnSpc>
                <a:spcPct val="150000"/>
              </a:lnSpc>
            </a:pPr>
            <a:endParaRPr lang="de-DE" dirty="0">
              <a:latin typeface="Times New Roman" panose="02020603050405020304" pitchFamily="18" charset="0"/>
              <a:cs typeface="Times New Roman" panose="02020603050405020304" pitchFamily="18" charset="0"/>
            </a:endParaRPr>
          </a:p>
          <a:p>
            <a:pPr>
              <a:lnSpc>
                <a:spcPct val="150000"/>
              </a:lnSpc>
            </a:pPr>
            <a:r>
              <a:rPr lang="de-DE" sz="2000" dirty="0">
                <a:latin typeface="Times New Roman" panose="02020603050405020304" pitchFamily="18" charset="0"/>
                <a:cs typeface="Times New Roman" panose="02020603050405020304" pitchFamily="18" charset="0"/>
              </a:rPr>
              <a:t>(H1)</a:t>
            </a:r>
          </a:p>
          <a:p>
            <a:pPr>
              <a:lnSpc>
                <a:spcPct val="150000"/>
              </a:lnSpc>
            </a:pPr>
            <a:endParaRPr lang="de-DE" sz="2000" dirty="0">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de-DE" sz="2000" dirty="0">
                <a:latin typeface="Times New Roman" panose="02020603050405020304" pitchFamily="18" charset="0"/>
                <a:cs typeface="Times New Roman" panose="02020603050405020304" pitchFamily="18" charset="0"/>
                <a:sym typeface="Wingdings" panose="05000000000000000000" pitchFamily="2" charset="2"/>
              </a:rPr>
              <a:t>t-tests </a:t>
            </a:r>
            <a:r>
              <a:rPr lang="de-DE" sz="2000" dirty="0" err="1">
                <a:latin typeface="Times New Roman" panose="02020603050405020304" pitchFamily="18" charset="0"/>
                <a:cs typeface="Times New Roman" panose="02020603050405020304" pitchFamily="18" charset="0"/>
                <a:sym typeface="Wingdings" panose="05000000000000000000" pitchFamily="2" charset="2"/>
              </a:rPr>
              <a:t>paired</a:t>
            </a:r>
            <a:r>
              <a:rPr lang="de-DE" sz="2000" dirty="0">
                <a:latin typeface="Times New Roman" panose="02020603050405020304" pitchFamily="18" charset="0"/>
                <a:cs typeface="Times New Roman" panose="02020603050405020304" pitchFamily="18" charset="0"/>
                <a:sym typeface="Wingdings" panose="05000000000000000000" pitchFamily="2" charset="2"/>
              </a:rPr>
              <a:t> sample</a:t>
            </a:r>
          </a:p>
          <a:p>
            <a:pPr marL="285750" indent="-285750">
              <a:buFont typeface="Symbol" panose="05050102010706020507" pitchFamily="18" charset="2"/>
              <a:buChar char="-"/>
            </a:pPr>
            <a:endParaRPr lang="de-DE" sz="2000" dirty="0">
              <a:latin typeface="Times New Roman" panose="02020603050405020304" pitchFamily="18" charset="0"/>
              <a:cs typeface="Times New Roman" panose="02020603050405020304" pitchFamily="18" charset="0"/>
              <a:sym typeface="Wingdings" panose="05000000000000000000" pitchFamily="2" charset="2"/>
            </a:endParaRPr>
          </a:p>
          <a:p>
            <a:r>
              <a:rPr lang="de-DE" sz="2000" dirty="0">
                <a:latin typeface="Times New Roman" panose="02020603050405020304" pitchFamily="18" charset="0"/>
                <a:cs typeface="Times New Roman" panose="02020603050405020304" pitchFamily="18" charset="0"/>
                <a:sym typeface="Wingdings" panose="05000000000000000000" pitchFamily="2" charset="2"/>
              </a:rPr>
              <a:t>Individual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000" i="1" dirty="0">
                <a:effectLst/>
                <a:latin typeface="Times New Roman" panose="02020603050405020304" pitchFamily="18" charset="0"/>
                <a:ea typeface="Times New Roman" panose="02020603050405020304" pitchFamily="18" charset="0"/>
                <a:cs typeface="Times New Roman" panose="02020603050405020304" pitchFamily="18" charset="0"/>
              </a:rPr>
              <a:t>M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 294,13, </a:t>
            </a:r>
            <a:r>
              <a:rPr lang="en-GB" sz="2000" i="1" dirty="0">
                <a:effectLst/>
                <a:latin typeface="Times New Roman" panose="02020603050405020304" pitchFamily="18" charset="0"/>
                <a:ea typeface="Times New Roman" panose="02020603050405020304" pitchFamily="18" charset="0"/>
                <a:cs typeface="Times New Roman" panose="02020603050405020304" pitchFamily="18" charset="0"/>
              </a:rPr>
              <a:t>SD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 26,620) </a:t>
            </a:r>
            <a:r>
              <a:rPr lang="de-DE" sz="2000" dirty="0">
                <a:latin typeface="Times New Roman" panose="02020603050405020304" pitchFamily="18" charset="0"/>
                <a:cs typeface="Times New Roman" panose="02020603050405020304" pitchFamily="18" charset="0"/>
                <a:sym typeface="Wingdings" panose="05000000000000000000" pitchFamily="2" charset="2"/>
              </a:rPr>
              <a:t>vs. Competition </a:t>
            </a:r>
            <a:r>
              <a:rPr lang="en-GB" sz="2000" dirty="0">
                <a:effectLst/>
                <a:latin typeface="Times New Roman" panose="02020603050405020304" pitchFamily="18" charset="0"/>
                <a:ea typeface="Times New Roman" panose="02020603050405020304" pitchFamily="18" charset="0"/>
              </a:rPr>
              <a:t>(</a:t>
            </a:r>
            <a:r>
              <a:rPr lang="en-GB" sz="2000" i="1" dirty="0">
                <a:effectLst/>
                <a:latin typeface="Times New Roman" panose="02020603050405020304" pitchFamily="18" charset="0"/>
                <a:ea typeface="Times New Roman" panose="02020603050405020304" pitchFamily="18" charset="0"/>
              </a:rPr>
              <a:t>M =</a:t>
            </a:r>
            <a:r>
              <a:rPr lang="en-GB" sz="2000" dirty="0">
                <a:effectLst/>
                <a:latin typeface="Times New Roman" panose="02020603050405020304" pitchFamily="18" charset="0"/>
                <a:ea typeface="Times New Roman" panose="02020603050405020304" pitchFamily="18" charset="0"/>
              </a:rPr>
              <a:t> 293,54, </a:t>
            </a:r>
            <a:r>
              <a:rPr lang="en-GB" sz="2000" i="1" dirty="0">
                <a:effectLst/>
                <a:latin typeface="Times New Roman" panose="02020603050405020304" pitchFamily="18" charset="0"/>
                <a:ea typeface="Times New Roman" panose="02020603050405020304" pitchFamily="18" charset="0"/>
              </a:rPr>
              <a:t>SD =</a:t>
            </a:r>
            <a:r>
              <a:rPr lang="en-GB" sz="2000" dirty="0">
                <a:effectLst/>
                <a:latin typeface="Times New Roman" panose="02020603050405020304" pitchFamily="18" charset="0"/>
                <a:ea typeface="Times New Roman" panose="02020603050405020304" pitchFamily="18" charset="0"/>
              </a:rPr>
              <a:t> 30,226) </a:t>
            </a:r>
          </a:p>
          <a:p>
            <a:pPr lvl="5"/>
            <a:endParaRPr lang="en-GB" sz="2000" i="1" dirty="0">
              <a:effectLst/>
              <a:latin typeface="Times New Roman" panose="02020603050405020304" pitchFamily="18" charset="0"/>
              <a:ea typeface="Times New Roman" panose="02020603050405020304" pitchFamily="18" charset="0"/>
            </a:endParaRPr>
          </a:p>
          <a:p>
            <a:pPr lvl="5"/>
            <a:endParaRPr lang="en-GB" sz="2000" i="1" dirty="0">
              <a:latin typeface="Times New Roman" panose="02020603050405020304" pitchFamily="18" charset="0"/>
              <a:ea typeface="Times New Roman" panose="02020603050405020304" pitchFamily="18" charset="0"/>
            </a:endParaRPr>
          </a:p>
          <a:p>
            <a:pPr lvl="5"/>
            <a:r>
              <a:rPr lang="en-GB" sz="2000" i="1" dirty="0">
                <a:effectLst/>
                <a:latin typeface="Times New Roman" panose="02020603050405020304" pitchFamily="18" charset="0"/>
                <a:ea typeface="Times New Roman" panose="02020603050405020304" pitchFamily="18" charset="0"/>
              </a:rPr>
              <a:t>t</a:t>
            </a:r>
            <a:r>
              <a:rPr lang="en-GB" sz="2000" dirty="0">
                <a:effectLst/>
                <a:latin typeface="Times New Roman" panose="02020603050405020304" pitchFamily="18" charset="0"/>
                <a:ea typeface="Times New Roman" panose="02020603050405020304" pitchFamily="18" charset="0"/>
              </a:rPr>
              <a:t> (38) = .299; </a:t>
            </a:r>
            <a:r>
              <a:rPr lang="en-GB" sz="2000" i="1" dirty="0">
                <a:effectLst/>
                <a:latin typeface="Times New Roman" panose="02020603050405020304" pitchFamily="18" charset="0"/>
                <a:ea typeface="Times New Roman" panose="02020603050405020304" pitchFamily="18" charset="0"/>
              </a:rPr>
              <a:t>p </a:t>
            </a:r>
            <a:r>
              <a:rPr lang="en-GB" sz="2000" dirty="0">
                <a:effectLst/>
                <a:latin typeface="Times New Roman" panose="02020603050405020304" pitchFamily="18" charset="0"/>
                <a:ea typeface="Times New Roman" panose="02020603050405020304" pitchFamily="18" charset="0"/>
              </a:rPr>
              <a:t>= .766, </a:t>
            </a:r>
            <a:r>
              <a:rPr lang="en-GB" sz="2000" i="1" dirty="0">
                <a:effectLst/>
                <a:latin typeface="Times New Roman" panose="02020603050405020304" pitchFamily="18" charset="0"/>
                <a:ea typeface="Times New Roman" panose="02020603050405020304" pitchFamily="18" charset="0"/>
              </a:rPr>
              <a:t>d</a:t>
            </a:r>
            <a:r>
              <a:rPr lang="en-GB" sz="2000" dirty="0">
                <a:effectLst/>
                <a:latin typeface="Times New Roman" panose="02020603050405020304" pitchFamily="18" charset="0"/>
                <a:ea typeface="Times New Roman" panose="02020603050405020304" pitchFamily="18" charset="0"/>
              </a:rPr>
              <a:t> = .048</a:t>
            </a:r>
            <a:endParaRPr lang="en-GB" sz="2000" dirty="0">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de-DE" sz="2000" dirty="0">
                <a:latin typeface="Times New Roman" panose="02020603050405020304" pitchFamily="18" charset="0"/>
                <a:cs typeface="Times New Roman" panose="02020603050405020304" pitchFamily="18" charset="0"/>
              </a:rPr>
              <a:t> </a:t>
            </a:r>
          </a:p>
        </p:txBody>
      </p:sp>
      <p:sp>
        <p:nvSpPr>
          <p:cNvPr id="7" name="Textfeld 6">
            <a:extLst>
              <a:ext uri="{FF2B5EF4-FFF2-40B4-BE49-F238E27FC236}">
                <a16:creationId xmlns:a16="http://schemas.microsoft.com/office/drawing/2014/main" id="{07410648-261A-B080-5316-C4C7C2C92D48}"/>
              </a:ext>
            </a:extLst>
          </p:cNvPr>
          <p:cNvSpPr txBox="1"/>
          <p:nvPr/>
        </p:nvSpPr>
        <p:spPr>
          <a:xfrm>
            <a:off x="694268" y="470806"/>
            <a:ext cx="8085666" cy="4893647"/>
          </a:xfrm>
          <a:prstGeom prst="rect">
            <a:avLst/>
          </a:prstGeom>
          <a:noFill/>
        </p:spPr>
        <p:txBody>
          <a:bodyPr wrap="square" rtlCol="0">
            <a:spAutoFit/>
          </a:bodyPr>
          <a:lstStyle/>
          <a:p>
            <a:pPr algn="ctr">
              <a:lnSpc>
                <a:spcPct val="150000"/>
              </a:lnSpc>
            </a:pPr>
            <a:r>
              <a:rPr lang="de-DE" sz="3200" b="1" dirty="0" err="1">
                <a:latin typeface="Times New Roman" panose="02020603050405020304" pitchFamily="18" charset="0"/>
                <a:cs typeface="Times New Roman" panose="02020603050405020304" pitchFamily="18" charset="0"/>
              </a:rPr>
              <a:t>Results</a:t>
            </a:r>
            <a:endParaRPr lang="de-DE" sz="3200" b="1" dirty="0">
              <a:latin typeface="Times New Roman" panose="02020603050405020304" pitchFamily="18" charset="0"/>
              <a:cs typeface="Times New Roman" panose="02020603050405020304" pitchFamily="18" charset="0"/>
            </a:endParaRPr>
          </a:p>
          <a:p>
            <a:pPr algn="ctr">
              <a:lnSpc>
                <a:spcPct val="150000"/>
              </a:lnSpc>
            </a:pPr>
            <a:endParaRPr lang="de-DE" sz="2400" b="1" dirty="0">
              <a:latin typeface="Times New Roman" panose="02020603050405020304" pitchFamily="18" charset="0"/>
              <a:cs typeface="Times New Roman" panose="02020603050405020304" pitchFamily="18" charset="0"/>
            </a:endParaRPr>
          </a:p>
          <a:p>
            <a:pPr algn="ctr">
              <a:lnSpc>
                <a:spcPct val="150000"/>
              </a:lnSpc>
            </a:pPr>
            <a:endParaRPr lang="de-DE" sz="2400" b="1"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sz="2400" dirty="0">
              <a:effectLst/>
              <a:latin typeface="Times New Roman" panose="02020603050405020304" pitchFamily="18" charset="0"/>
              <a:ea typeface="Times New Roman" panose="02020603050405020304" pitchFamily="18" charset="0"/>
            </a:endParaRPr>
          </a:p>
          <a:p>
            <a:pPr marL="285750" indent="-285750">
              <a:lnSpc>
                <a:spcPct val="150000"/>
              </a:lnSpc>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endParaRPr lang="de-DE" sz="2400" dirty="0"/>
          </a:p>
          <a:p>
            <a:endParaRPr lang="de-DE" sz="2400" dirty="0">
              <a:latin typeface="Times New Roman" panose="02020603050405020304" pitchFamily="18" charset="0"/>
              <a:cs typeface="Times New Roman" panose="02020603050405020304" pitchFamily="18" charset="0"/>
            </a:endParaRPr>
          </a:p>
        </p:txBody>
      </p:sp>
      <p:sp>
        <p:nvSpPr>
          <p:cNvPr id="8" name="Textfeld 7">
            <a:extLst>
              <a:ext uri="{FF2B5EF4-FFF2-40B4-BE49-F238E27FC236}">
                <a16:creationId xmlns:a16="http://schemas.microsoft.com/office/drawing/2014/main" id="{09E19EBF-ED0F-7EC4-3B90-5C34AF2CE25F}"/>
              </a:ext>
            </a:extLst>
          </p:cNvPr>
          <p:cNvSpPr txBox="1"/>
          <p:nvPr/>
        </p:nvSpPr>
        <p:spPr>
          <a:xfrm>
            <a:off x="436033" y="3184855"/>
            <a:ext cx="8547100" cy="1938992"/>
          </a:xfrm>
          <a:prstGeom prst="rect">
            <a:avLst/>
          </a:prstGeom>
          <a:noFill/>
        </p:spPr>
        <p:txBody>
          <a:bodyPr wrap="square" rtlCol="0">
            <a:spAutoFit/>
          </a:bodyPr>
          <a:lstStyle/>
          <a:p>
            <a:pPr marL="285750" indent="-285750">
              <a:buFontTx/>
              <a:buChar char="-"/>
            </a:pPr>
            <a:endParaRPr lang="en-GB" sz="24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Tx/>
              <a:buChar char="-"/>
            </a:pPr>
            <a:endParaRPr lang="de-DE" sz="2400" dirty="0">
              <a:latin typeface="Times New Roman" panose="02020603050405020304" pitchFamily="18" charset="0"/>
              <a:cs typeface="Times New Roman" panose="02020603050405020304" pitchFamily="18" charset="0"/>
              <a:sym typeface="Wingdings" panose="05000000000000000000" pitchFamily="2" charset="2"/>
            </a:endParaRPr>
          </a:p>
          <a:p>
            <a:endParaRPr lang="de-DE" sz="2400" dirty="0">
              <a:latin typeface="Times New Roman" panose="02020603050405020304" pitchFamily="18" charset="0"/>
              <a:cs typeface="Times New Roman" panose="02020603050405020304" pitchFamily="18" charset="0"/>
              <a:sym typeface="Wingdings" panose="05000000000000000000" pitchFamily="2" charset="2"/>
            </a:endParaRPr>
          </a:p>
          <a:p>
            <a:r>
              <a:rPr lang="de-DE" sz="2400" dirty="0">
                <a:sym typeface="Wingdings" panose="05000000000000000000" pitchFamily="2" charset="2"/>
              </a:rPr>
              <a:t> </a:t>
            </a:r>
          </a:p>
          <a:p>
            <a:r>
              <a:rPr lang="de-DE" sz="2400" dirty="0">
                <a:sym typeface="Wingdings" panose="05000000000000000000" pitchFamily="2" charset="2"/>
              </a:rPr>
              <a:t>                                          </a:t>
            </a:r>
            <a:endParaRPr lang="de-DE" sz="2400" dirty="0"/>
          </a:p>
        </p:txBody>
      </p:sp>
    </p:spTree>
    <p:extLst>
      <p:ext uri="{BB962C8B-B14F-4D97-AF65-F5344CB8AC3E}">
        <p14:creationId xmlns:p14="http://schemas.microsoft.com/office/powerpoint/2010/main" val="3895458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AB32C926-2E5D-1EBD-517E-5708C08D6E48}"/>
              </a:ext>
            </a:extLst>
          </p:cNvPr>
          <p:cNvSpPr txBox="1"/>
          <p:nvPr/>
        </p:nvSpPr>
        <p:spPr>
          <a:xfrm>
            <a:off x="694268" y="470806"/>
            <a:ext cx="8085666" cy="5355312"/>
          </a:xfrm>
          <a:prstGeom prst="rect">
            <a:avLst/>
          </a:prstGeom>
          <a:noFill/>
        </p:spPr>
        <p:txBody>
          <a:bodyPr wrap="square" rtlCol="0">
            <a:spAutoFit/>
          </a:bodyPr>
          <a:lstStyle/>
          <a:p>
            <a:pPr algn="ctr">
              <a:lnSpc>
                <a:spcPct val="150000"/>
              </a:lnSpc>
            </a:pPr>
            <a:r>
              <a:rPr lang="de-DE" sz="3600" b="1" dirty="0" err="1">
                <a:latin typeface="Times New Roman" panose="02020603050405020304" pitchFamily="18" charset="0"/>
                <a:cs typeface="Times New Roman" panose="02020603050405020304" pitchFamily="18" charset="0"/>
              </a:rPr>
              <a:t>Results</a:t>
            </a:r>
            <a:endParaRPr lang="de-DE" sz="3600" b="1" dirty="0">
              <a:latin typeface="Times New Roman" panose="02020603050405020304" pitchFamily="18" charset="0"/>
              <a:cs typeface="Times New Roman" panose="02020603050405020304" pitchFamily="18" charset="0"/>
            </a:endParaRPr>
          </a:p>
          <a:p>
            <a:pPr algn="ctr">
              <a:lnSpc>
                <a:spcPct val="150000"/>
              </a:lnSpc>
            </a:pPr>
            <a:endParaRPr lang="de-DE" sz="24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sz="2400" dirty="0">
              <a:effectLst/>
              <a:latin typeface="Times New Roman" panose="02020603050405020304" pitchFamily="18" charset="0"/>
              <a:ea typeface="Times New Roman" panose="02020603050405020304" pitchFamily="18" charset="0"/>
            </a:endParaRPr>
          </a:p>
          <a:p>
            <a:pPr>
              <a:lnSpc>
                <a:spcPct val="150000"/>
              </a:lnSpc>
            </a:pPr>
            <a:endParaRPr lang="de-DE" sz="2400" dirty="0">
              <a:effectLst/>
              <a:latin typeface="Times New Roman" panose="02020603050405020304" pitchFamily="18" charset="0"/>
              <a:ea typeface="Times New Roman" panose="02020603050405020304" pitchFamily="18" charset="0"/>
            </a:endParaRPr>
          </a:p>
          <a:p>
            <a:pPr marL="285750" indent="-285750">
              <a:lnSpc>
                <a:spcPct val="150000"/>
              </a:lnSpc>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endParaRPr lang="de-DE" sz="2400" dirty="0"/>
          </a:p>
          <a:p>
            <a:endParaRPr lang="de-DE" sz="2400" dirty="0">
              <a:latin typeface="Times New Roman" panose="02020603050405020304" pitchFamily="18" charset="0"/>
              <a:cs typeface="Times New Roman" panose="02020603050405020304" pitchFamily="18" charset="0"/>
            </a:endParaRPr>
          </a:p>
        </p:txBody>
      </p:sp>
      <p:sp>
        <p:nvSpPr>
          <p:cNvPr id="6" name="Textfeld 5">
            <a:extLst>
              <a:ext uri="{FF2B5EF4-FFF2-40B4-BE49-F238E27FC236}">
                <a16:creationId xmlns:a16="http://schemas.microsoft.com/office/drawing/2014/main" id="{2C7F0238-776C-2F47-451F-498739C6B18E}"/>
              </a:ext>
            </a:extLst>
          </p:cNvPr>
          <p:cNvSpPr txBox="1"/>
          <p:nvPr/>
        </p:nvSpPr>
        <p:spPr>
          <a:xfrm>
            <a:off x="436033" y="1158233"/>
            <a:ext cx="8271933" cy="7105984"/>
          </a:xfrm>
          <a:prstGeom prst="rect">
            <a:avLst/>
          </a:prstGeom>
          <a:noFill/>
        </p:spPr>
        <p:txBody>
          <a:bodyPr wrap="square">
            <a:spAutoFit/>
          </a:bodyPr>
          <a:lstStyle/>
          <a:p>
            <a:pPr>
              <a:lnSpc>
                <a:spcPct val="150000"/>
              </a:lnSpc>
            </a:pPr>
            <a:endParaRPr lang="de-DE" dirty="0">
              <a:latin typeface="Times New Roman" panose="02020603050405020304" pitchFamily="18" charset="0"/>
              <a:cs typeface="Times New Roman" panose="02020603050405020304" pitchFamily="18" charset="0"/>
            </a:endParaRPr>
          </a:p>
          <a:p>
            <a:pPr>
              <a:lnSpc>
                <a:spcPct val="150000"/>
              </a:lnSpc>
            </a:pPr>
            <a:endParaRPr lang="de-DE" dirty="0">
              <a:latin typeface="Times New Roman" panose="02020603050405020304" pitchFamily="18" charset="0"/>
              <a:cs typeface="Times New Roman" panose="02020603050405020304" pitchFamily="18" charset="0"/>
            </a:endParaRPr>
          </a:p>
          <a:p>
            <a:pPr>
              <a:lnSpc>
                <a:spcPct val="150000"/>
              </a:lnSpc>
            </a:pPr>
            <a:endParaRPr lang="de-DE" dirty="0">
              <a:latin typeface="Times New Roman" panose="02020603050405020304" pitchFamily="18" charset="0"/>
              <a:cs typeface="Times New Roman" panose="02020603050405020304" pitchFamily="18" charset="0"/>
            </a:endParaRPr>
          </a:p>
          <a:p>
            <a:pPr>
              <a:lnSpc>
                <a:spcPct val="150000"/>
              </a:lnSpc>
            </a:pPr>
            <a:r>
              <a:rPr lang="de-DE" sz="2000" dirty="0">
                <a:latin typeface="Times New Roman" panose="02020603050405020304" pitchFamily="18" charset="0"/>
                <a:cs typeface="Times New Roman" panose="02020603050405020304" pitchFamily="18" charset="0"/>
              </a:rPr>
              <a:t>(H2) </a:t>
            </a:r>
            <a:r>
              <a:rPr lang="de-DE" sz="2000" dirty="0" err="1">
                <a:latin typeface="Times New Roman" panose="02020603050405020304" pitchFamily="18" charset="0"/>
                <a:cs typeface="Times New Roman" panose="02020603050405020304" pitchFamily="18" charset="0"/>
              </a:rPr>
              <a:t>Participants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with</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lower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competition-related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state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anxiety</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are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faster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than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participants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with</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higher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competition-related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state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anxiety</a:t>
            </a:r>
            <a:r>
              <a:rPr lang="de-DE" sz="2000" dirty="0">
                <a:latin typeface="Times New Roman" panose="02020603050405020304" pitchFamily="18" charset="0"/>
                <a:cs typeface="Times New Roman" panose="02020603050405020304" pitchFamily="18" charset="0"/>
              </a:rPr>
              <a:t>.</a:t>
            </a:r>
          </a:p>
          <a:p>
            <a:pPr>
              <a:lnSpc>
                <a:spcPct val="150000"/>
              </a:lnSpc>
            </a:pPr>
            <a:endParaRPr lang="de-DE" sz="2000" dirty="0">
              <a:latin typeface="Times New Roman" panose="02020603050405020304" pitchFamily="18" charset="0"/>
              <a:cs typeface="Times New Roman" panose="02020603050405020304" pitchFamily="18" charset="0"/>
            </a:endParaRPr>
          </a:p>
          <a:p>
            <a:pPr>
              <a:lnSpc>
                <a:spcPct val="150000"/>
              </a:lnSpc>
            </a:pP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Pearson-</a:t>
            </a:r>
            <a:r>
              <a:rPr lang="de-DE" sz="2000" dirty="0" err="1">
                <a:latin typeface="Times New Roman" panose="02020603050405020304" pitchFamily="18" charset="0"/>
                <a:cs typeface="Times New Roman" panose="02020603050405020304" pitchFamily="18" charset="0"/>
              </a:rPr>
              <a:t>Correlations</a:t>
            </a:r>
            <a:r>
              <a:rPr lang="de-DE" sz="2000" dirty="0">
                <a:latin typeface="Times New Roman" panose="02020603050405020304" pitchFamily="18" charset="0"/>
                <a:cs typeface="Times New Roman" panose="02020603050405020304" pitchFamily="18" charset="0"/>
              </a:rPr>
              <a:t> </a:t>
            </a: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Individual: </a:t>
            </a:r>
            <a:r>
              <a:rPr lang="de-DE" sz="2000" dirty="0" err="1">
                <a:latin typeface="Times New Roman" panose="02020603050405020304" pitchFamily="18" charset="0"/>
                <a:cs typeface="Times New Roman" panose="02020603050405020304" pitchFamily="18" charset="0"/>
              </a:rPr>
              <a:t>No</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relation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between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anxiety</a:t>
            </a:r>
            <a:r>
              <a:rPr lang="de-DE" sz="2000" dirty="0">
                <a:latin typeface="Times New Roman" panose="02020603050405020304" pitchFamily="18" charset="0"/>
                <a:cs typeface="Times New Roman" panose="02020603050405020304" pitchFamily="18" charset="0"/>
              </a:rPr>
              <a:t> and </a:t>
            </a:r>
            <a:r>
              <a:rPr lang="de-DE" sz="2000" dirty="0" err="1">
                <a:latin typeface="Times New Roman" panose="02020603050405020304" pitchFamily="18" charset="0"/>
                <a:cs typeface="Times New Roman" panose="02020603050405020304" pitchFamily="18" charset="0"/>
              </a:rPr>
              <a:t>performance</a:t>
            </a:r>
            <a:r>
              <a:rPr lang="de-DE" sz="2000" dirty="0">
                <a:latin typeface="Times New Roman" panose="02020603050405020304" pitchFamily="18" charset="0"/>
                <a:cs typeface="Times New Roman" panose="02020603050405020304" pitchFamily="18" charset="0"/>
              </a:rPr>
              <a:t>, </a:t>
            </a:r>
            <a:r>
              <a:rPr lang="en-GB" sz="2000" i="1" dirty="0">
                <a:effectLst/>
                <a:latin typeface="Times New Roman" panose="02020603050405020304" pitchFamily="18" charset="0"/>
                <a:ea typeface="Calibri" panose="020F0502020204030204" pitchFamily="34" charset="0"/>
              </a:rPr>
              <a:t>r =</a:t>
            </a:r>
            <a:r>
              <a:rPr lang="en-GB" sz="2000" dirty="0">
                <a:effectLst/>
                <a:latin typeface="Times New Roman" panose="02020603050405020304" pitchFamily="18" charset="0"/>
                <a:ea typeface="Calibri" panose="020F0502020204030204" pitchFamily="34" charset="0"/>
              </a:rPr>
              <a:t> .095, </a:t>
            </a:r>
            <a:r>
              <a:rPr lang="en-GB" sz="2000" i="1" dirty="0">
                <a:effectLst/>
                <a:latin typeface="Times New Roman" panose="02020603050405020304" pitchFamily="18" charset="0"/>
                <a:ea typeface="Calibri" panose="020F0502020204030204" pitchFamily="34" charset="0"/>
              </a:rPr>
              <a:t>p =</a:t>
            </a:r>
            <a:r>
              <a:rPr lang="en-GB" sz="2000" dirty="0">
                <a:effectLst/>
                <a:latin typeface="Times New Roman" panose="02020603050405020304" pitchFamily="18" charset="0"/>
                <a:ea typeface="Calibri" panose="020F0502020204030204" pitchFamily="34" charset="0"/>
              </a:rPr>
              <a:t> .567 </a:t>
            </a: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r>
              <a:rPr lang="de-DE" sz="2000" dirty="0">
                <a:latin typeface="Times New Roman" panose="02020603050405020304" pitchFamily="18" charset="0"/>
                <a:cs typeface="Times New Roman" panose="02020603050405020304" pitchFamily="18" charset="0"/>
              </a:rPr>
              <a:t>Competition: </a:t>
            </a:r>
            <a:r>
              <a:rPr lang="de-DE" sz="2000" dirty="0" err="1">
                <a:latin typeface="Times New Roman" panose="02020603050405020304" pitchFamily="18" charset="0"/>
                <a:cs typeface="Times New Roman" panose="02020603050405020304" pitchFamily="18" charset="0"/>
              </a:rPr>
              <a:t>No</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relation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between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anxiety</a:t>
            </a:r>
            <a:r>
              <a:rPr lang="de-DE" sz="2000" dirty="0">
                <a:latin typeface="Times New Roman" panose="02020603050405020304" pitchFamily="18" charset="0"/>
                <a:cs typeface="Times New Roman" panose="02020603050405020304" pitchFamily="18" charset="0"/>
              </a:rPr>
              <a:t> and </a:t>
            </a:r>
            <a:r>
              <a:rPr lang="de-DE" sz="2000" dirty="0" err="1">
                <a:latin typeface="Times New Roman" panose="02020603050405020304" pitchFamily="18" charset="0"/>
                <a:cs typeface="Times New Roman" panose="02020603050405020304" pitchFamily="18" charset="0"/>
              </a:rPr>
              <a:t>performance</a:t>
            </a:r>
            <a:r>
              <a:rPr lang="de-DE" sz="2000" dirty="0">
                <a:latin typeface="Times New Roman" panose="02020603050405020304" pitchFamily="18" charset="0"/>
                <a:cs typeface="Times New Roman" panose="02020603050405020304" pitchFamily="18" charset="0"/>
              </a:rPr>
              <a:t>, </a:t>
            </a:r>
            <a:r>
              <a:rPr lang="en-GB" sz="2000" i="1" dirty="0">
                <a:effectLst/>
                <a:latin typeface="Times New Roman" panose="02020603050405020304" pitchFamily="18" charset="0"/>
                <a:ea typeface="Calibri" panose="020F0502020204030204" pitchFamily="34" charset="0"/>
              </a:rPr>
              <a:t>r = </a:t>
            </a:r>
            <a:r>
              <a:rPr lang="en-GB" sz="2000" dirty="0">
                <a:effectLst/>
                <a:latin typeface="Times New Roman" panose="02020603050405020304" pitchFamily="18" charset="0"/>
                <a:ea typeface="Calibri" panose="020F0502020204030204" pitchFamily="34" charset="0"/>
              </a:rPr>
              <a:t>.049, </a:t>
            </a:r>
            <a:r>
              <a:rPr lang="en-GB" sz="2000" i="1" dirty="0">
                <a:effectLst/>
                <a:latin typeface="Times New Roman" panose="02020603050405020304" pitchFamily="18" charset="0"/>
                <a:ea typeface="Calibri" panose="020F0502020204030204" pitchFamily="34" charset="0"/>
              </a:rPr>
              <a:t>p = </a:t>
            </a:r>
            <a:r>
              <a:rPr lang="en-GB" sz="2000" dirty="0">
                <a:effectLst/>
                <a:latin typeface="Times New Roman" panose="02020603050405020304" pitchFamily="18" charset="0"/>
                <a:ea typeface="Calibri" panose="020F0502020204030204" pitchFamily="34" charset="0"/>
              </a:rPr>
              <a:t>.767 </a:t>
            </a:r>
          </a:p>
          <a:p>
            <a:pPr marL="285750" indent="-285750">
              <a:lnSpc>
                <a:spcPct val="150000"/>
              </a:lnSpc>
              <a:buFont typeface="Symbol" panose="05050102010706020507" pitchFamily="18" charset="2"/>
              <a:buChar char="-"/>
            </a:pPr>
            <a:endParaRPr lang="de-DE" sz="20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567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7400839-C573-A88A-169B-3F8576DDD0FF}"/>
              </a:ext>
            </a:extLst>
          </p:cNvPr>
          <p:cNvSpPr txBox="1"/>
          <p:nvPr/>
        </p:nvSpPr>
        <p:spPr>
          <a:xfrm>
            <a:off x="389468" y="470806"/>
            <a:ext cx="8492066" cy="4708981"/>
          </a:xfrm>
          <a:prstGeom prst="rect">
            <a:avLst/>
          </a:prstGeom>
          <a:noFill/>
        </p:spPr>
        <p:txBody>
          <a:bodyPr wrap="square" rtlCol="0">
            <a:spAutoFit/>
          </a:bodyPr>
          <a:lstStyle/>
          <a:p>
            <a:pPr algn="ctr">
              <a:lnSpc>
                <a:spcPct val="150000"/>
              </a:lnSpc>
            </a:pPr>
            <a:r>
              <a:rPr lang="de-DE" sz="3200" b="1" dirty="0" err="1">
                <a:latin typeface="Times New Roman" panose="02020603050405020304" pitchFamily="18" charset="0"/>
                <a:cs typeface="Times New Roman" panose="02020603050405020304" pitchFamily="18" charset="0"/>
              </a:rPr>
              <a:t>Results</a:t>
            </a:r>
            <a:endParaRPr lang="de-DE" sz="3200" b="1" dirty="0">
              <a:latin typeface="Times New Roman" panose="02020603050405020304" pitchFamily="18" charset="0"/>
              <a:cs typeface="Times New Roman" panose="02020603050405020304" pitchFamily="18" charset="0"/>
            </a:endParaRPr>
          </a:p>
          <a:p>
            <a:pPr algn="ctr">
              <a:lnSpc>
                <a:spcPct val="150000"/>
              </a:lnSpc>
            </a:pPr>
            <a:endParaRPr lang="de-DE" sz="2400"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sz="2400" dirty="0">
              <a:effectLst/>
              <a:latin typeface="Times New Roman" panose="02020603050405020304" pitchFamily="18" charset="0"/>
              <a:ea typeface="Times New Roman" panose="02020603050405020304" pitchFamily="18" charset="0"/>
            </a:endParaRPr>
          </a:p>
          <a:p>
            <a:pPr marL="285750" indent="-285750">
              <a:lnSpc>
                <a:spcPct val="150000"/>
              </a:lnSpc>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
            </a:pPr>
            <a:endParaRPr lang="de-DE" sz="2400" dirty="0">
              <a:latin typeface="Times New Roman" panose="02020603050405020304" pitchFamily="18" charset="0"/>
              <a:cs typeface="Times New Roman" panose="02020603050405020304" pitchFamily="18" charset="0"/>
            </a:endParaRPr>
          </a:p>
          <a:p>
            <a:endParaRPr lang="de-DE" sz="2400" dirty="0"/>
          </a:p>
          <a:p>
            <a:endParaRPr lang="de-DE" sz="2400" dirty="0">
              <a:latin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F330418-BA7B-DFEB-A396-DD0CF1DB4D8E}"/>
              </a:ext>
            </a:extLst>
          </p:cNvPr>
          <p:cNvSpPr txBox="1"/>
          <p:nvPr/>
        </p:nvSpPr>
        <p:spPr>
          <a:xfrm>
            <a:off x="436033" y="1158233"/>
            <a:ext cx="8271933" cy="6182655"/>
          </a:xfrm>
          <a:prstGeom prst="rect">
            <a:avLst/>
          </a:prstGeom>
          <a:noFill/>
        </p:spPr>
        <p:txBody>
          <a:bodyPr wrap="square">
            <a:spAutoFit/>
          </a:bodyPr>
          <a:lstStyle/>
          <a:p>
            <a:pPr>
              <a:lnSpc>
                <a:spcPct val="150000"/>
              </a:lnSpc>
            </a:pPr>
            <a:endParaRPr lang="de-DE" dirty="0">
              <a:latin typeface="Times New Roman" panose="02020603050405020304" pitchFamily="18" charset="0"/>
              <a:cs typeface="Times New Roman" panose="02020603050405020304" pitchFamily="18" charset="0"/>
            </a:endParaRPr>
          </a:p>
          <a:p>
            <a:pPr>
              <a:lnSpc>
                <a:spcPct val="150000"/>
              </a:lnSpc>
            </a:pPr>
            <a:endParaRPr lang="de-DE" dirty="0">
              <a:latin typeface="Times New Roman" panose="02020603050405020304" pitchFamily="18" charset="0"/>
              <a:cs typeface="Times New Roman" panose="02020603050405020304" pitchFamily="18" charset="0"/>
            </a:endParaRPr>
          </a:p>
          <a:p>
            <a:pPr>
              <a:lnSpc>
                <a:spcPct val="150000"/>
              </a:lnSpc>
            </a:pPr>
            <a:endParaRPr lang="de-DE" sz="2000" dirty="0">
              <a:latin typeface="Times New Roman" panose="02020603050405020304" pitchFamily="18" charset="0"/>
              <a:cs typeface="Times New Roman" panose="02020603050405020304" pitchFamily="18" charset="0"/>
            </a:endParaRPr>
          </a:p>
          <a:p>
            <a:pPr>
              <a:lnSpc>
                <a:spcPct val="150000"/>
              </a:lnSpc>
            </a:pPr>
            <a:r>
              <a:rPr lang="de-DE" sz="2000" dirty="0">
                <a:latin typeface="Times New Roman" panose="02020603050405020304" pitchFamily="18" charset="0"/>
                <a:cs typeface="Times New Roman" panose="02020603050405020304" pitchFamily="18" charset="0"/>
              </a:rPr>
              <a:t>(H3) </a:t>
            </a:r>
            <a:r>
              <a:rPr lang="de-DE" sz="2000" dirty="0" err="1">
                <a:latin typeface="Times New Roman" panose="02020603050405020304" pitchFamily="18" charset="0"/>
                <a:cs typeface="Times New Roman" panose="02020603050405020304" pitchFamily="18" charset="0"/>
              </a:rPr>
              <a:t>Participants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with</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higher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competition-related</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state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anxiety</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are</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slower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when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competing</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against</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another</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cyclist</a:t>
            </a:r>
            <a:r>
              <a:rPr lang="de-DE" sz="2000" dirty="0">
                <a:latin typeface="Times New Roman" panose="02020603050405020304" pitchFamily="18" charset="0"/>
                <a:cs typeface="Times New Roman" panose="02020603050405020304" pitchFamily="18" charset="0"/>
              </a:rPr>
              <a:t>. </a:t>
            </a:r>
          </a:p>
          <a:p>
            <a:pPr>
              <a:lnSpc>
                <a:spcPct val="150000"/>
              </a:lnSpc>
            </a:pPr>
            <a:endParaRPr lang="de-DE" sz="2000" dirty="0">
              <a:latin typeface="Times New Roman" panose="02020603050405020304" pitchFamily="18" charset="0"/>
              <a:cs typeface="Times New Roman" panose="02020603050405020304" pitchFamily="18" charset="0"/>
            </a:endParaRPr>
          </a:p>
          <a:p>
            <a:pPr>
              <a:lnSpc>
                <a:spcPct val="150000"/>
              </a:lnSpc>
            </a:pPr>
            <a:r>
              <a:rPr lang="de-DE" sz="2000" dirty="0" err="1">
                <a:latin typeface="Times New Roman" panose="02020603050405020304" pitchFamily="18" charset="0"/>
                <a:cs typeface="Times New Roman" panose="02020603050405020304" pitchFamily="18" charset="0"/>
              </a:rPr>
              <a:t>Hierarchical</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regression</a:t>
            </a:r>
            <a:endParaRPr lang="de-DE" sz="2000" dirty="0">
              <a:latin typeface="Times New Roman" panose="02020603050405020304" pitchFamily="18" charset="0"/>
              <a:cs typeface="Times New Roman" panose="02020603050405020304" pitchFamily="18" charset="0"/>
            </a:endParaRPr>
          </a:p>
          <a:p>
            <a:pPr>
              <a:lnSpc>
                <a:spcPct val="150000"/>
              </a:lnSpc>
            </a:pPr>
            <a:endParaRPr lang="de-DE" sz="2000" dirty="0">
              <a:latin typeface="Times New Roman" panose="02020603050405020304" pitchFamily="18" charset="0"/>
              <a:cs typeface="Times New Roman" panose="02020603050405020304" pitchFamily="18" charset="0"/>
            </a:endParaRPr>
          </a:p>
          <a:p>
            <a:pPr>
              <a:lnSpc>
                <a:spcPct val="150000"/>
              </a:lnSpc>
            </a:pPr>
            <a:r>
              <a:rPr lang="de-DE" sz="2000" dirty="0" err="1">
                <a:latin typeface="Times New Roman" panose="02020603050405020304" pitchFamily="18" charset="0"/>
                <a:cs typeface="Times New Roman" panose="02020603050405020304" pitchFamily="18" charset="0"/>
              </a:rPr>
              <a:t>No</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main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effects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no</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interaction</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effect</a:t>
            </a:r>
            <a:r>
              <a:rPr lang="de-DE" sz="2000" dirty="0">
                <a:latin typeface="Times New Roman" panose="02020603050405020304" pitchFamily="18" charset="0"/>
                <a:cs typeface="Times New Roman" panose="02020603050405020304" pitchFamily="18" charset="0"/>
              </a:rPr>
              <a:t>, </a:t>
            </a:r>
            <a:r>
              <a:rPr lang="en-GB" sz="2000" i="1" dirty="0">
                <a:effectLst/>
                <a:latin typeface="Times New Roman" panose="02020603050405020304" pitchFamily="18" charset="0"/>
                <a:ea typeface="Calibri" panose="020F0502020204030204" pitchFamily="34" charset="0"/>
              </a:rPr>
              <a:t>B</a:t>
            </a:r>
            <a:r>
              <a:rPr lang="en-GB" sz="2000" dirty="0">
                <a:effectLst/>
                <a:latin typeface="Times New Roman" panose="02020603050405020304" pitchFamily="18" charset="0"/>
                <a:ea typeface="Calibri" panose="020F0502020204030204" pitchFamily="34" charset="0"/>
              </a:rPr>
              <a:t> = (-).452, </a:t>
            </a:r>
            <a:r>
              <a:rPr lang="en-GB" sz="2000" i="1" dirty="0">
                <a:effectLst/>
                <a:latin typeface="Times New Roman" panose="02020603050405020304" pitchFamily="18" charset="0"/>
                <a:ea typeface="Calibri" panose="020F0502020204030204" pitchFamily="34" charset="0"/>
              </a:rPr>
              <a:t>SE B</a:t>
            </a:r>
            <a:r>
              <a:rPr lang="en-GB" sz="2000" dirty="0">
                <a:effectLst/>
                <a:latin typeface="Times New Roman" panose="02020603050405020304" pitchFamily="18" charset="0"/>
                <a:ea typeface="Calibri" panose="020F0502020204030204" pitchFamily="34" charset="0"/>
              </a:rPr>
              <a:t> = 2.553, </a:t>
            </a:r>
            <a:r>
              <a:rPr lang="en-GB" sz="2000" i="1" dirty="0">
                <a:effectLst/>
                <a:latin typeface="Times New Roman" panose="02020603050405020304" pitchFamily="18" charset="0"/>
                <a:ea typeface="Calibri" panose="020F0502020204030204" pitchFamily="34" charset="0"/>
              </a:rPr>
              <a:t>β </a:t>
            </a:r>
            <a:r>
              <a:rPr lang="en-GB" sz="2000" dirty="0">
                <a:effectLst/>
                <a:latin typeface="Times New Roman" panose="02020603050405020304" pitchFamily="18" charset="0"/>
                <a:ea typeface="Calibri" panose="020F0502020204030204" pitchFamily="34" charset="0"/>
              </a:rPr>
              <a:t>= (-).066, </a:t>
            </a:r>
            <a:r>
              <a:rPr lang="en-GB" sz="2000" i="1" dirty="0">
                <a:effectLst/>
                <a:latin typeface="Times New Roman" panose="02020603050405020304" pitchFamily="18" charset="0"/>
                <a:ea typeface="Calibri" panose="020F0502020204030204" pitchFamily="34" charset="0"/>
              </a:rPr>
              <a:t>p</a:t>
            </a:r>
            <a:r>
              <a:rPr lang="en-GB" sz="2000" dirty="0">
                <a:effectLst/>
                <a:latin typeface="Times New Roman" panose="02020603050405020304" pitchFamily="18" charset="0"/>
                <a:ea typeface="Calibri" panose="020F0502020204030204" pitchFamily="34" charset="0"/>
              </a:rPr>
              <a:t> = .860</a:t>
            </a:r>
          </a:p>
          <a:p>
            <a:pPr>
              <a:lnSpc>
                <a:spcPct val="150000"/>
              </a:lnSpc>
            </a:pPr>
            <a:endParaRPr lang="de-DE"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dirty="0">
              <a:latin typeface="Times New Roman" panose="02020603050405020304" pitchFamily="18" charset="0"/>
              <a:cs typeface="Times New Roman" panose="02020603050405020304" pitchFamily="18" charset="0"/>
            </a:endParaRPr>
          </a:p>
          <a:p>
            <a:pPr marL="285750" indent="-285750">
              <a:lnSpc>
                <a:spcPct val="150000"/>
              </a:lnSpc>
              <a:buFont typeface="Symbol" panose="05050102010706020507" pitchFamily="18" charset="2"/>
              <a:buChar char="-"/>
            </a:pP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25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31E308C-2875-3B02-C71C-49AB6CFBB047}"/>
              </a:ext>
            </a:extLst>
          </p:cNvPr>
          <p:cNvSpPr>
            <a:spLocks noGrp="1"/>
          </p:cNvSpPr>
          <p:nvPr>
            <p:ph type="title"/>
          </p:nvPr>
        </p:nvSpPr>
        <p:spPr/>
        <p:txBody>
          <a:bodyPr/>
          <a:lstStyle/>
          <a:p>
            <a:r>
              <a:rPr lang="en-GB" altLang="de-DE"/>
              <a:t>Multiple Choice Question</a:t>
            </a:r>
          </a:p>
        </p:txBody>
      </p:sp>
      <p:graphicFrame>
        <p:nvGraphicFramePr>
          <p:cNvPr id="6" name="Content Placeholder 5">
            <a:extLst>
              <a:ext uri="{FF2B5EF4-FFF2-40B4-BE49-F238E27FC236}">
                <a16:creationId xmlns:a16="http://schemas.microsoft.com/office/drawing/2014/main" id="{EED3E49B-41C7-69C3-8271-94D7E98D144F}"/>
              </a:ext>
            </a:extLst>
          </p:cNvPr>
          <p:cNvGraphicFramePr>
            <a:graphicFrameLocks noGrp="1"/>
          </p:cNvGraphicFramePr>
          <p:nvPr>
            <p:ph idx="1"/>
          </p:nvPr>
        </p:nvGraphicFramePr>
        <p:xfrm>
          <a:off x="457200" y="1916113"/>
          <a:ext cx="8229600" cy="4321177"/>
        </p:xfrm>
        <a:graphic>
          <a:graphicData uri="http://schemas.openxmlformats.org/drawingml/2006/table">
            <a:tbl>
              <a:tblPr firstRow="1" firstCol="1" bandRow="1"/>
              <a:tblGrid>
                <a:gridCol w="605412">
                  <a:extLst>
                    <a:ext uri="{9D8B030D-6E8A-4147-A177-3AD203B41FA5}">
                      <a16:colId xmlns:a16="http://schemas.microsoft.com/office/drawing/2014/main" val="832415985"/>
                    </a:ext>
                  </a:extLst>
                </a:gridCol>
                <a:gridCol w="7624188">
                  <a:extLst>
                    <a:ext uri="{9D8B030D-6E8A-4147-A177-3AD203B41FA5}">
                      <a16:colId xmlns:a16="http://schemas.microsoft.com/office/drawing/2014/main" val="208127214"/>
                    </a:ext>
                  </a:extLst>
                </a:gridCol>
              </a:tblGrid>
              <a:tr h="1234622">
                <a:tc>
                  <a:txBody>
                    <a:bodyPr/>
                    <a:lstStyle/>
                    <a:p>
                      <a:pPr>
                        <a:lnSpc>
                          <a:spcPct val="107000"/>
                        </a:lnSpc>
                        <a:spcAft>
                          <a:spcPts val="0"/>
                        </a:spcAft>
                      </a:pPr>
                      <a:r>
                        <a:rPr lang="en-GB" sz="2400">
                          <a:effectLst/>
                          <a:latin typeface="Calibri" panose="020F0502020204030204" pitchFamily="34" charset="0"/>
                          <a:ea typeface="Times New Roman" panose="02020603050405020304" pitchFamily="18" charset="0"/>
                        </a:rPr>
                        <a:t>25.</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600"/>
                        </a:spcAft>
                      </a:pPr>
                      <a:r>
                        <a:rPr lang="en-GB" sz="2400">
                          <a:effectLst/>
                          <a:latin typeface="Calibri" panose="020F0502020204030204" pitchFamily="34" charset="0"/>
                          <a:ea typeface="Times New Roman" panose="02020603050405020304" pitchFamily="18" charset="0"/>
                        </a:rPr>
                        <a:t>How did Triplett (1898) explain the </a:t>
                      </a:r>
                      <a:r>
                        <a:rPr lang="en-GB" sz="2400" u="sng">
                          <a:effectLst/>
                          <a:latin typeface="Calibri" panose="020F0502020204030204" pitchFamily="34" charset="0"/>
                          <a:ea typeface="Times New Roman" panose="02020603050405020304" pitchFamily="18" charset="0"/>
                        </a:rPr>
                        <a:t>under</a:t>
                      </a:r>
                      <a:r>
                        <a:rPr lang="en-GB" sz="2400">
                          <a:effectLst/>
                          <a:latin typeface="Calibri" panose="020F0502020204030204" pitchFamily="34" charset="0"/>
                          <a:ea typeface="Times New Roman" panose="02020603050405020304" pitchFamily="18" charset="0"/>
                        </a:rPr>
                        <a:t>performance of some children in his experiment?</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773941"/>
                  </a:ext>
                </a:extLst>
              </a:tr>
              <a:tr h="617311">
                <a:tc>
                  <a:txBody>
                    <a:bodyPr/>
                    <a:lstStyle/>
                    <a:p>
                      <a:pPr algn="r">
                        <a:lnSpc>
                          <a:spcPct val="107000"/>
                        </a:lnSpc>
                        <a:spcAft>
                          <a:spcPts val="0"/>
                        </a:spcAft>
                      </a:pPr>
                      <a:r>
                        <a:rPr lang="en-GB" sz="2400">
                          <a:effectLst/>
                          <a:latin typeface="Calibri" panose="020F0502020204030204" pitchFamily="34" charset="0"/>
                          <a:ea typeface="Times New Roman" panose="02020603050405020304" pitchFamily="18" charset="0"/>
                        </a:rPr>
                        <a:t>a.</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400">
                          <a:effectLst/>
                          <a:latin typeface="Calibri" panose="020F0502020204030204" pitchFamily="34" charset="0"/>
                          <a:ea typeface="Times New Roman" panose="02020603050405020304" pitchFamily="18" charset="0"/>
                        </a:rPr>
                        <a:t>Overstimulation</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66308079"/>
                  </a:ext>
                </a:extLst>
              </a:tr>
              <a:tr h="617311">
                <a:tc>
                  <a:txBody>
                    <a:bodyPr/>
                    <a:lstStyle/>
                    <a:p>
                      <a:pPr algn="r">
                        <a:lnSpc>
                          <a:spcPct val="107000"/>
                        </a:lnSpc>
                        <a:spcAft>
                          <a:spcPts val="0"/>
                        </a:spcAft>
                      </a:pPr>
                      <a:r>
                        <a:rPr lang="en-GB" sz="2400">
                          <a:effectLst/>
                          <a:latin typeface="Calibri" panose="020F0502020204030204" pitchFamily="34" charset="0"/>
                          <a:ea typeface="Times New Roman" panose="02020603050405020304" pitchFamily="18" charset="0"/>
                        </a:rPr>
                        <a:t>b.</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400" dirty="0">
                          <a:effectLst/>
                          <a:latin typeface="Calibri" panose="020F0502020204030204" pitchFamily="34" charset="0"/>
                          <a:ea typeface="Times New Roman" panose="02020603050405020304" pitchFamily="18" charset="0"/>
                        </a:rPr>
                        <a:t>Motivational loss</a:t>
                      </a:r>
                      <a:endParaRPr lang="en-GB" sz="24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35717196"/>
                  </a:ext>
                </a:extLst>
              </a:tr>
              <a:tr h="617311">
                <a:tc>
                  <a:txBody>
                    <a:bodyPr/>
                    <a:lstStyle/>
                    <a:p>
                      <a:pPr algn="r">
                        <a:lnSpc>
                          <a:spcPct val="107000"/>
                        </a:lnSpc>
                        <a:spcAft>
                          <a:spcPts val="0"/>
                        </a:spcAft>
                      </a:pPr>
                      <a:r>
                        <a:rPr lang="en-GB" sz="2400">
                          <a:effectLst/>
                          <a:latin typeface="Calibri" panose="020F0502020204030204" pitchFamily="34" charset="0"/>
                          <a:ea typeface="Times New Roman" panose="02020603050405020304" pitchFamily="18" charset="0"/>
                        </a:rPr>
                        <a:t>c.</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400">
                          <a:effectLst/>
                          <a:latin typeface="Calibri" panose="020F0502020204030204" pitchFamily="34" charset="0"/>
                          <a:ea typeface="Times New Roman" panose="02020603050405020304" pitchFamily="18" charset="0"/>
                        </a:rPr>
                        <a:t>Misunderstanding of the task</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087431140"/>
                  </a:ext>
                </a:extLst>
              </a:tr>
              <a:tr h="617311">
                <a:tc>
                  <a:txBody>
                    <a:bodyPr/>
                    <a:lstStyle/>
                    <a:p>
                      <a:pPr algn="r">
                        <a:lnSpc>
                          <a:spcPct val="107000"/>
                        </a:lnSpc>
                        <a:spcAft>
                          <a:spcPts val="0"/>
                        </a:spcAft>
                      </a:pPr>
                      <a:r>
                        <a:rPr lang="en-GB" sz="2400">
                          <a:effectLst/>
                          <a:latin typeface="Calibri" panose="020F0502020204030204" pitchFamily="34" charset="0"/>
                          <a:ea typeface="Times New Roman" panose="02020603050405020304" pitchFamily="18" charset="0"/>
                        </a:rPr>
                        <a:t>d.</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400">
                          <a:effectLst/>
                          <a:latin typeface="Calibri" panose="020F0502020204030204" pitchFamily="34" charset="0"/>
                          <a:ea typeface="Times New Roman" panose="02020603050405020304" pitchFamily="18" charset="0"/>
                        </a:rPr>
                        <a:t>Age differences</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01001281"/>
                  </a:ext>
                </a:extLst>
              </a:tr>
              <a:tr h="617311">
                <a:tc>
                  <a:txBody>
                    <a:bodyPr/>
                    <a:lstStyle/>
                    <a:p>
                      <a:pPr algn="r">
                        <a:lnSpc>
                          <a:spcPct val="107000"/>
                        </a:lnSpc>
                        <a:spcAft>
                          <a:spcPts val="0"/>
                        </a:spcAft>
                      </a:pPr>
                      <a:r>
                        <a:rPr lang="en-GB" sz="2400">
                          <a:effectLst/>
                          <a:latin typeface="Calibri" panose="020F0502020204030204" pitchFamily="34" charset="0"/>
                          <a:ea typeface="Times New Roman" panose="02020603050405020304" pitchFamily="18" charset="0"/>
                        </a:rPr>
                        <a:t>e. </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400" dirty="0">
                          <a:effectLst/>
                          <a:latin typeface="Calibri" panose="020F0502020204030204" pitchFamily="34" charset="0"/>
                          <a:ea typeface="Times New Roman" panose="02020603050405020304" pitchFamily="18" charset="0"/>
                        </a:rPr>
                        <a:t>Social loafing</a:t>
                      </a:r>
                      <a:endParaRPr lang="en-GB" sz="24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4901234"/>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A2C1AA9-BD33-468B-176C-6C41FBAEC76D}"/>
              </a:ext>
            </a:extLst>
          </p:cNvPr>
          <p:cNvSpPr>
            <a:spLocks noGrp="1" noChangeArrowheads="1"/>
          </p:cNvSpPr>
          <p:nvPr>
            <p:ph type="ctrTitle"/>
          </p:nvPr>
        </p:nvSpPr>
        <p:spPr>
          <a:xfrm>
            <a:off x="685800" y="1700213"/>
            <a:ext cx="7772400" cy="1470025"/>
          </a:xfrm>
        </p:spPr>
        <p:txBody>
          <a:bodyPr/>
          <a:lstStyle/>
          <a:p>
            <a:pPr eaLnBrk="1" hangingPunct="1"/>
            <a:r>
              <a:rPr lang="en-US" altLang="en-US"/>
              <a:t>Revision</a:t>
            </a:r>
          </a:p>
        </p:txBody>
      </p:sp>
      <p:sp>
        <p:nvSpPr>
          <p:cNvPr id="3" name="TextBox 2">
            <a:extLst>
              <a:ext uri="{FF2B5EF4-FFF2-40B4-BE49-F238E27FC236}">
                <a16:creationId xmlns:a16="http://schemas.microsoft.com/office/drawing/2014/main" id="{ECB950B9-B309-2AD1-DA11-2ED94CFA0C8D}"/>
              </a:ext>
            </a:extLst>
          </p:cNvPr>
          <p:cNvSpPr txBox="1"/>
          <p:nvPr/>
        </p:nvSpPr>
        <p:spPr>
          <a:xfrm>
            <a:off x="2259013" y="4379913"/>
            <a:ext cx="4532312" cy="461962"/>
          </a:xfrm>
          <a:prstGeom prst="rect">
            <a:avLst/>
          </a:prstGeom>
          <a:noFill/>
        </p:spPr>
        <p:txBody>
          <a:bodyPr>
            <a:spAutoFit/>
          </a:bodyPr>
          <a:lstStyle/>
          <a:p>
            <a:pPr algn="ctr">
              <a:defRPr/>
            </a:pPr>
            <a:r>
              <a:rPr lang="en-GB" sz="2400" b="1" cap="small" dirty="0">
                <a:solidFill>
                  <a:srgbClr val="C00000"/>
                </a:solidFill>
                <a:latin typeface="MV Boli" pitchFamily="2" charset="0"/>
                <a:cs typeface="MV Boli" pitchFamily="2" charset="0"/>
              </a:rPr>
              <a:t>*** MCQ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31E308C-2875-3B02-C71C-49AB6CFBB047}"/>
              </a:ext>
            </a:extLst>
          </p:cNvPr>
          <p:cNvSpPr>
            <a:spLocks noGrp="1"/>
          </p:cNvSpPr>
          <p:nvPr>
            <p:ph type="title"/>
          </p:nvPr>
        </p:nvSpPr>
        <p:spPr/>
        <p:txBody>
          <a:bodyPr/>
          <a:lstStyle/>
          <a:p>
            <a:r>
              <a:rPr lang="en-GB" altLang="de-DE"/>
              <a:t>Multiple Choice Question</a:t>
            </a:r>
          </a:p>
        </p:txBody>
      </p:sp>
      <p:graphicFrame>
        <p:nvGraphicFramePr>
          <p:cNvPr id="6" name="Content Placeholder 5">
            <a:extLst>
              <a:ext uri="{FF2B5EF4-FFF2-40B4-BE49-F238E27FC236}">
                <a16:creationId xmlns:a16="http://schemas.microsoft.com/office/drawing/2014/main" id="{EED3E49B-41C7-69C3-8271-94D7E98D144F}"/>
              </a:ext>
            </a:extLst>
          </p:cNvPr>
          <p:cNvGraphicFramePr>
            <a:graphicFrameLocks noGrp="1"/>
          </p:cNvGraphicFramePr>
          <p:nvPr>
            <p:ph idx="1"/>
            <p:extLst>
              <p:ext uri="{D42A27DB-BD31-4B8C-83A1-F6EECF244321}">
                <p14:modId xmlns:p14="http://schemas.microsoft.com/office/powerpoint/2010/main" val="3097175805"/>
              </p:ext>
            </p:extLst>
          </p:nvPr>
        </p:nvGraphicFramePr>
        <p:xfrm>
          <a:off x="457200" y="1916113"/>
          <a:ext cx="8229600" cy="4321177"/>
        </p:xfrm>
        <a:graphic>
          <a:graphicData uri="http://schemas.openxmlformats.org/drawingml/2006/table">
            <a:tbl>
              <a:tblPr firstRow="1" firstCol="1" bandRow="1"/>
              <a:tblGrid>
                <a:gridCol w="605412">
                  <a:extLst>
                    <a:ext uri="{9D8B030D-6E8A-4147-A177-3AD203B41FA5}">
                      <a16:colId xmlns:a16="http://schemas.microsoft.com/office/drawing/2014/main" val="832415985"/>
                    </a:ext>
                  </a:extLst>
                </a:gridCol>
                <a:gridCol w="7624188">
                  <a:extLst>
                    <a:ext uri="{9D8B030D-6E8A-4147-A177-3AD203B41FA5}">
                      <a16:colId xmlns:a16="http://schemas.microsoft.com/office/drawing/2014/main" val="208127214"/>
                    </a:ext>
                  </a:extLst>
                </a:gridCol>
              </a:tblGrid>
              <a:tr h="1234622">
                <a:tc>
                  <a:txBody>
                    <a:bodyPr/>
                    <a:lstStyle/>
                    <a:p>
                      <a:pPr>
                        <a:lnSpc>
                          <a:spcPct val="107000"/>
                        </a:lnSpc>
                        <a:spcAft>
                          <a:spcPts val="0"/>
                        </a:spcAft>
                      </a:pPr>
                      <a:r>
                        <a:rPr lang="en-GB" sz="2400">
                          <a:effectLst/>
                          <a:latin typeface="Calibri" panose="020F0502020204030204" pitchFamily="34" charset="0"/>
                          <a:ea typeface="Times New Roman" panose="02020603050405020304" pitchFamily="18" charset="0"/>
                        </a:rPr>
                        <a:t>25.</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600"/>
                        </a:spcAft>
                      </a:pPr>
                      <a:r>
                        <a:rPr lang="en-GB" sz="2400">
                          <a:effectLst/>
                          <a:latin typeface="Calibri" panose="020F0502020204030204" pitchFamily="34" charset="0"/>
                          <a:ea typeface="Times New Roman" panose="02020603050405020304" pitchFamily="18" charset="0"/>
                        </a:rPr>
                        <a:t>How did Triplett (1898) explain the </a:t>
                      </a:r>
                      <a:r>
                        <a:rPr lang="en-GB" sz="2400" u="sng">
                          <a:effectLst/>
                          <a:latin typeface="Calibri" panose="020F0502020204030204" pitchFamily="34" charset="0"/>
                          <a:ea typeface="Times New Roman" panose="02020603050405020304" pitchFamily="18" charset="0"/>
                        </a:rPr>
                        <a:t>under</a:t>
                      </a:r>
                      <a:r>
                        <a:rPr lang="en-GB" sz="2400">
                          <a:effectLst/>
                          <a:latin typeface="Calibri" panose="020F0502020204030204" pitchFamily="34" charset="0"/>
                          <a:ea typeface="Times New Roman" panose="02020603050405020304" pitchFamily="18" charset="0"/>
                        </a:rPr>
                        <a:t>performance of some children in his experiment?</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0773941"/>
                  </a:ext>
                </a:extLst>
              </a:tr>
              <a:tr h="617311">
                <a:tc>
                  <a:txBody>
                    <a:bodyPr/>
                    <a:lstStyle/>
                    <a:p>
                      <a:pPr algn="r">
                        <a:lnSpc>
                          <a:spcPct val="107000"/>
                        </a:lnSpc>
                        <a:spcAft>
                          <a:spcPts val="0"/>
                        </a:spcAft>
                      </a:pPr>
                      <a:r>
                        <a:rPr lang="en-GB" sz="2400" b="1">
                          <a:effectLst/>
                          <a:latin typeface="Calibri" panose="020F0502020204030204" pitchFamily="34" charset="0"/>
                          <a:ea typeface="Times New Roman" panose="02020603050405020304" pitchFamily="18" charset="0"/>
                        </a:rPr>
                        <a:t>a.</a:t>
                      </a:r>
                      <a:endParaRPr lang="en-GB" sz="2400" b="1">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400" b="1" dirty="0">
                          <a:effectLst/>
                          <a:latin typeface="Calibri" panose="020F0502020204030204" pitchFamily="34" charset="0"/>
                          <a:ea typeface="Times New Roman" panose="02020603050405020304" pitchFamily="18" charset="0"/>
                        </a:rPr>
                        <a:t>Overstimulation</a:t>
                      </a:r>
                      <a:endParaRPr lang="en-GB" sz="2400" b="1"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66308079"/>
                  </a:ext>
                </a:extLst>
              </a:tr>
              <a:tr h="617311">
                <a:tc>
                  <a:txBody>
                    <a:bodyPr/>
                    <a:lstStyle/>
                    <a:p>
                      <a:pPr algn="r">
                        <a:lnSpc>
                          <a:spcPct val="107000"/>
                        </a:lnSpc>
                        <a:spcAft>
                          <a:spcPts val="0"/>
                        </a:spcAft>
                      </a:pPr>
                      <a:r>
                        <a:rPr lang="en-GB" sz="2400">
                          <a:effectLst/>
                          <a:latin typeface="Calibri" panose="020F0502020204030204" pitchFamily="34" charset="0"/>
                          <a:ea typeface="Times New Roman" panose="02020603050405020304" pitchFamily="18" charset="0"/>
                        </a:rPr>
                        <a:t>b.</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400" dirty="0">
                          <a:effectLst/>
                          <a:latin typeface="Calibri" panose="020F0502020204030204" pitchFamily="34" charset="0"/>
                          <a:ea typeface="Times New Roman" panose="02020603050405020304" pitchFamily="18" charset="0"/>
                        </a:rPr>
                        <a:t>Motivational loss</a:t>
                      </a:r>
                      <a:endParaRPr lang="en-GB" sz="24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35717196"/>
                  </a:ext>
                </a:extLst>
              </a:tr>
              <a:tr h="617311">
                <a:tc>
                  <a:txBody>
                    <a:bodyPr/>
                    <a:lstStyle/>
                    <a:p>
                      <a:pPr algn="r">
                        <a:lnSpc>
                          <a:spcPct val="107000"/>
                        </a:lnSpc>
                        <a:spcAft>
                          <a:spcPts val="0"/>
                        </a:spcAft>
                      </a:pPr>
                      <a:r>
                        <a:rPr lang="en-GB" sz="2400">
                          <a:effectLst/>
                          <a:latin typeface="Calibri" panose="020F0502020204030204" pitchFamily="34" charset="0"/>
                          <a:ea typeface="Times New Roman" panose="02020603050405020304" pitchFamily="18" charset="0"/>
                        </a:rPr>
                        <a:t>c.</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400">
                          <a:effectLst/>
                          <a:latin typeface="Calibri" panose="020F0502020204030204" pitchFamily="34" charset="0"/>
                          <a:ea typeface="Times New Roman" panose="02020603050405020304" pitchFamily="18" charset="0"/>
                        </a:rPr>
                        <a:t>Misunderstanding of the task</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087431140"/>
                  </a:ext>
                </a:extLst>
              </a:tr>
              <a:tr h="617311">
                <a:tc>
                  <a:txBody>
                    <a:bodyPr/>
                    <a:lstStyle/>
                    <a:p>
                      <a:pPr algn="r">
                        <a:lnSpc>
                          <a:spcPct val="107000"/>
                        </a:lnSpc>
                        <a:spcAft>
                          <a:spcPts val="0"/>
                        </a:spcAft>
                      </a:pPr>
                      <a:r>
                        <a:rPr lang="en-GB" sz="2400">
                          <a:effectLst/>
                          <a:latin typeface="Calibri" panose="020F0502020204030204" pitchFamily="34" charset="0"/>
                          <a:ea typeface="Times New Roman" panose="02020603050405020304" pitchFamily="18" charset="0"/>
                        </a:rPr>
                        <a:t>d.</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400">
                          <a:effectLst/>
                          <a:latin typeface="Calibri" panose="020F0502020204030204" pitchFamily="34" charset="0"/>
                          <a:ea typeface="Times New Roman" panose="02020603050405020304" pitchFamily="18" charset="0"/>
                        </a:rPr>
                        <a:t>Age differences</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01001281"/>
                  </a:ext>
                </a:extLst>
              </a:tr>
              <a:tr h="617311">
                <a:tc>
                  <a:txBody>
                    <a:bodyPr/>
                    <a:lstStyle/>
                    <a:p>
                      <a:pPr algn="r">
                        <a:lnSpc>
                          <a:spcPct val="107000"/>
                        </a:lnSpc>
                        <a:spcAft>
                          <a:spcPts val="0"/>
                        </a:spcAft>
                      </a:pPr>
                      <a:r>
                        <a:rPr lang="en-GB" sz="2400">
                          <a:effectLst/>
                          <a:latin typeface="Calibri" panose="020F0502020204030204" pitchFamily="34" charset="0"/>
                          <a:ea typeface="Times New Roman" panose="02020603050405020304" pitchFamily="18" charset="0"/>
                        </a:rPr>
                        <a:t>e. </a:t>
                      </a:r>
                      <a:endParaRPr lang="en-GB" sz="24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400" dirty="0">
                          <a:effectLst/>
                          <a:latin typeface="Calibri" panose="020F0502020204030204" pitchFamily="34" charset="0"/>
                          <a:ea typeface="Times New Roman" panose="02020603050405020304" pitchFamily="18" charset="0"/>
                        </a:rPr>
                        <a:t>Social loafing</a:t>
                      </a:r>
                      <a:endParaRPr lang="en-GB" sz="24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4901234"/>
                  </a:ext>
                </a:extLst>
              </a:tr>
            </a:tbl>
          </a:graphicData>
        </a:graphic>
      </p:graphicFrame>
    </p:spTree>
    <p:extLst>
      <p:ext uri="{BB962C8B-B14F-4D97-AF65-F5344CB8AC3E}">
        <p14:creationId xmlns:p14="http://schemas.microsoft.com/office/powerpoint/2010/main" val="1943441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8F6B44C-5405-4EA3-EE7F-D59626B360A7}"/>
              </a:ext>
            </a:extLst>
          </p:cNvPr>
          <p:cNvSpPr>
            <a:spLocks noGrp="1" noChangeArrowheads="1"/>
          </p:cNvSpPr>
          <p:nvPr>
            <p:ph type="ctrTitle"/>
          </p:nvPr>
        </p:nvSpPr>
        <p:spPr>
          <a:xfrm>
            <a:off x="685800" y="1700213"/>
            <a:ext cx="7772400" cy="1470025"/>
          </a:xfrm>
        </p:spPr>
        <p:txBody>
          <a:bodyPr/>
          <a:lstStyle/>
          <a:p>
            <a:pPr eaLnBrk="1" hangingPunct="1"/>
            <a:r>
              <a:rPr lang="en-US" altLang="en-US" dirty="0"/>
              <a:t>Q&amp;A</a:t>
            </a:r>
          </a:p>
        </p:txBody>
      </p:sp>
      <p:pic>
        <p:nvPicPr>
          <p:cNvPr id="88066" name="Picture 2" descr="The End Has Come - Sojourn Into Exile">
            <a:extLst>
              <a:ext uri="{FF2B5EF4-FFF2-40B4-BE49-F238E27FC236}">
                <a16:creationId xmlns:a16="http://schemas.microsoft.com/office/drawing/2014/main" id="{583AAE9D-140E-4BAA-39AE-232C82EFD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10008"/>
            <a:ext cx="5184576" cy="29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776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0A68194-1571-A375-3085-464846E79B3A}"/>
              </a:ext>
            </a:extLst>
          </p:cNvPr>
          <p:cNvSpPr>
            <a:spLocks noGrp="1"/>
          </p:cNvSpPr>
          <p:nvPr>
            <p:ph type="title"/>
          </p:nvPr>
        </p:nvSpPr>
        <p:spPr/>
        <p:txBody>
          <a:bodyPr/>
          <a:lstStyle/>
          <a:p>
            <a:r>
              <a:rPr lang="en-GB" altLang="de-DE"/>
              <a:t>In the news…</a:t>
            </a:r>
          </a:p>
        </p:txBody>
      </p:sp>
      <p:sp>
        <p:nvSpPr>
          <p:cNvPr id="21507" name="Content Placeholder 2">
            <a:extLst>
              <a:ext uri="{FF2B5EF4-FFF2-40B4-BE49-F238E27FC236}">
                <a16:creationId xmlns:a16="http://schemas.microsoft.com/office/drawing/2014/main" id="{0CBE8112-ADD5-BD2C-D7DA-BFD978416114}"/>
              </a:ext>
            </a:extLst>
          </p:cNvPr>
          <p:cNvSpPr>
            <a:spLocks noGrp="1"/>
          </p:cNvSpPr>
          <p:nvPr>
            <p:ph idx="1"/>
          </p:nvPr>
        </p:nvSpPr>
        <p:spPr>
          <a:xfrm>
            <a:off x="457200" y="1773238"/>
            <a:ext cx="8229600" cy="4824412"/>
          </a:xfrm>
        </p:spPr>
        <p:txBody>
          <a:bodyPr/>
          <a:lstStyle/>
          <a:p>
            <a:endParaRPr lang="en-GB" altLang="de-DE"/>
          </a:p>
        </p:txBody>
      </p:sp>
      <p:sp>
        <p:nvSpPr>
          <p:cNvPr id="21508" name="Rectangle 4">
            <a:extLst>
              <a:ext uri="{FF2B5EF4-FFF2-40B4-BE49-F238E27FC236}">
                <a16:creationId xmlns:a16="http://schemas.microsoft.com/office/drawing/2014/main" id="{114D456E-D2A4-9015-009A-4503460552E4}"/>
              </a:ext>
            </a:extLst>
          </p:cNvPr>
          <p:cNvSpPr>
            <a:spLocks noChangeArrowheads="1"/>
          </p:cNvSpPr>
          <p:nvPr/>
        </p:nvSpPr>
        <p:spPr bwMode="auto">
          <a:xfrm>
            <a:off x="5683250" y="5013325"/>
            <a:ext cx="27765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GB" altLang="de-DE" b="1" dirty="0"/>
              <a:t>BBC News, 26</a:t>
            </a:r>
            <a:r>
              <a:rPr lang="en-GB" altLang="de-DE" b="1" baseline="30000" dirty="0"/>
              <a:t>th</a:t>
            </a:r>
            <a:r>
              <a:rPr lang="en-GB" altLang="de-DE" b="1" dirty="0"/>
              <a:t> Feb 2022:</a:t>
            </a:r>
          </a:p>
          <a:p>
            <a:r>
              <a:rPr lang="en-GB" altLang="de-DE" dirty="0"/>
              <a:t>https://</a:t>
            </a:r>
            <a:r>
              <a:rPr lang="en-GB" altLang="de-DE" dirty="0" err="1"/>
              <a:t>www.bbc.co.uk</a:t>
            </a:r>
            <a:r>
              <a:rPr lang="en-GB" altLang="de-DE" dirty="0"/>
              <a:t>/news/world-europe-59667938</a:t>
            </a:r>
          </a:p>
        </p:txBody>
      </p:sp>
      <p:pic>
        <p:nvPicPr>
          <p:cNvPr id="21509" name="Picture 5">
            <a:extLst>
              <a:ext uri="{FF2B5EF4-FFF2-40B4-BE49-F238E27FC236}">
                <a16:creationId xmlns:a16="http://schemas.microsoft.com/office/drawing/2014/main" id="{1023B1F2-0710-1994-0FD6-A02FF71F63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 y="1773238"/>
            <a:ext cx="5167313"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0C386E9-FFB9-881A-A677-5B815D48FBD0}"/>
              </a:ext>
            </a:extLst>
          </p:cNvPr>
          <p:cNvSpPr>
            <a:spLocks noGrp="1" noChangeArrowheads="1"/>
          </p:cNvSpPr>
          <p:nvPr>
            <p:ph type="ctrTitle"/>
          </p:nvPr>
        </p:nvSpPr>
        <p:spPr>
          <a:xfrm>
            <a:off x="685800" y="1700213"/>
            <a:ext cx="7772400" cy="1470025"/>
          </a:xfrm>
        </p:spPr>
        <p:txBody>
          <a:bodyPr/>
          <a:lstStyle/>
          <a:p>
            <a:pPr eaLnBrk="1" hangingPunct="1"/>
            <a:r>
              <a:rPr lang="en-US" altLang="en-US" dirty="0"/>
              <a:t>Background</a:t>
            </a:r>
          </a:p>
        </p:txBody>
      </p:sp>
      <p:sp>
        <p:nvSpPr>
          <p:cNvPr id="3" name="AutoShape 5">
            <a:extLst>
              <a:ext uri="{FF2B5EF4-FFF2-40B4-BE49-F238E27FC236}">
                <a16:creationId xmlns:a16="http://schemas.microsoft.com/office/drawing/2014/main" id="{FED436D2-8892-85CD-0428-3695C9D02E0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a:extLst>
              <a:ext uri="{FF2B5EF4-FFF2-40B4-BE49-F238E27FC236}">
                <a16:creationId xmlns:a16="http://schemas.microsoft.com/office/drawing/2014/main" id="{B43C4B96-33D9-14BC-DCD0-E89FB0FE3C51}"/>
              </a:ext>
            </a:extLst>
          </p:cNvPr>
          <p:cNvPicPr>
            <a:picLocks noChangeAspect="1"/>
          </p:cNvPicPr>
          <p:nvPr/>
        </p:nvPicPr>
        <p:blipFill>
          <a:blip r:embed="rId2"/>
          <a:stretch>
            <a:fillRect/>
          </a:stretch>
        </p:blipFill>
        <p:spPr>
          <a:xfrm>
            <a:off x="35265" y="0"/>
            <a:ext cx="4032679" cy="5376906"/>
          </a:xfrm>
          <a:prstGeom prst="rect">
            <a:avLst/>
          </a:prstGeom>
        </p:spPr>
      </p:pic>
      <p:pic>
        <p:nvPicPr>
          <p:cNvPr id="12" name="Grafik 11">
            <a:extLst>
              <a:ext uri="{FF2B5EF4-FFF2-40B4-BE49-F238E27FC236}">
                <a16:creationId xmlns:a16="http://schemas.microsoft.com/office/drawing/2014/main" id="{4708DB36-2C0B-6743-40F0-8A41F55763C1}"/>
              </a:ext>
            </a:extLst>
          </p:cNvPr>
          <p:cNvPicPr>
            <a:picLocks noChangeAspect="1"/>
          </p:cNvPicPr>
          <p:nvPr/>
        </p:nvPicPr>
        <p:blipFill>
          <a:blip r:embed="rId3"/>
          <a:stretch>
            <a:fillRect/>
          </a:stretch>
        </p:blipFill>
        <p:spPr>
          <a:xfrm>
            <a:off x="4788024" y="22650"/>
            <a:ext cx="4355976" cy="5807968"/>
          </a:xfrm>
          <a:prstGeom prst="rect">
            <a:avLst/>
          </a:prstGeom>
        </p:spPr>
      </p:pic>
      <p:pic>
        <p:nvPicPr>
          <p:cNvPr id="13" name="Grafik 12">
            <a:extLst>
              <a:ext uri="{FF2B5EF4-FFF2-40B4-BE49-F238E27FC236}">
                <a16:creationId xmlns:a16="http://schemas.microsoft.com/office/drawing/2014/main" id="{3D9F4ABD-D832-6E7B-57DF-3F1CEEA71D68}"/>
              </a:ext>
            </a:extLst>
          </p:cNvPr>
          <p:cNvPicPr>
            <a:picLocks noChangeAspect="1"/>
          </p:cNvPicPr>
          <p:nvPr/>
        </p:nvPicPr>
        <p:blipFill>
          <a:blip r:embed="rId4"/>
          <a:stretch>
            <a:fillRect/>
          </a:stretch>
        </p:blipFill>
        <p:spPr>
          <a:xfrm>
            <a:off x="2096108" y="3142311"/>
            <a:ext cx="5256584" cy="3675392"/>
          </a:xfrm>
          <a:prstGeom prst="rect">
            <a:avLst/>
          </a:prstGeom>
        </p:spPr>
      </p:pic>
    </p:spTree>
    <p:extLst>
      <p:ext uri="{BB962C8B-B14F-4D97-AF65-F5344CB8AC3E}">
        <p14:creationId xmlns:p14="http://schemas.microsoft.com/office/powerpoint/2010/main" val="15119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0C386E9-FFB9-881A-A677-5B815D48FBD0}"/>
              </a:ext>
            </a:extLst>
          </p:cNvPr>
          <p:cNvSpPr>
            <a:spLocks noGrp="1" noChangeArrowheads="1"/>
          </p:cNvSpPr>
          <p:nvPr>
            <p:ph type="ctrTitle"/>
          </p:nvPr>
        </p:nvSpPr>
        <p:spPr>
          <a:xfrm>
            <a:off x="685800" y="1700213"/>
            <a:ext cx="7772400" cy="1470025"/>
          </a:xfrm>
        </p:spPr>
        <p:txBody>
          <a:bodyPr/>
          <a:lstStyle/>
          <a:p>
            <a:pPr eaLnBrk="1" hangingPunct="1"/>
            <a:r>
              <a:rPr lang="en-US" altLang="en-US" dirty="0"/>
              <a:t>Background</a:t>
            </a:r>
          </a:p>
        </p:txBody>
      </p:sp>
      <p:sp>
        <p:nvSpPr>
          <p:cNvPr id="22531" name="TextBox 2">
            <a:extLst>
              <a:ext uri="{FF2B5EF4-FFF2-40B4-BE49-F238E27FC236}">
                <a16:creationId xmlns:a16="http://schemas.microsoft.com/office/drawing/2014/main" id="{C2D26304-4103-B4A9-A8A7-4E9FCF29E8E1}"/>
              </a:ext>
            </a:extLst>
          </p:cNvPr>
          <p:cNvSpPr txBox="1">
            <a:spLocks noChangeArrowheads="1"/>
          </p:cNvSpPr>
          <p:nvPr/>
        </p:nvSpPr>
        <p:spPr bwMode="auto">
          <a:xfrm>
            <a:off x="2208213" y="4005263"/>
            <a:ext cx="4670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9pPr>
          </a:lstStyle>
          <a:p>
            <a:pPr algn="ctr">
              <a:spcBef>
                <a:spcPct val="0"/>
              </a:spcBef>
              <a:buFontTx/>
              <a:buNone/>
            </a:pPr>
            <a:r>
              <a:rPr lang="en-GB" altLang="en-US" sz="2400" b="1">
                <a:solidFill>
                  <a:srgbClr val="000000"/>
                </a:solidFill>
                <a:latin typeface="MV Boli" panose="02000500030200090000" pitchFamily="2" charset="0"/>
                <a:ea typeface="MV Boli" panose="02000500030200090000" pitchFamily="2" charset="0"/>
                <a:cs typeface="MV Boli" panose="02000500030200090000" pitchFamily="2" charset="0"/>
              </a:rPr>
              <a:t>*** Triplett ***</a:t>
            </a:r>
          </a:p>
          <a:p>
            <a:pPr algn="ctr">
              <a:spcBef>
                <a:spcPct val="0"/>
              </a:spcBef>
              <a:buFontTx/>
              <a:buNone/>
            </a:pPr>
            <a:endParaRPr lang="en-GB" altLang="en-US" sz="2400" b="1">
              <a:solidFill>
                <a:srgbClr val="C00000"/>
              </a:solidFill>
              <a:latin typeface="MV Boli" panose="02000500030200090000" pitchFamily="2" charset="0"/>
              <a:ea typeface="MV Boli" panose="02000500030200090000" pitchFamily="2" charset="0"/>
              <a:cs typeface="MV Boli" panose="02000500030200090000" pitchFamily="2" charset="0"/>
            </a:endParaRPr>
          </a:p>
          <a:p>
            <a:pPr algn="ctr">
              <a:spcBef>
                <a:spcPct val="0"/>
              </a:spcBef>
              <a:buFontTx/>
              <a:buNone/>
            </a:pPr>
            <a:r>
              <a:rPr lang="en-GB" altLang="en-US" sz="2400" b="1">
                <a:solidFill>
                  <a:srgbClr val="C00000"/>
                </a:solidFill>
                <a:latin typeface="MV Boli" panose="02000500030200090000" pitchFamily="2" charset="0"/>
                <a:ea typeface="MV Boli" panose="02000500030200090000" pitchFamily="2" charset="0"/>
                <a:cs typeface="MV Boli" panose="02000500030200090000" pitchFamily="2" charset="0"/>
              </a:rPr>
              <a:t>*** Noticing a phenomenon ***</a:t>
            </a:r>
          </a:p>
          <a:p>
            <a:pPr algn="ctr">
              <a:spcBef>
                <a:spcPct val="0"/>
              </a:spcBef>
              <a:buFontTx/>
              <a:buNone/>
            </a:pPr>
            <a:endParaRPr lang="en-GB" altLang="en-US" sz="2400" b="1">
              <a:solidFill>
                <a:srgbClr val="000000"/>
              </a:solidFill>
              <a:latin typeface="MV Boli" panose="02000500030200090000" pitchFamily="2" charset="0"/>
              <a:ea typeface="MV Boli" panose="02000500030200090000" pitchFamily="2" charset="0"/>
              <a:cs typeface="MV Boli" panose="02000500030200090000" pitchFamily="2" charset="0"/>
            </a:endParaRPr>
          </a:p>
        </p:txBody>
      </p:sp>
      <p:pic>
        <p:nvPicPr>
          <p:cNvPr id="2" name="Grafik 1">
            <a:extLst>
              <a:ext uri="{FF2B5EF4-FFF2-40B4-BE49-F238E27FC236}">
                <a16:creationId xmlns:a16="http://schemas.microsoft.com/office/drawing/2014/main" id="{CFF5A58A-5DD8-8603-EBEB-AAFA4560C8F9}"/>
              </a:ext>
            </a:extLst>
          </p:cNvPr>
          <p:cNvPicPr>
            <a:picLocks noChangeAspect="1"/>
          </p:cNvPicPr>
          <p:nvPr/>
        </p:nvPicPr>
        <p:blipFill>
          <a:blip r:embed="rId2"/>
          <a:stretch>
            <a:fillRect/>
          </a:stretch>
        </p:blipFill>
        <p:spPr>
          <a:xfrm rot="5400000">
            <a:off x="4410978" y="1292832"/>
            <a:ext cx="5568539" cy="4176404"/>
          </a:xfrm>
          <a:prstGeom prst="rect">
            <a:avLst/>
          </a:prstGeom>
        </p:spPr>
      </p:pic>
      <p:sp>
        <p:nvSpPr>
          <p:cNvPr id="3" name="AutoShape 5">
            <a:extLst>
              <a:ext uri="{FF2B5EF4-FFF2-40B4-BE49-F238E27FC236}">
                <a16:creationId xmlns:a16="http://schemas.microsoft.com/office/drawing/2014/main" id="{FED436D2-8892-85CD-0428-3695C9D02E0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 name="Grafik 10">
            <a:extLst>
              <a:ext uri="{FF2B5EF4-FFF2-40B4-BE49-F238E27FC236}">
                <a16:creationId xmlns:a16="http://schemas.microsoft.com/office/drawing/2014/main" id="{2F90DDA0-58F9-87E3-8DFE-48840C1E9E72}"/>
              </a:ext>
            </a:extLst>
          </p:cNvPr>
          <p:cNvPicPr>
            <a:picLocks noChangeAspect="1"/>
          </p:cNvPicPr>
          <p:nvPr/>
        </p:nvPicPr>
        <p:blipFill>
          <a:blip r:embed="rId3"/>
          <a:stretch>
            <a:fillRect/>
          </a:stretch>
        </p:blipFill>
        <p:spPr>
          <a:xfrm>
            <a:off x="31711" y="7505"/>
            <a:ext cx="5143500" cy="6858000"/>
          </a:xfrm>
          <a:prstGeom prst="rect">
            <a:avLst/>
          </a:prstGeom>
        </p:spPr>
      </p:pic>
    </p:spTree>
    <p:extLst>
      <p:ext uri="{BB962C8B-B14F-4D97-AF65-F5344CB8AC3E}">
        <p14:creationId xmlns:p14="http://schemas.microsoft.com/office/powerpoint/2010/main" val="2110159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0C386E9-FFB9-881A-A677-5B815D48FBD0}"/>
              </a:ext>
            </a:extLst>
          </p:cNvPr>
          <p:cNvSpPr>
            <a:spLocks noGrp="1" noChangeArrowheads="1"/>
          </p:cNvSpPr>
          <p:nvPr>
            <p:ph type="ctrTitle"/>
          </p:nvPr>
        </p:nvSpPr>
        <p:spPr>
          <a:xfrm>
            <a:off x="685800" y="1700213"/>
            <a:ext cx="7772400" cy="1470025"/>
          </a:xfrm>
        </p:spPr>
        <p:txBody>
          <a:bodyPr/>
          <a:lstStyle/>
          <a:p>
            <a:pPr eaLnBrk="1" hangingPunct="1"/>
            <a:r>
              <a:rPr lang="en-US" altLang="en-US" dirty="0"/>
              <a:t>Background</a:t>
            </a:r>
          </a:p>
        </p:txBody>
      </p:sp>
      <p:sp>
        <p:nvSpPr>
          <p:cNvPr id="22531" name="TextBox 2">
            <a:extLst>
              <a:ext uri="{FF2B5EF4-FFF2-40B4-BE49-F238E27FC236}">
                <a16:creationId xmlns:a16="http://schemas.microsoft.com/office/drawing/2014/main" id="{C2D26304-4103-B4A9-A8A7-4E9FCF29E8E1}"/>
              </a:ext>
            </a:extLst>
          </p:cNvPr>
          <p:cNvSpPr txBox="1">
            <a:spLocks noChangeArrowheads="1"/>
          </p:cNvSpPr>
          <p:nvPr/>
        </p:nvSpPr>
        <p:spPr bwMode="auto">
          <a:xfrm>
            <a:off x="2208213" y="4005263"/>
            <a:ext cx="4670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9pPr>
          </a:lstStyle>
          <a:p>
            <a:pPr algn="ctr">
              <a:spcBef>
                <a:spcPct val="0"/>
              </a:spcBef>
              <a:buFontTx/>
              <a:buNone/>
            </a:pPr>
            <a:r>
              <a:rPr lang="en-GB" altLang="en-US" sz="2400" b="1">
                <a:solidFill>
                  <a:srgbClr val="000000"/>
                </a:solidFill>
                <a:latin typeface="MV Boli" panose="02000500030200090000" pitchFamily="2" charset="0"/>
                <a:ea typeface="MV Boli" panose="02000500030200090000" pitchFamily="2" charset="0"/>
                <a:cs typeface="MV Boli" panose="02000500030200090000" pitchFamily="2" charset="0"/>
              </a:rPr>
              <a:t>*** Triplett ***</a:t>
            </a:r>
          </a:p>
          <a:p>
            <a:pPr algn="ctr">
              <a:spcBef>
                <a:spcPct val="0"/>
              </a:spcBef>
              <a:buFontTx/>
              <a:buNone/>
            </a:pPr>
            <a:endParaRPr lang="en-GB" altLang="en-US" sz="2400" b="1">
              <a:solidFill>
                <a:srgbClr val="C00000"/>
              </a:solidFill>
              <a:latin typeface="MV Boli" panose="02000500030200090000" pitchFamily="2" charset="0"/>
              <a:ea typeface="MV Boli" panose="02000500030200090000" pitchFamily="2" charset="0"/>
              <a:cs typeface="MV Boli" panose="02000500030200090000" pitchFamily="2" charset="0"/>
            </a:endParaRPr>
          </a:p>
          <a:p>
            <a:pPr algn="ctr">
              <a:spcBef>
                <a:spcPct val="0"/>
              </a:spcBef>
              <a:buFontTx/>
              <a:buNone/>
            </a:pPr>
            <a:r>
              <a:rPr lang="en-GB" altLang="en-US" sz="2400" b="1">
                <a:solidFill>
                  <a:srgbClr val="C00000"/>
                </a:solidFill>
                <a:latin typeface="MV Boli" panose="02000500030200090000" pitchFamily="2" charset="0"/>
                <a:ea typeface="MV Boli" panose="02000500030200090000" pitchFamily="2" charset="0"/>
                <a:cs typeface="MV Boli" panose="02000500030200090000" pitchFamily="2" charset="0"/>
              </a:rPr>
              <a:t>*** Noticing a phenomenon ***</a:t>
            </a:r>
          </a:p>
          <a:p>
            <a:pPr algn="ctr">
              <a:spcBef>
                <a:spcPct val="0"/>
              </a:spcBef>
              <a:buFontTx/>
              <a:buNone/>
            </a:pPr>
            <a:endParaRPr lang="en-GB" altLang="en-US" sz="2400" b="1">
              <a:solidFill>
                <a:srgbClr val="000000"/>
              </a:solidFill>
              <a:latin typeface="MV Boli" panose="02000500030200090000" pitchFamily="2" charset="0"/>
              <a:ea typeface="MV Boli" panose="02000500030200090000" pitchFamily="2" charset="0"/>
              <a:cs typeface="MV Boli" panose="02000500030200090000" pitchFamily="2" charset="0"/>
            </a:endParaRPr>
          </a:p>
        </p:txBody>
      </p:sp>
      <p:sp>
        <p:nvSpPr>
          <p:cNvPr id="3" name="AutoShape 5">
            <a:extLst>
              <a:ext uri="{FF2B5EF4-FFF2-40B4-BE49-F238E27FC236}">
                <a16:creationId xmlns:a16="http://schemas.microsoft.com/office/drawing/2014/main" id="{FED436D2-8892-85CD-0428-3695C9D02E0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E6BC6BC-D390-196E-73AC-B78CF963C76E}"/>
              </a:ext>
            </a:extLst>
          </p:cNvPr>
          <p:cNvSpPr>
            <a:spLocks noGrp="1" noChangeArrowheads="1"/>
          </p:cNvSpPr>
          <p:nvPr>
            <p:ph type="title"/>
          </p:nvPr>
        </p:nvSpPr>
        <p:spPr/>
        <p:txBody>
          <a:bodyPr/>
          <a:lstStyle/>
          <a:p>
            <a:pPr eaLnBrk="1" hangingPunct="1"/>
            <a:r>
              <a:rPr lang="en-US" altLang="en-US"/>
              <a:t>Background</a:t>
            </a:r>
          </a:p>
        </p:txBody>
      </p:sp>
      <p:sp>
        <p:nvSpPr>
          <p:cNvPr id="12291" name="Rectangle 3">
            <a:extLst>
              <a:ext uri="{FF2B5EF4-FFF2-40B4-BE49-F238E27FC236}">
                <a16:creationId xmlns:a16="http://schemas.microsoft.com/office/drawing/2014/main" id="{CAF16957-2347-79E6-2AD3-E4EC0065A3BF}"/>
              </a:ext>
            </a:extLst>
          </p:cNvPr>
          <p:cNvSpPr>
            <a:spLocks noGrp="1" noChangeArrowheads="1"/>
          </p:cNvSpPr>
          <p:nvPr>
            <p:ph idx="1"/>
          </p:nvPr>
        </p:nvSpPr>
        <p:spPr>
          <a:xfrm>
            <a:off x="323850" y="1773238"/>
            <a:ext cx="8424863" cy="4751387"/>
          </a:xfrm>
        </p:spPr>
        <p:txBody>
          <a:bodyPr/>
          <a:lstStyle/>
          <a:p>
            <a:pPr marL="0" indent="0" eaLnBrk="1" hangingPunct="1">
              <a:spcBef>
                <a:spcPct val="0"/>
              </a:spcBef>
              <a:buFont typeface="Arial" charset="0"/>
              <a:buNone/>
              <a:defRPr/>
            </a:pPr>
            <a:r>
              <a:rPr lang="en-US" altLang="en-US" sz="2600" b="1" dirty="0"/>
              <a:t>Norman Triplett </a:t>
            </a:r>
            <a:r>
              <a:rPr lang="en-US" altLang="en-US" sz="2400" dirty="0"/>
              <a:t>(</a:t>
            </a:r>
            <a:r>
              <a:rPr lang="en-GB" sz="2400" dirty="0"/>
              <a:t>1861–1931</a:t>
            </a:r>
            <a:r>
              <a:rPr lang="en-US" altLang="en-US" sz="2400" dirty="0"/>
              <a:t>)</a:t>
            </a:r>
          </a:p>
          <a:p>
            <a:pPr marL="0" lvl="1" indent="0" eaLnBrk="1" hangingPunct="1">
              <a:spcBef>
                <a:spcPts val="1200"/>
              </a:spcBef>
              <a:buFont typeface="Arial" charset="0"/>
              <a:buNone/>
              <a:defRPr/>
            </a:pPr>
            <a:r>
              <a:rPr lang="en-US" altLang="en-US" sz="2000" dirty="0"/>
              <a:t>1861: Born on a farm in Perry, Illinois</a:t>
            </a:r>
          </a:p>
          <a:p>
            <a:pPr marL="0" lvl="1" indent="0" eaLnBrk="1" hangingPunct="1">
              <a:spcBef>
                <a:spcPts val="300"/>
              </a:spcBef>
              <a:buFont typeface="Arial" charset="0"/>
              <a:buNone/>
              <a:defRPr/>
            </a:pPr>
            <a:r>
              <a:rPr lang="en-US" altLang="en-US" sz="2000" dirty="0"/>
              <a:t>1889: Graduates from Illinois College, Jacksonville</a:t>
            </a:r>
          </a:p>
          <a:p>
            <a:pPr marL="0" lvl="1" indent="0" eaLnBrk="1" hangingPunct="1">
              <a:spcBef>
                <a:spcPts val="300"/>
              </a:spcBef>
              <a:buFont typeface="Arial" charset="0"/>
              <a:buNone/>
              <a:defRPr/>
            </a:pPr>
            <a:r>
              <a:rPr lang="en-US" altLang="en-US" sz="2000" dirty="0"/>
              <a:t>1889-1895: Works as a school system superintendent and                                               high school science teacher</a:t>
            </a:r>
          </a:p>
          <a:p>
            <a:pPr marL="0" lvl="1" indent="0" eaLnBrk="1" hangingPunct="1">
              <a:spcBef>
                <a:spcPts val="300"/>
              </a:spcBef>
              <a:buFont typeface="Arial" charset="0"/>
              <a:buNone/>
              <a:defRPr/>
            </a:pPr>
            <a:r>
              <a:rPr lang="en-US" altLang="en-US" sz="2000" dirty="0"/>
              <a:t>1895: Starts graduate degree at Indiana University</a:t>
            </a:r>
          </a:p>
          <a:p>
            <a:pPr marL="0" lvl="1" indent="0" eaLnBrk="1" hangingPunct="1">
              <a:spcBef>
                <a:spcPts val="300"/>
              </a:spcBef>
              <a:buFont typeface="Arial" charset="0"/>
              <a:buNone/>
              <a:defRPr/>
            </a:pPr>
            <a:r>
              <a:rPr lang="en-US" altLang="en-US" sz="2000" dirty="0"/>
              <a:t>1898: Masters from Indiana University </a:t>
            </a:r>
          </a:p>
          <a:p>
            <a:pPr marL="342900" lvl="1" indent="-342900" eaLnBrk="1" hangingPunct="1">
              <a:spcBef>
                <a:spcPts val="300"/>
              </a:spcBef>
              <a:buFont typeface="Arial" charset="0"/>
              <a:buChar char="–"/>
              <a:defRPr/>
            </a:pPr>
            <a:r>
              <a:rPr lang="en-US" altLang="en-US" sz="2000" dirty="0"/>
              <a:t>Publishes first (ever!?!) study in social psychology</a:t>
            </a:r>
          </a:p>
          <a:p>
            <a:pPr marL="0" lvl="1" indent="0" eaLnBrk="1" hangingPunct="1">
              <a:spcBef>
                <a:spcPts val="300"/>
              </a:spcBef>
              <a:buFont typeface="Arial" charset="0"/>
              <a:buNone/>
              <a:defRPr/>
            </a:pPr>
            <a:r>
              <a:rPr lang="en-US" altLang="en-US" sz="2000" dirty="0"/>
              <a:t>1900: PhD on the psychology of magic</a:t>
            </a:r>
          </a:p>
          <a:p>
            <a:pPr marL="0" lvl="1" indent="0" eaLnBrk="1" hangingPunct="1">
              <a:spcBef>
                <a:spcPts val="300"/>
              </a:spcBef>
              <a:buFont typeface="Arial" charset="0"/>
              <a:buNone/>
              <a:defRPr/>
            </a:pPr>
            <a:r>
              <a:rPr lang="en-US" altLang="en-US" sz="2000" dirty="0"/>
              <a:t>1901: Faculty at Kansas Normal School, Emporia</a:t>
            </a:r>
          </a:p>
          <a:p>
            <a:pPr marL="0" lvl="1" indent="0" eaLnBrk="1" hangingPunct="1">
              <a:spcBef>
                <a:spcPts val="300"/>
              </a:spcBef>
              <a:buFont typeface="Arial" charset="0"/>
              <a:buNone/>
              <a:defRPr/>
            </a:pPr>
            <a:r>
              <a:rPr lang="en-US" altLang="en-US" sz="2000" dirty="0"/>
              <a:t>- Head of the department of child study for 30 years</a:t>
            </a:r>
          </a:p>
          <a:p>
            <a:pPr marL="0" lvl="1" indent="0" eaLnBrk="1" hangingPunct="1">
              <a:spcBef>
                <a:spcPts val="300"/>
              </a:spcBef>
              <a:buFont typeface="Arial" charset="0"/>
              <a:buNone/>
              <a:defRPr/>
            </a:pPr>
            <a:r>
              <a:rPr lang="en-US" altLang="en-US" sz="2000" dirty="0"/>
              <a:t>1931: Dies aged 70</a:t>
            </a:r>
          </a:p>
        </p:txBody>
      </p:sp>
      <p:sp>
        <p:nvSpPr>
          <p:cNvPr id="23556" name="AutoShape 6" descr="data:image/jpeg;base64,/9j/4AAQSkZJRgABAQAAAQABAAD/2wCEAAkGBhMSERMUExQVFRQWGBgXGBgXGB0cGhgaGBgXFxgXGhoYHiYeFx4jGhcXHy8gIycpLCwsFR4xNTAqNSYrLCkBCQoKDgwOGg8PGikkHyQsKSwsKSwsLCwsKSwsLCwsKSwsLCwsLCwsLCwsLCwsLCwsLCwpLCwpKSkpLCksLCwsKf/AABEIAKoBKQMBIgACEQEDEQH/xAAbAAACAwEBAQAAAAAAAAAAAAAEBQIDBgEAB//EAE0QAAECAwUFAwgHBQUHBAMAAAECEQADIQQFEjFBBhMiUWFxgZEyQlKhscHR8AcUFSNTYpIWM0Ph8XKCosLSJGNzg5Oy4kRUZNMXNDX/xAAZAQADAQEBAAAAAAAAAAAAAAABAgMABAX/xAAsEQACAQIGAgEEAQUBAAAAAAAAAQIDEQQSEyExURRBIgVSYaGxIzJCcZHw/9oADAMBAAIRAxEAPwD6mU9Y7hjMjbOTSi+tBT117ovlbVyD55B/Mk+7KOt0KnR5mrE0IQIkEiM+dppI/jJ7gT7BETtbIH8UnsSfhA0J9MZVomiKRHGEZ79qpH4n+E/COnauzjz37En+UbQn0w68TQYhHsYjNftjJ5TPAfGLpW1FnV56geqT7njPDzXKYddfgfYxHN5CpN+SjlMT4geoxNd7JGagP7w+MLpS6A6yGe9j286Qq+2U+mnxEcN8J9NPiIOjLoGuuxtvI5vYVJvNJ84eMe+1Ucx4xtGXRvI/I2EyO7yFP2tL9IeIiab3R6SfERtKXQdf8jTHHnheLzT6SfER5V5o9NPiIXTl0Mq6GDxzHC1V4J9MeIitV4J0WPEQdKXQrxI2xx4zITG8U6rHiIj9po9NP6hB0ZC+QOTNERM4QlmXpLGa0/qEUm+5X4g8YdUJdCyxA+3kc3kIk3zKP8QeMEptIZ3p2582GZjOk16FVa/A0C4ljEITfMn8SJpvOSQ+9HiI2jI2sOTMTziO/TCK03/IQD95iPIBzAH7Xy/QU3d8YZYaT9AdY1f1oRA2kGE9h2hlTaBbK5Koe6rHxgifeCEk4loS3MgZwNFr0DVGQmxLGIUqvmUkOZiGH5h7oq/aezs+8R890bRk+EHWXY7M8Rw2gRmztZZn8o+B+EUnbGz0qr9Jpn8PXDeNN+mI8QjU78R76wIyCdt5Lmi+lM+mfy0c/biT6K/AfGD4lT0hfIiYs2vKJhZOWgrGdsttKVliHFXNfUaHwMFy74mM+NQFcWGgNRTCOrx2efDoTwKn3DVM6OmcdIWyL5UFLqCCnVNa6uMjlBcq/JJwgylPkSmYxfUpBSfXD+dTB4NTsJUotQ9sRTPMVzLUgkEDCmqg8zMUYKIdjnoH7oBNuBUasOZL+zrA8+ne1gvAVfTGabSXziSrWcngOWssThCwxqFEa0Ib2HnFcq8EkthJVl5VOb1EP5lIn4VdDQWw09lI6LeQch890D2O9bM43iJyCk5pUkg1HmqQ7Z6+2I2m9pKlCYhMxSDVTsnLNIYNTmYTzaTdrFPDrKN00HG3uMm+eTR5VsHMwtlW9CzSXMYf7xA/y8n9UG3jY0ZyN6oEUdJCicgQUhmJduyBLF0kh4YSu+i0WktmI6m0E8vGJWWzbtO8XLM1IAODGcZcAMQlLghTnk0Rtl+y1Y0y5aZZCQU8LrFAcKit6YjnR4m8bS9JlVgaq/uaLN4Q1PXHjPOoaA516qXMRM3aQlIdUoMyiBxtSoLONa5x77Us8tJxqUqYrQKZKDXJkimRI5UrGWMh7TC8HO2zQZ9YPOPCfCO03oxDEjtFP501MG2e+ZJSomWsqxJwjHRSa4vJAIIbsrD+XTJeNUDlWgxATjoYE+1wSFCWlCXcMXpUEErBLUz0rHEbWzmUpE3dzKJ4QBw8JDCiQcQOQc4jpEpY2PqJVYKXuQwl2aarKXMV2IUfYIjbLNNlJC1oUgGgcNVuXj4RK1bamfhFqVNSEnEjcEBy1CoDkwYg84nMuFWIFMqY4rimztTqyUuedc60iL+oS6Lx+np+wPGcGOjAtmHBqWIdxQExT9ZckYh2vT1565cofXWqWhKrOqegkF1gIZw9UYz1IGQy1hFtFdUtSly5KVYZJ4yCFFKlUCebBn7lVhY/UZ3tZDT+mxtdNnkWohYFCQRQF9Ry7o1973iiQpK1sF7tOBJd8mLuGACgT8Y+dSwuVxgEEUBKC7uCMxowD9IvtFqXMO9nKLK4S+hIop6BgB1zgVMa3ZtIWGCy+2WrvUkkpBVrTt0g6TYrQoPuJgH5gA/6iDCywCQU8RmMFgEISA1M+IkOWOYelM4JSJU0KwWoy0OAEWgqUCC7VSquXIRNY+pfZ/oosBTtv/IyTc1pI/dEq0GJObs2cA26aqRM3c1JQrUOCz5ZUPZD+beITZkmXPQk4WStAd/NdlPMBDHWhhFLs0+0JBwmccLCYEmhBIKSogVFKdNYPm1W7tjPAUlsgRdtALEjOtRQcyNYnNWpJAWlaHD8SSAwbLnTlELyuxcoHeywgKyTiqepDmg0idhvPITSggJISlSU4QpLAOcNAWIPZBWOq+mI8BSbs0yszwCxdJHpJIpzoKiOmeMkqerUBb190GWm6Zkx5k048bkKlHGKA4QOj6DmYARcSFS0YpolPicFRxCuRSzgtoWcQ6+o1PwTf0uC7/6Sm0o4fk9fjHZiGzUkM3nAmvMA0aO2K5ZS2CJ6FLZScK8eldE098DW1AkrwKXKUSpiE0wnq4Ahn9QqN7MRfTKaW/8AJOTOQotjD5jR+yjGLsI5nxEUjCFVQUBNKJNTqA1Hy8Yj9e/4vgr4wssZVlwx44CivQuXdZQXUQqW3lpoxpRQqQ/WnIxBaWBSgDR356VfpDdK2y7PdlqIFtF3JXWWQhXLzDrT0PZ0EeTGp2e7Vwlt4CuXPSHC6VGrg1oDFy7QUjoTQZ8onL4VYJg3ZGT5UFDq/a5EX/Y5UpLqATqRU55gZGKOfs5o0ZP0CLnHIBwdOzr0irEQitHdn5Adeoh0q7OJIChh6io8Aa9esQt11FRzTkzFweZLtm7+MJqoPjT6BrBbJkriSQFAA0ObtoTXSKBaHBUzcRqwq+rjPlDKTdHCjEoEgkqzyegBatGc6ND+yWOySx561ZglHCg/lSTXoSacoOsZUJv0ZKba8ZSCS4ZquendFtlsIlzApfENUgs4DnC7Z5V6QfbrnBUtUqmoGT9A9BrrAV5qISAzMWbIjtfugOfFgOi48onNtJYpQkALYsWJGEV4lBw5FQKQfb9olCzSpKSSpKqqBOYqNSzKJr0GUEXjs4qXJlEhJGFJUxGMrUgLIrTDxj9Jq8JZV1krAUlJSTqpgH1cV0HhGubLJcD9W3SkhAWEEiilVcsKkN5OmXI6RC+9pUL8hIwsC6gCp9a+HhCm2y0IWwEoqYBpS6cq4gKntjiLEZ/CoJlpFCwBPE9ABUuxzhb5bMPz4LDb0zJ4KAlJYcPIgAPlUOD4w2+vWMkrVKU4WnhExTcR4iKBgC1DnGfRZkCTqwJOIjMpID1DppoCfJ6tDm7roCkgzSkhQCggGtaus5p7PZAlUtvcNOlKUrJD6zJs08qFnTK3Z4HIO+KiwBSkuDVTB+RhZeNzWULwoW+HECVrSXOVBTrnqYMXYZLOqWggBy6RkkOS7aAeqJXqJJUAJaVLOHyQQwKUMpZTkCXbU+uJa7fFzveFVP5TsziTL3O7eTuwwbCjOvnZg971jPW257OAVBZUwNBMRicdCRiFNK9DD2zWeUZakzEhT6AZjRnyNCzVyjMbQXaESzglmgBJrwgpcO/aOIdrB4pTnK9myVXTcbKKKbLLs4xbyZMSAnEkMHUpwwJfh5v25RrdndqrNLQQqapRdRSVFSuEKUAMPpcJV2KEfNkhSqkYjQk56PF8iUJawVJLPlk9Kh4vJXW7OOLy8H1FV72CYlS83YlICg7ZOnLxjOXuiVOX9wtMtwWSZeHIZFSXKjnmPOMKpCUEASwcS6kNkQ9ASagJJr0brFou87tRIwkA5AlfTCU5A5dNYhdr2M5NrgImzVFBC5iMQDVmq4iOSVJYdgMLxaN4kJACi5BGWFkkNo4LmvZyqEqzFICioULkPV3bLtgiXZMEskqALAsGLgLQXcGoZxSGk7rdipll4zCjAUjMdzkO5Zy/E7v2ZQPvmCiFEMBlmatTPnrp4Rdea2KlBflIRTIUK0v3YD4wJPRhSgUJUEGmuJIUAOtQI0OLmfIfa71lqElaJIlhKeNLhlqepxNiIKWLKyrG8sF8WNKUJBlSypOIJStakpo5zLCr5s5BjAm5LQuYBh3add4MOno+V7B1MHq2VUojFMGGmQqwzZ4EpR9s6KcKlrqI3v6/ki0J3kpCsJbEFqdjkaNk5LReraaSjFhCFkEEA42ObAEmvfGftOyM1Rczk1NSQX7e2LxsmhqrJI8k0YVzIZzTrCZ4L2PpVuh3J2txILhKFCgDkpPePhC9G0RWpYXQFJIGN3ZxhCSk4n7RAn7Kl6TGIIU9exo7M2dUVFWIOxA4Tr3xtSPpgdKv0VXZLFqmkJFACThCaEihwukMCT1yhsvYVJJCmY61fuBdvGEt17MzkzTgmqJNGQCFe3lG1s12yJGE4VTp4asxePA2VRwp0oATDyrWWzNDDSe0oiiRsEhKXM1eGjkgJAbLConpoCekEfsvZ/x53if9ENJltUshSi500A7Bp31iveHr6o5pYiXo7I4KFt0fOPry/Sl88vXQx1F4L5yy/b/qgaz2hKlSeHypEw+TL80T8/u/y5BhzzMWXXbk47EcAZalgcMvRTF+AN3NnWOtxXR56qy7LbRa1lOFSZak1zBpq4Luk9kKbuvtaFEZpBy+HKNttEkCUdHCsgKfdnJup9kYqz2ENVJy9Mf6Y1Npx3Rp5lLk0djvFEwULHkTX+cHS6xmE2YA0SoN+cf6YZSLxUkMUYupWAfUmsJKH2nTTr/cxuY8nl7/AJ5Qu+11V+6/x/8AjHhfCvwj+sfDtieVlnWh2MojNkpWAFJdsjkocsJzHs6Qv+1z+H/jHwprEjfJ/C/xj4QbMV1INcl1ukrKClQM5OLG4pMTm4wjhUCTmnwEUXbLkzFfuklL4jhWy2ZsNaAOxiYvkj+Ef1j4QLbLeldTKUlbUWlYCu004u+tM4orvZnO1BPZh15XdISpSUCcoJQASUocKGZWHoDoRSh6QnmW8S1oDkAkOzO4A5UausNrvBnSfvSDmkNQjnxa9hEJ7zsIQUpC0Fnr5wFGBFWyz19UCK3sTnFxSmuCRsZmHChVWWRTkFEj1H2xrrk2HtUkqVNmKlyivAxqSXfGAtLMeY6xnrlsSwUTUplkpEwcMwVx4wHFWcKAMbq1bVTlS8K8zMVMClHEQSoqCAMmS4AA0AeBPiwaUZZlJAlpsikptGFZVhlyMRIoAtsVAGdVHBybthRY7wSh5RFCQDRWIutBDkAgmgzyEGWG0bqVaUBRUbQUElZACShROYcVBavIQqTbZCCDgEyYlqpUWdJSQSrC3mtR4WK2LVJS/wAi2z7QTTaUymAlhQlmtQAQmg1ZwGIctF9st2KaEuQpLoKQCxKUkOQ3o+wwrly1zJhUhDEqxnAPOBJBKlOT3lukO/smbVZCVzSScSVEKdSVB2yJYvRsoaWVE4ZmYLalAlzAuVwPVg4Yl3bkCzwtF9LYhRxPWvwjVX3s5PtMzCkBxUh2Iz0UAWrmzQDZ9gVPVaS2YCs+gUwGfXvi0Zxsrs55UZuTsg+5rWhVnDpIWoLZVAfRZBFW5wWdppakoUEkhBavNSFhjXqT1qYos+zM5KUjCkM2S9MT86vn3dYN2U+ji1KdSkJTKxAkqOMEBKxwBPlKGIEe0RFpSuzpvKKSsTui0bwErkBP5lIAxDszYc2aOWCQmeZ6N0CEzUpCQGDEoSEBmd2JYdI0NokCViwpUCxJUusxRA5Hye6vUwbsdLWbEZtkkWdExalBSlrW5KMySUl6VFQOkLyO5ZUr2Ep+jdGF7QoWdHCAAvGotjOEBhXj6npBqRJksLPLCCkAb1fFNLABwTRHcx7IQWvaWfvCZsoFYLOqb0cAMlmYig6xSraVZ/hIb/id/owJKb2Q1J0Y7y5HuGp5mrn2kmp/lHVKqYz52kX+HLrkd4fVwxEbSLP8NB/5h/0xPSmdPk0+zTJVT57Y4CIzSNqV+hL0P7w92keVtOt23csHrMOuWkLoyD5VPs0pjoT4RmBtQtgcEtiW8ssTyyiX7VzGxYJTZPjPh4wdGZvKpdmuu+xzFpnJROElkFYaWFKVhBJSpZUC2WXWMpbLdbZZYrQ2EqcS05JqXDUYF4lZNq7QtsEuUXccJUc0kKDDoTSJW60FZOJCkHczHB1fUEg9YpGLW0kjmqVE23BsW/tLaPxkV/Ij4Rz9q53/ALhH6EfCLESgFSqHhlTFElQyG+PFwVICKZRnvrkj8dXr/wDri6gn6OR1p/cah7KgS1PLQnCUpfACxfEBSg4laamCbLY5B3ZQEkSy6SlKSElVXSQGc4Y+ZzJ5ABUH5E8vhDvZW8l79LsErISQfJcghKm5gl4MqbtyLGrd7o2V9uZflHI0IGZSvp0jJrsS1kFOGqEjiANcQOoNI1N6qO6S+b18CO+EtkyTXl3UETp7RKVF8hne9x71aTLAoiYDiSXJKWR5vN3iF47NFQl7tKaSSk4gfLNAQ6aDspCK37bzxaTgw4EqYJbNi1TnVob7TbTLlIlCT5UxONSmctQimWtT07YNpqyA9N3L5mzp3M4YUhS1oCCQWOVCClnoWflE7JsosTgpSU4AuaosC+EpSE8QDuC5JziF1bRLVZpi5iXmysnGdAUljk+VOTwvuPameq0CVOIIU48kDCcJIyzByYwvz3DaGwXaNnVKcoCGadoeJ/3ZDp8R4xZeezJUEiWEuJOA4gfLxDmk0orpC2/tsJ6bTMRLKRLQpgML4q66jUUaGd+bULTIk7pgqaMROeEYUlupdTPox50b57AWTcsvTZ0qErdgOETArFi8rdgJIdPp+qKbyujDISgJ+93aQWxMVBacRFGZsXjBmx20K56Via2JBqrJwollEOwIII74cWi1pEwLocKFmheroYU5tE3KcXZlEoNXMHKkzQnBvkhL1Fcya5JjibHqZkvnV/8ATHLNfc+ZPTvpJ3ZIBAllJSklnxM5amcHbSzxKwIlIUVEEqNVMzBm5kOa6ER03adiHxaugmxCSCCooCgc0FdeuTw7Xd2JIWie2IA8WFjQecQ+uvIwp2XtQmy2mIShRVhU4UCrCMSSHLJzPyYPvTaKTKOCXxgDCwydLJL1rWOWo3msjpjKMY3bK1WeckKImZAvVGgetMtYrRd6BiUeNnKQCAFNhBBCcg5FBoIBtm1LhToUgYig0BGQDl65PUco5dN5pSfvlBKGqkOonQhxiwZmvZDxTytsnKrFvbcYyrvtv1pCRLT9XCgFKdBdL8RDq4QNAB21jQATAoBiJiiUMahIAxY6GrpBYc25wwuKZJnoeVPU4zGI9PSY+rSJXlNlylYlqJVLriCioh6AUBqysusGqkkm/wCBKdXlAarBNWJyF7wITLEwTOEDHjSkpKQOIYSSzN3wgtN22hJ4ZpX4AjtDQfeu3UuXKmJQVLK04KuAniSdQCDRu4nSMvbtsZgBCVIBBcMkZ8q6Uwtmzc4mr/4jqut7kr3t9rs6pY3igCSWZKg6SnkDzy1h7df0lWlgJy1EekhI/wC3D2ZRmJ1/C1CSphjTjC0tSqkkdoNQ3QiNNYLRYFgqtc0ieSxQlCwEpSwDkA4iRq9KUpFuI7rcGa8r32G0/bMLSQu0BSToqW4II5FHfHrp2tkWdGBC2luo4UoUzq8rzdYzF12QT527SsMVLAUaBk4yDVmcDVs4jYbvnImK3qBMlGcuTiBwkKSnGwY1cOK+NIk4LtldT8IMn2Qzyky1ApSVO6CamSEBnSW4nfKgiqbsp93Z05KQPvDgVxcLcIw8PF2Uh5dl3JCphSlaGUkUJpwpVViQXJ6iojFbSbaTxaVIs6glCKCgOJg5ckZO4aDByk7RJySSuxsrZP7uQnFWWFFZwliWUOEYacTd0cseyYlpmGasfuQkMkhl4VcRpUOKDkI9tBtZMlWSQqUyVzgFEgPhGBJLYsziUa6RzZfaWYuTaFWg4lSqvTiThWpiwYVR5TedXKG+dri2hexGVsIvh4gf3Tsn0Ad54nLlF07ZlKppWlToMyXRskpBKw/MlmrSE1wbYWmZbECapOCYpKSlgyQo4QxFaEjWtecW7Y7V2hM8y5KsKUAEkJDqUQHdwWoWbtg2qXsC8LXGkvZFpclBJxpWmZMITmnEo4QNCxSO6PJ2TaRKQSrGJgUtTMCkEkpSNCzB47e21ExNhlTEMJs0BLsWS2ILwu4NU0GjjlA2y20E0BZtCseS0aKUXwlJozMQoHtGsJ/Utf8AI3wvYdbKXOiXKJViUvDMUFMwDhTa6Cjxy2IG/Sk4iN2rE5cM+VdMoXytshLRhCAWQUlzm5zDZZmKbRtAhWOakthlHCDop3SOtfYIRRk5XHzRSsE2u32eQoCZMCS2FnqAQXACQ4BxHPPEYG+2rB6Ur1/CPn6iVqxKcqUpySS5NHJpWKMP5D6/hHUqSXs53WfpFaC5AUS1O4aZxrrvtFhlqlsZhUgg4t4kJJSQR/DfwMYt4Ju5ZTMSQjeNXCxLgZ5ViklcgnY+k2i+Jc1LModXd/FNNIClGQjgeYcNGcAtp5pYt63g+4LzsU8oQqWpExWmNZS9aPicU5jSNF+zlmOSUfqWfWDHH8o7ZWV1G9zDLumwqUpZRaOf71NHL/hVDmGFstdnWEFCZiVIl7tJKwpOEZOMAxHsIjXI2Yk/hjl/EMQmbKymUEy2ZmpMpQaZaaxnKT5TAmYNVuVKQtJ1aoLJKU5FmclyrPwiu6L3k45a1glQXmFByCQ5w4XBcanJ+cRvy7rQlRSZSwWILJUaAPyrkaxnZ1hnIZWBYTTCopIFciCzF2LGOiME0FzdzZzZdkXMWpSLQFKUoqCZqWBJcs8p2eCrciyTJcsYJwTK4Arepq4TQvKzYDKCrouyzybIhdsCQVEsSZjqypw0JqXZ9IsF6XY+HnVsM4g+AzjnlKV7WYMzF11JsckTQEzvvWc4wpsLlLDAAa68omm0SkqLFT517OgB0bvhqtViIGFClHlurQwqNcL1HTWkQtlts0t3s0xQ5hM2tAPOAOjVELml0wt7cAn29hdsleVRVWqHrUAgGkUC2SzV1HsSQOuhjRXbdsmemSuXIKQpSk4VBYV5EzMHIcjBs7YMHzZqex2/xJjXl0wXMdetslmzhkqK94lWIs4AChhAd2dj2tSMpa5hZnYE882zFM6x9QXsD+abWpdKfemApn0cpJd1PpwSveRFYNrlAd5HzCWoEqdALpUACTQ4WBpmQ2RpzEbnZ24habP9XmTkoWOIgSSohNADvHBL8h/KGcn6MUP5YGYNJaSXB1Sst4Q4kbB2VA4Fkqy/eH2vF9mjWaFV27IyUeTbjwrKW3BPEksrNR1EP52zsqcXXbpx8mhlJQ+EgigA5DlFMvY6WHwkipNJxzOZ8rWDZNwBKQMMs9Spz3kwzd1uBRSMpfv0dLJUqTPlzAApTF0qzc0qC2bvoaR8/t00pWpQCUhRJTmWZTAVJNCktirH243KWBE4Sy+QfD6iIzx+i6UWO8S5qwRiqSS7k0qTpE07DNJrY+abOWETJ6SuYES0upSgCfJBUEAAZqIA6QdKnyJmJcwLSsqfhYpY6M2Y7eUbj/8AFSAXxpXUU3Q8OkXJ+jqZokqH5Qkf5TAc7+mBJ2MbY7dZkKeXNmp70g8qHCw8Ie2LaVPDvFz56UKdCVTSUJOFSASEy68KjDez/R0pAWDJWrGnCrEpPEHCmol0mgqGyga0bKy5AWpVkxhMxSAUYlOQSzBnYAZmkRlJ24YU2jqNqUoSpeE1UBUnMJPNDmpFeXWsILTd1jUoqTLncReq1V5sAimupjQWGVLnLCE2MhRDjHLKRTqUs/SHcvZGbhH+yyncvyZ3Hm1zPhEouS4TGlNvkx9u+rTES5SpS/uQUpCZinqwOJ0F/IGTRGyfV5UuagSJmGanDMJWuiS4o6aHjMaC/bPLsmHfWZDqdglJJYavh5wJdE6VaVqRKsgdIBOJITn1IqekbNPiz/QM34Ed32CxSlpXLs80qBcEzVM7uHG79+sE3kmyzJpmzJEzHML0mqAPm04KeTGrRs3M0saB2BPwgK97mmSpS1KsqUgAOphSrA5O2nfDZp9Mye1rGbvG8rOZcuSJKkokhRQDMJ4lVJUSkE1OXshFOV14Rk3qZuTjwim9AZhKUOrsyy+EdlWQoQAs0YAJbI8n1i8dlczYpTaQFGhKmLE0Z3PcKiI2O1pM15gUUHMAkac2LdkWrlhBUwxanLrRsv6QDMtClNQNXvJz9sdHokzUXROskwqeQogeS01eWnU01pl2w2+q2X/28z/rL+Ed+jq6ZipcxRlSyl2SVgDmTUpL6Bo2H2Sv8CT/AIP9EcdRzUvimMpL2fB7NIK1BIzMb/ZnZ2XLxGanHkzjJxUZvq3jGbsVusshYUjeqI6BINBmH56QZa9rlktKAHUgnnkI7Hc3B9Guu1WSz1RYpBV6Zlgnud/dEby+lK0SqJQlDaYEAYSaEEEsejUj5cq+ZswuqatOYYUDaCjt4RamzrmOBhXq2Iv4L90K3bkDsfSrJ9KBwFW/UkqJUUlKSXWTkSnJ9AWFMo5N+khZx/fTQQTkwCmBaoTR4x9h2WmLbGhSe3CR4KSfVDuz7MJT5QST2Afy9Uc88TCPs2ZIDtf0k29wy5pD1OJag1aMD88oUp21vHCES1zcCQAEcZZIoA2VAAOjCNdJudCahI7QB7YLl3drlEHjIr0K5sRWPai37gifvPyqKluCXJJQAU6tpEkbdFLDdTiWAJE1aQS2bdS8Ppd3g6+v4QQizhhn1rEvN/Bs7sZdX0hq/BX3zphiSfpAGtnJ/wCYs++NObOADzPZlzipKUipA+e6D5n4/YrkxHL21CiALOo9pUfaTDGz3sFs8gDk6SR64NQkZlvd6osRIxKShA4lkJHQnNXcAo90I8Q5bL+QKTYwuuwS5kneKloriIpRgSAWfpCf68CXEuXUlhgHvzjX3ulFnsxSkMAAhI8APntjJSwHFPJHu/nBq1pLa5Wq7WSI/WtcCP0j4RL6058lP6R8IICA2QjwlhzTpHPrS7I52VfWvypH90fCIm2n0UfpGsX4Q+QNY99XTnhzHdQwNaXZs7KFWouOFH6Rp3R1VqPJHckfCL5skUIYDNvbEFS6H57PdB1pdmzMqFor5I/SBDG6bbiUUKATRwzjoaA9PXAaCM2+dYsBIUFgVTVuYbiHe3qEUhXknyNCbzbl9unKSsj7sgc0uWzz1gQXipJJCEVzLN740FvsQnykzJdVAOG84fHWEGBKgxHjBqVJxfI1RtMkq91imBP6lD/NF8u8leik09NdPBUCJsya5R5KAKN4e2E159k8zDFXwdA39mYv3qMAWy12krC5VoXLAB4FEqSSzA1617onu2LtSOLFKZaxtefYym0BC8rxSSfrCVJIIbJsjk3b4wPM2hvRFd6pQdXCMBChQJBBA0d+w84PVLJyoY4bMpVMoosTJFFUfsy9tmKxLUbPgL+aCEgAMKZcoVzb0TLKQuUFFVCrWrM4PIciI28+7FHPm7ue7pqYHmWEihHs7IpHEr2gKqjM2W+LPZt3MMpM5RQUlLsBooLBBCiXIplWFtpnLtK1TTZ5ctBcgSsKQkuKjImgYkvzjWWrZtEwMtJ6MW6n2+uK7Rs26QlCyijcwzN25DnHRHEwC5J+wy4NopiZARufukcKTLSVaknEpyKvzDNkIZftTJ5/4V/CEMq6JstkomfdpqgFagQXcs7ipzrBmK2fizP+t/5RbyqfpCZG/aPkaZJ9E+BgiWSOca5V4WkZyWH9h/aqK5t6T1higNyKP6tB1X0v+huJ7HehRQpSv+2H99IZ2fataaJlygOQSR74p+x5yj+6V3JYeyLZWz038E95p4NAlpvmwLhiNupg/hy/Exw7bTdESx4/GKBcE923SfD4xdL2ZtBru5Y7W90RcKH4ARXtnaDlgT2J+JMcO19pP8RuxKfhBtnuCeknhkjrhSf+6Htksi057rrhQ3z4ROU6UeEgGU/aa1Gm9V2AD3CLk3vblChmn+572jZSkakjuiTk6xJ4iHqCMZWyrvEn+J/eFPZDDcXgR5Usfp8aJMaLA1HibRGVfqKMZ76nbh/Hl9jP/kjTbHXbbHM0mQoB0JKgvpjIA7ML9DASpalqCUglSjhT1Uo07hmegjfoQizyUpBohIFdW1PUmsWpO+7SKU1fcy+0lqWpaZalJ4eJWEEB8h5ReFUuWPEh/aY5OmqWpS8yovnpyiTkhhlq/X5MclRuTEk7yLTNAakQRP5sO+K1UMQSodNM++EsCwSbQAX6xwWmgpzikrHWJKAGXODYOQsE0N0brHRPyyy9kVJngPT3x7HQ0PhC2A0SEyvriwzj4/LwOsUcFzm0eTNY6wwtrmj2UtYdUouFVUmv6g3Ql+88oq2ju7dK3iaIVn+VX84Sy5ywpKksFAgg8m/q3eY3MmbKtMlzVKwQRyOo7Qfdzjph/UjlfJdLPGzMK5ORjqS+ZrErfYlSJhQoZeSoeckmkVKlA8QIB1pEJK2zOdq2xamaXY/1i0r6GBSaZ+HzQxwTSM4SxgkoByaPAdkUqmUceyJS5r6+qNuNcsKTEFLf+sTKoiqX19cKY4EvFf1eLAh463OGTAVJln5ETZXy0TCYlhPWNcUUk8hHUAxXvOUSx/LRUoSwnWPKHV+2Kd4ToY6RlGsYsBMcxns+eyOJQT0EWhEAx5PaIvQOyOS5P9YICBkcoRsxStY6ePwiacqD1RMykcg3z1joJdKUJdSyyU5Empq9EgAOScgDyjLd2QyS9sHxF8jn/SJqmFuStA+ekaCRskCPvpxJLOJZwp7HPEr1DpC+ROkpmzEyeGXLISpdHWouGSBUpDFycwKR2Rw215uwypt8BOz1zTMe9WlQCQyHBBKlUUtlB2CeEE+mrlDC+5ClIKU5nMFQB56kCEVpu9Kkle9nuaulTJD6MSBo2kZe0W6YhagmatbZKBJBp1J6UfzY21sqPYoYJTjtL9Md2uQpAGJFDTyknvZKjSCZKpBZ7SEv/ulD/vNdcukZ2zXzaeLdjeFiyd2lRNOWEvQQxua0pxb5R3kw5ISAkJIxrAKipIEtik4cYxFwQWhoUYs5q2EjQdnuHWmzSqlFtkkUotw3hT1QsG0AQcOArIBrLJY8iGlk8+WcaedeczeISueTKUUlSpYQmhAxJSqU4OE8JYk0PSGlqWhEt5QCx+QA55FRUXAfVXOJtRTa6BTlHjKmY2XeYUf/ANSecvPXy54AMyPGLjeH/wAKdUsPvVB+wBNTDS8J85bhlAEB0pLgA0qUIYl3rj55VMZW+pSkzEhYCVEAhlOWyD8RZu7J4Tbo9GjhKdTlRX/v9jiZPUAWsNoFDXeKbo7IgSfeJDf7NMQDkVrWB3ujJ4dXAi1CQndqcZ0KFUDBmJxJNGboY0F3LnKOCalQ4fKaiqVTVOGpLZwUl0c9SlCm3tF2/wBmOkSUUMy0yUOfJSXI6Othprzin6zZ3ZM7EM2RLUsjPPCGzbxjRX1fEiUkLRNCVCi2P3YzfFiAQ7sGFTyaF91bWfXyuUkCVhBWJ6UBilId1pNUg6KDaUq0VhRUr7HnzySfAFYETJxUEyZgSDRSwEOMn41erONNs9Y58tSipLIUH8pJOIUoEku4z/spjB23aW0ywpKFKAqBjCKgedVNHCmDAaOATAU6/LQUvvplW88to4ADDl4wzpxg/idFDCZ1mTPql83fvkUHGkumh7xl19kZadJKKKSpPUhu3tEZm5reoLK1KUpQHC80pfPI5k9HzAYGNcm/bXhKmxIOYUABkT5RLZc35tmySpKT32Er4VJ7C1baO0dBBZ6+2GVhvCzWtAUkKSXY4UoBfkWLF+cU3jdCkOQmZg5qRl4EjvpCTw84I4JU2uAMEDKsccmsRmSWHMatp2xUQQR7zECYSqadREcfbFC5nc3qjpnHpAsG5cm0VizfGA1Tj0MSEwHpGyhCSvk8exnr890UjDo0ScRrCtAiZoHWO4qindAiEEvWCAkjJooxyzDz9cWBFOXdA4SWzMWDLWFMXYe2Jpl6PFIGeTR0qpoPXAsYvBamUWy5Y+XgJMwvU+PKLlzhQA5wrQUXzi7+jEEzCCCMxr7vCIImjL59kWqUWzD9sCLcXdAdg5N6pVhSMKf7RI9ZUx9UBXjstMSd4k4PSZTjmS6apNTzHZAuAzFJlgh1nDQOwzUW6D1kc416ZSUpASGyGZekerDEOcbTRehF8pmEnXcclSsZ9IrILPkHJFegapgdN1TVE4ZMtD6rmFTDsYdY016zEbzAlIAHlNkNSW0o2UATCFOHGHI9ekI61KMrWLTxdThsjZ7tUmTPxTJSlKllMpEtADTAQUKdyos6qt5xzg/ZudIs8rAqzzStQ4iXKS44gSqgBL6VasKZtmQNC/QmKl2NKqEqoKAnJ+T0ELKvF8Kwsa0X/e2aW2X3YpMtSU2aW58wMCovhJIGTDUsYz32lZSSRLtEk6bqb7Arv8Ipl3UAXSog1GhzgxMycGaaoUZ6UFA1eyJOab5OqNbDJWcWysW9LMm125GrFKFChLa+l62jsq0O3+3WoB0/+mQauCnI5uQwz8YsmW20HCTPJwlw6UlveB8BElXjajlaVNSmBLU0onr6hBzpexdbD9fsGn2gE/8A9K3HCTQWdDunyi76eqAlizF8VrvFfNjLlv3tXSGkybaCA89+Ej92g5ly5Zy+vNhFUudaEeRaMIrRMpGZLk5Zu3gOUPqrtA1sP7X7ALEi6UzEmZZp80VdU6djajjhGEHxjSyNpZItAmWZICBJTIEshkpSFlQIIUNGpo2ZhLOkT1hjPX3IQDTRwHgO0XC5AXMmFnavZ06Q2suxHVw/TNEbLLmrUuXL3Ew1VglqUKekMRBHC+geucD2vZtRIT9ZkKUp8KJisCi+bVp4QjRszJOq+5RGrsWakEC55KCCJaXfVzV6Fi8K6sSfkJf2l1r2bmyamzktWigU95qGyp1gObdFqWjdgCTLPlKxqJUOSgCUmnQQ6RbVmilFuTnLJmBgq7LcEzEhYdBYAeiqrdoVlXUAaw9GrTb+aA8ROXxRZcGziJMphMS6mKlO3TUBh3xbek2SBhxE6Udu2qi/dGplSkKQpOEJC0kHCGNQ2bPrGEt1mXJmKls/JXMczD4is7fFEpZo+ygoUolqA86GO4SBSJ74nPLURBSm1jzrkr2IzMT1NOykdSRyiZNMu4xXhOmUAVssfpHSkcorFR8Ykk9kYKOFLR6nP2xLGIlhgXAz56Nrpvoo9fxjo2um8keB+MIFRGPb0qf2jGjG187kj1/GJ/tfN9FHr+MZtMdjaNPoxrLPtgrzgj57jBMrahBNSB4n4RkJcSMI8PTfoxvZd/yj5KvBJr6oJlWp6gsT0jJ3PISVJdIPaBGms9nSMkpHYBHJVoxhsjBqZ6ufz3x7fZEl+8xWoRXaaImNon3GObKjGn2esjgzi3FROLRLu/8AeNewIhhMtWEKURwpDu/qFPl47ZqSQ1P6Qs2imq3KqnNOvWL2stj0Y/GGwgmWsqKlq1JPry93dHkvQMG5vzjk6jN09sdJ8ro7dKRBnnM8vyhEQouciOpMVWcuo/POJPQd/ujC+yaZh6Dsi6Wo6k8oqRp2xaumUBjFqlpGmkcKg/k/PfAyjl2fGITjxjtMCxgvHSIE0+PbED8ImPJ7/fGMSBI5jOkeXNqHJ9Xvjs3Lw90VnLuMZAJtzHL5pHFy6HL57TFY+HsMSb3wQM7LNRRvnpExKCgRoc/l8/hFKTBHLtMBmRqtmLeVpwqJ3icwXciuFfePW40g2/7lTPQdF5hXXr0jN7PFrUhqPvQW1GFBbsesbWQqhjsi80Nzri8y3PmCnQopWGUksfnXTxeJqnUOfwMMttA1oS3oj2mEjsoty9wjlaVzmfIRiI90e3/UPqGjg8n56xUc4ACW+PMNFwmPnyihPuiBMYDCcbZRzGY6ch86GOQLCs//2Q==">
            <a:extLst>
              <a:ext uri="{FF2B5EF4-FFF2-40B4-BE49-F238E27FC236}">
                <a16:creationId xmlns:a16="http://schemas.microsoft.com/office/drawing/2014/main" id="{B6F2CE22-25DA-879A-E5CE-377CBCB99DD3}"/>
              </a:ext>
            </a:extLst>
          </p:cNvPr>
          <p:cNvSpPr>
            <a:spLocks noChangeAspect="1" noChangeArrowheads="1"/>
          </p:cNvSpPr>
          <p:nvPr/>
        </p:nvSpPr>
        <p:spPr bwMode="auto">
          <a:xfrm>
            <a:off x="80963" y="-790575"/>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9pPr>
          </a:lstStyle>
          <a:p>
            <a:pPr>
              <a:spcBef>
                <a:spcPct val="0"/>
              </a:spcBef>
              <a:buFontTx/>
              <a:buNone/>
            </a:pPr>
            <a:endParaRPr lang="en-GB" altLang="en-US" sz="1800">
              <a:latin typeface="Verdana" panose="020B0604030504040204" pitchFamily="34" charset="0"/>
            </a:endParaRPr>
          </a:p>
        </p:txBody>
      </p:sp>
      <p:pic>
        <p:nvPicPr>
          <p:cNvPr id="2" name="Picture 1">
            <a:extLst>
              <a:ext uri="{FF2B5EF4-FFF2-40B4-BE49-F238E27FC236}">
                <a16:creationId xmlns:a16="http://schemas.microsoft.com/office/drawing/2014/main" id="{D4034565-6063-FCA8-9A33-65A27F86B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1916832"/>
            <a:ext cx="1410072" cy="1762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291">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2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BFE58A8070D442258262E4C8C5021346"/>
  <p:tag name="TPPRESENTATIONGUID" val="f6c78015-2004-4277-82c9-67d26fde8331"/>
  <p:tag name="TPVERSION" val="8"/>
  <p:tag name="TPFULLVERSION" val="8.2.0.30"/>
  <p:tag name="PPTVERSION" val="15"/>
  <p:tag name="TPOS" val="2"/>
  <p:tag name="TPLASTSAVEVERSION" val="6.2 PC"/>
</p:tagLst>
</file>

<file path=ppt/theme/theme1.xml><?xml version="1.0" encoding="utf-8"?>
<a:theme xmlns:a="http://schemas.openxmlformats.org/drawingml/2006/main" name="ClassicStudies">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4DC7C23BB5CB41B944355ACB1100D1" ma:contentTypeVersion="34" ma:contentTypeDescription="Create a new document." ma:contentTypeScope="" ma:versionID="dbc2dc16070c5de18ac47b077718502d">
  <xsd:schema xmlns:xsd="http://www.w3.org/2001/XMLSchema" xmlns:xs="http://www.w3.org/2001/XMLSchema" xmlns:p="http://schemas.microsoft.com/office/2006/metadata/properties" xmlns:ns3="c35f5a0d-22f9-4063-af47-d210f95398a3" xmlns:ns4="703dda01-68e9-4195-b499-76f4fc3cc8ff" targetNamespace="http://schemas.microsoft.com/office/2006/metadata/properties" ma:root="true" ma:fieldsID="99bd47ee01874104535785ea57d804ed" ns3:_="" ns4:_="">
    <xsd:import namespace="c35f5a0d-22f9-4063-af47-d210f95398a3"/>
    <xsd:import namespace="703dda01-68e9-4195-b499-76f4fc3cc8f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5f5a0d-22f9-4063-af47-d210f9539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NotebookType" ma:index="16" nillable="true" ma:displayName="Notebook Type" ma:internalName="NotebookType">
      <xsd:simpleType>
        <xsd:restriction base="dms:Text"/>
      </xsd:simpleType>
    </xsd:element>
    <xsd:element name="FolderType" ma:index="17" nillable="true" ma:displayName="Folder Type" ma:internalName="FolderType">
      <xsd:simpleType>
        <xsd:restriction base="dms:Text"/>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msChannelId" ma:index="20" nillable="true" ma:displayName="Teams Channel Id" ma:internalName="TeamsChannelId">
      <xsd:simpleType>
        <xsd:restriction base="dms:Text"/>
      </xsd:simpleType>
    </xsd:element>
    <xsd:element name="Owner" ma:index="21"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2" nillable="true" ma:displayName="Math Settings" ma:internalName="Math_Settings">
      <xsd:simpleType>
        <xsd:restriction base="dms:Text"/>
      </xsd:simpleType>
    </xsd:element>
    <xsd:element name="DefaultSectionNames" ma:index="23" nillable="true" ma:displayName="Default Section Names" ma:internalName="DefaultSectionNames">
      <xsd:simpleType>
        <xsd:restriction base="dms:Note">
          <xsd:maxLength value="255"/>
        </xsd:restriction>
      </xsd:simpleType>
    </xsd:element>
    <xsd:element name="Templates" ma:index="24" nillable="true" ma:displayName="Templates" ma:internalName="Templates">
      <xsd:simpleType>
        <xsd:restriction base="dms:Note">
          <xsd:maxLength value="255"/>
        </xsd:restriction>
      </xsd:simpleType>
    </xsd:element>
    <xsd:element name="Teachers" ma:index="2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8" nillable="true" ma:displayName="Distribution Groups" ma:internalName="Distribution_Groups">
      <xsd:simpleType>
        <xsd:restriction base="dms:Note">
          <xsd:maxLength value="255"/>
        </xsd:restriction>
      </xsd:simpleType>
    </xsd:element>
    <xsd:element name="LMS_Mappings" ma:index="29" nillable="true" ma:displayName="LMS Mappings" ma:internalName="LMS_Mappings">
      <xsd:simpleType>
        <xsd:restriction base="dms:Note">
          <xsd:maxLength value="255"/>
        </xsd:restriction>
      </xsd:simple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LengthInSeconds" ma:index="40" nillable="true" ma:displayName="Length (seconds)" ma:internalName="MediaLengthInSeconds" ma:readOnly="true">
      <xsd:simpleType>
        <xsd:restriction base="dms:Unknown"/>
      </xsd:simpleType>
    </xsd:element>
    <xsd:element name="MediaServiceLocation" ma:index="4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3dda01-68e9-4195-b499-76f4fc3cc8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E4412E-778D-4AB6-9B73-2535163D52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5f5a0d-22f9-4063-af47-d210f95398a3"/>
    <ds:schemaRef ds:uri="703dda01-68e9-4195-b499-76f4fc3cc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3E62CF-4B05-4E85-A60C-56B2ED33FE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ClassicStudies</Template>
  <TotalTime>0</TotalTime>
  <Words>2063</Words>
  <Application>Microsoft Macintosh PowerPoint</Application>
  <PresentationFormat>Bildschirmpräsentation (4:3)</PresentationFormat>
  <Paragraphs>379</Paragraphs>
  <Slides>42</Slides>
  <Notes>12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42</vt:i4>
      </vt:variant>
    </vt:vector>
  </HeadingPairs>
  <TitlesOfParts>
    <vt:vector size="51" baseType="lpstr">
      <vt:lpstr>Arial</vt:lpstr>
      <vt:lpstr>Calibri</vt:lpstr>
      <vt:lpstr>MV Boli</vt:lpstr>
      <vt:lpstr>Symbol</vt:lpstr>
      <vt:lpstr>Times</vt:lpstr>
      <vt:lpstr>Times New Roman</vt:lpstr>
      <vt:lpstr>Verdana</vt:lpstr>
      <vt:lpstr>Webdings</vt:lpstr>
      <vt:lpstr>ClassicStudies</vt:lpstr>
      <vt:lpstr>Social Facilitation &amp; Social Loafing Triplett (1898)</vt:lpstr>
      <vt:lpstr>Overview</vt:lpstr>
      <vt:lpstr>Learning Goals</vt:lpstr>
      <vt:lpstr>Multiple Choice Question</vt:lpstr>
      <vt:lpstr>In the news…</vt:lpstr>
      <vt:lpstr>Background</vt:lpstr>
      <vt:lpstr>Background</vt:lpstr>
      <vt:lpstr>Background</vt:lpstr>
      <vt:lpstr>Background</vt:lpstr>
      <vt:lpstr>Background</vt:lpstr>
      <vt:lpstr>Background</vt:lpstr>
      <vt:lpstr>Background</vt:lpstr>
      <vt:lpstr>The Study</vt:lpstr>
      <vt:lpstr>The Study</vt:lpstr>
      <vt:lpstr>Demonstration</vt:lpstr>
      <vt:lpstr>The Study</vt:lpstr>
      <vt:lpstr>The Study</vt:lpstr>
      <vt:lpstr>The Study</vt:lpstr>
      <vt:lpstr>The Study</vt:lpstr>
      <vt:lpstr>The Study</vt:lpstr>
      <vt:lpstr>Reflection Activity</vt:lpstr>
      <vt:lpstr>Debate &amp; Controversy</vt:lpstr>
      <vt:lpstr>Debate &amp; Controversy</vt:lpstr>
      <vt:lpstr>Debate &amp; Controversy</vt:lpstr>
      <vt:lpstr>Debate &amp; Controversy</vt:lpstr>
      <vt:lpstr>Debate &amp; Controversy</vt:lpstr>
      <vt:lpstr>Debate &amp; Controversy</vt:lpstr>
      <vt:lpstr>Class Activity</vt:lpstr>
      <vt:lpstr>The Impact</vt:lpstr>
      <vt:lpstr>Impact</vt:lpstr>
      <vt:lpstr>Impact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Revision</vt:lpstr>
      <vt:lpstr>Multiple Choice Question</vt:lpstr>
      <vt:lpstr>Q&amp;A</vt:lpstr>
    </vt:vector>
  </TitlesOfParts>
  <Company>The University of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PSY1126 Classic Studies in Psychology</dc:title>
  <dc:creator>School of Psychology</dc:creator>
  <cp:lastModifiedBy>Microsoft Office User</cp:lastModifiedBy>
  <cp:revision>294</cp:revision>
  <cp:lastPrinted>2014-03-24T14:31:58Z</cp:lastPrinted>
  <dcterms:created xsi:type="dcterms:W3CDTF">2007-11-22T15:31:59Z</dcterms:created>
  <dcterms:modified xsi:type="dcterms:W3CDTF">2023-04-17T07:22:53Z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0x010100584DC7C23BB5CB41B944355ACB1100D1</vt:lpwstr>
  </property>
  <property fmtid="{D5CDD505-2E9C-101B-9397-08002B2CF9AE}" pid="3" name="Is_Collaboration_Space_Locked">
    <vt:lpwstr/>
  </property>
  <property fmtid="{D5CDD505-2E9C-101B-9397-08002B2CF9AE}" pid="4" name="TeamsChannelId">
    <vt:lpwstr/>
  </property>
  <property fmtid="{D5CDD505-2E9C-101B-9397-08002B2CF9AE}" pid="5" name="Owner">
    <vt:lpwstr/>
  </property>
  <property fmtid="{D5CDD505-2E9C-101B-9397-08002B2CF9AE}" pid="6" name="Math_Settings">
    <vt:lpwstr/>
  </property>
  <property fmtid="{D5CDD505-2E9C-101B-9397-08002B2CF9AE}" pid="7" name="DefaultSectionNames">
    <vt:lpwstr/>
  </property>
  <property fmtid="{D5CDD505-2E9C-101B-9397-08002B2CF9AE}" pid="8" name="AppVersion">
    <vt:lpwstr/>
  </property>
  <property fmtid="{D5CDD505-2E9C-101B-9397-08002B2CF9AE}" pid="9" name="IsNotebookLocked">
    <vt:lpwstr/>
  </property>
  <property fmtid="{D5CDD505-2E9C-101B-9397-08002B2CF9AE}" pid="10" name="NotebookType">
    <vt:lpwstr/>
  </property>
  <property fmtid="{D5CDD505-2E9C-101B-9397-08002B2CF9AE}" pid="11" name="Students">
    <vt:lpwstr/>
  </property>
  <property fmtid="{D5CDD505-2E9C-101B-9397-08002B2CF9AE}" pid="12" name="Student_Groups">
    <vt:lpwstr/>
  </property>
  <property fmtid="{D5CDD505-2E9C-101B-9397-08002B2CF9AE}" pid="13" name="LMS_Mappings">
    <vt:lpwstr/>
  </property>
  <property fmtid="{D5CDD505-2E9C-101B-9397-08002B2CF9AE}" pid="14" name="Invited_Students">
    <vt:lpwstr/>
  </property>
  <property fmtid="{D5CDD505-2E9C-101B-9397-08002B2CF9AE}" pid="15" name="CultureName">
    <vt:lpwstr/>
  </property>
  <property fmtid="{D5CDD505-2E9C-101B-9397-08002B2CF9AE}" pid="16" name="Distribution_Groups">
    <vt:lpwstr/>
  </property>
  <property fmtid="{D5CDD505-2E9C-101B-9397-08002B2CF9AE}" pid="17" name="Self_Registration_Enabled">
    <vt:lpwstr/>
  </property>
  <property fmtid="{D5CDD505-2E9C-101B-9397-08002B2CF9AE}" pid="18" name="Has_Teacher_Only_SectionGroup">
    <vt:lpwstr/>
  </property>
  <property fmtid="{D5CDD505-2E9C-101B-9397-08002B2CF9AE}" pid="19" name="Invited_Teachers">
    <vt:lpwstr/>
  </property>
  <property fmtid="{D5CDD505-2E9C-101B-9397-08002B2CF9AE}" pid="20" name="FolderType">
    <vt:lpwstr/>
  </property>
  <property fmtid="{D5CDD505-2E9C-101B-9397-08002B2CF9AE}" pid="21" name="Teachers">
    <vt:lpwstr/>
  </property>
  <property fmtid="{D5CDD505-2E9C-101B-9397-08002B2CF9AE}" pid="22" name="Templates">
    <vt:lpwstr/>
  </property>
</Properties>
</file>